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Kuvan paikkamerkki 10"/>
          <p:cNvSpPr>
            <a:spLocks noGrp="1"/>
          </p:cNvSpPr>
          <p:nvPr>
            <p:ph type="pic" sz="quarter" idx="13"/>
          </p:nvPr>
        </p:nvSpPr>
        <p:spPr>
          <a:xfrm>
            <a:off x="5260665" y="0"/>
            <a:ext cx="6931336" cy="6540500"/>
          </a:xfrm>
          <a:custGeom>
            <a:avLst/>
            <a:gdLst>
              <a:gd name="connsiteX0" fmla="*/ 0 w 5198502"/>
              <a:gd name="connsiteY0" fmla="*/ 0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0 w 5198502"/>
              <a:gd name="connsiteY4" fmla="*/ 0 h 6540500"/>
              <a:gd name="connsiteX0" fmla="*/ 2422782 w 5198502"/>
              <a:gd name="connsiteY0" fmla="*/ 18496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2782 w 5198502"/>
              <a:gd name="connsiteY4" fmla="*/ 18496 h 6540500"/>
              <a:gd name="connsiteX0" fmla="*/ 2694035 w 5198502"/>
              <a:gd name="connsiteY0" fmla="*/ 0 h 6583656"/>
              <a:gd name="connsiteX1" fmla="*/ 5198502 w 5198502"/>
              <a:gd name="connsiteY1" fmla="*/ 43156 h 6583656"/>
              <a:gd name="connsiteX2" fmla="*/ 5198502 w 5198502"/>
              <a:gd name="connsiteY2" fmla="*/ 6583656 h 6583656"/>
              <a:gd name="connsiteX3" fmla="*/ 0 w 5198502"/>
              <a:gd name="connsiteY3" fmla="*/ 6583656 h 6583656"/>
              <a:gd name="connsiteX4" fmla="*/ 2694035 w 5198502"/>
              <a:gd name="connsiteY4" fmla="*/ 0 h 6583656"/>
              <a:gd name="connsiteX0" fmla="*/ 2435112 w 5198502"/>
              <a:gd name="connsiteY0" fmla="*/ 36991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35112 w 5198502"/>
              <a:gd name="connsiteY4" fmla="*/ 36991 h 6540500"/>
              <a:gd name="connsiteX0" fmla="*/ 2428947 w 5198502"/>
              <a:gd name="connsiteY0" fmla="*/ 6165 h 6540500"/>
              <a:gd name="connsiteX1" fmla="*/ 5198502 w 5198502"/>
              <a:gd name="connsiteY1" fmla="*/ 0 h 6540500"/>
              <a:gd name="connsiteX2" fmla="*/ 5198502 w 5198502"/>
              <a:gd name="connsiteY2" fmla="*/ 6540500 h 6540500"/>
              <a:gd name="connsiteX3" fmla="*/ 0 w 5198502"/>
              <a:gd name="connsiteY3" fmla="*/ 6540500 h 6540500"/>
              <a:gd name="connsiteX4" fmla="*/ 2428947 w 5198502"/>
              <a:gd name="connsiteY4" fmla="*/ 6165 h 654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98502" h="6540500">
                <a:moveTo>
                  <a:pt x="2428947" y="6165"/>
                </a:moveTo>
                <a:lnTo>
                  <a:pt x="5198502" y="0"/>
                </a:lnTo>
                <a:lnTo>
                  <a:pt x="5198502" y="6540500"/>
                </a:lnTo>
                <a:lnTo>
                  <a:pt x="0" y="6540500"/>
                </a:lnTo>
                <a:lnTo>
                  <a:pt x="2428947" y="6165"/>
                </a:lnTo>
                <a:close/>
              </a:path>
            </a:pathLst>
          </a:custGeom>
          <a:solidFill>
            <a:schemeClr val="accent5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  <a:latin typeface="Helvetica" pitchFamily="34" charset="0"/>
              </a:defRPr>
            </a:lvl1pPr>
          </a:lstStyle>
          <a:p>
            <a:endParaRPr lang="fi-FI" dirty="0"/>
          </a:p>
        </p:txBody>
      </p:sp>
      <p:sp>
        <p:nvSpPr>
          <p:cNvPr id="7" name="Suorakulmio 6"/>
          <p:cNvSpPr/>
          <p:nvPr userDrawn="1"/>
        </p:nvSpPr>
        <p:spPr>
          <a:xfrm>
            <a:off x="0" y="0"/>
            <a:ext cx="8500160" cy="6864136"/>
          </a:xfrm>
          <a:custGeom>
            <a:avLst/>
            <a:gdLst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6553200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737066 w 6553200"/>
              <a:gd name="connsiteY2" fmla="*/ 6858000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58000"/>
              <a:gd name="connsiteX1" fmla="*/ 6553200 w 6553200"/>
              <a:gd name="connsiteY1" fmla="*/ 0 h 6858000"/>
              <a:gd name="connsiteX2" fmla="*/ 3914992 w 6553200"/>
              <a:gd name="connsiteY2" fmla="*/ 6839594 h 6858000"/>
              <a:gd name="connsiteX3" fmla="*/ 0 w 6553200"/>
              <a:gd name="connsiteY3" fmla="*/ 6858000 h 6858000"/>
              <a:gd name="connsiteX4" fmla="*/ 0 w 6553200"/>
              <a:gd name="connsiteY4" fmla="*/ 0 h 6858000"/>
              <a:gd name="connsiteX0" fmla="*/ 0 w 6553200"/>
              <a:gd name="connsiteY0" fmla="*/ 0 h 6864136"/>
              <a:gd name="connsiteX1" fmla="*/ 6553200 w 6553200"/>
              <a:gd name="connsiteY1" fmla="*/ 0 h 6864136"/>
              <a:gd name="connsiteX2" fmla="*/ 3921127 w 6553200"/>
              <a:gd name="connsiteY2" fmla="*/ 6864136 h 6864136"/>
              <a:gd name="connsiteX3" fmla="*/ 0 w 6553200"/>
              <a:gd name="connsiteY3" fmla="*/ 6858000 h 6864136"/>
              <a:gd name="connsiteX4" fmla="*/ 0 w 6553200"/>
              <a:gd name="connsiteY4" fmla="*/ 0 h 686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53200" h="6864136">
                <a:moveTo>
                  <a:pt x="0" y="0"/>
                </a:moveTo>
                <a:lnTo>
                  <a:pt x="6553200" y="0"/>
                </a:lnTo>
                <a:lnTo>
                  <a:pt x="3921127" y="6864136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tx2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1516843"/>
            <a:ext cx="6321680" cy="1589105"/>
          </a:xfrm>
        </p:spPr>
        <p:txBody>
          <a:bodyPr/>
          <a:lstStyle>
            <a:lvl1pPr algn="l">
              <a:defRPr b="1" i="0">
                <a:solidFill>
                  <a:schemeClr val="tx2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09600" y="3382047"/>
            <a:ext cx="4827515" cy="29234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tx2"/>
                </a:solidFill>
                <a:latin typeface="Helvetica" pitchFamily="34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uorakulmio 7"/>
          <p:cNvSpPr/>
          <p:nvPr userDrawn="1"/>
        </p:nvSpPr>
        <p:spPr>
          <a:xfrm>
            <a:off x="-1" y="6540486"/>
            <a:ext cx="12192000" cy="3236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1E27FF40-B8EF-44D5-A1E0-87F23FB88C8B}" type="datetime1">
              <a:rPr lang="fi-FI" smtClean="0"/>
              <a:pPr/>
              <a:t>14.4.2023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8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chemeClr val="accent1"/>
                </a:solidFill>
              </a:rPr>
              <a:t>JYU.</a:t>
            </a:r>
            <a:r>
              <a:rPr lang="fi-FI" b="1" dirty="0"/>
              <a:t>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609601" y="0"/>
            <a:ext cx="1017851" cy="1028096"/>
            <a:chOff x="457200" y="0"/>
            <a:chExt cx="763388" cy="1028096"/>
          </a:xfrm>
        </p:grpSpPr>
        <p:sp>
          <p:nvSpPr>
            <p:cNvPr id="20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latin typeface="Helvetica" pitchFamily="34" charset="0"/>
              </a:endParaRPr>
            </a:p>
          </p:txBody>
        </p:sp>
        <p:pic>
          <p:nvPicPr>
            <p:cNvPr id="21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540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6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1341344"/>
            <a:ext cx="4011084" cy="1162050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1341345"/>
            <a:ext cx="6815667" cy="5001185"/>
          </a:xfrm>
        </p:spPr>
        <p:txBody>
          <a:bodyPr>
            <a:normAutofit/>
          </a:bodyPr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2503395"/>
            <a:ext cx="4011084" cy="3839135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353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>
            <a:normAutofit/>
          </a:bodyPr>
          <a:lstStyle>
            <a:lvl1pPr algn="l">
              <a:defRPr sz="2400" b="1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Helvetic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9944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3" name="Suora yhdysviiva 12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7338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3473450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44000" h="3473450">
                <a:moveTo>
                  <a:pt x="0" y="0"/>
                </a:moveTo>
                <a:lnTo>
                  <a:pt x="460678" y="2505"/>
                </a:lnTo>
                <a:cubicBezTo>
                  <a:pt x="467258" y="181367"/>
                  <a:pt x="460712" y="888442"/>
                  <a:pt x="463631" y="1023384"/>
                </a:cubicBezTo>
                <a:lnTo>
                  <a:pt x="1217523" y="1024449"/>
                </a:lnTo>
                <a:cubicBezTo>
                  <a:pt x="1217622" y="1021952"/>
                  <a:pt x="1212357" y="439565"/>
                  <a:pt x="1213464" y="1935"/>
                </a:cubicBezTo>
                <a:lnTo>
                  <a:pt x="9144000" y="0"/>
                </a:lnTo>
                <a:lnTo>
                  <a:pt x="9144000" y="3473450"/>
                </a:lnTo>
                <a:lnTo>
                  <a:pt x="4776273" y="3473378"/>
                </a:lnTo>
                <a:lnTo>
                  <a:pt x="4776273" y="2723070"/>
                </a:lnTo>
                <a:lnTo>
                  <a:pt x="424558" y="2719410"/>
                </a:lnTo>
                <a:lnTo>
                  <a:pt x="428218" y="3473378"/>
                </a:lnTo>
                <a:lnTo>
                  <a:pt x="0" y="3473450"/>
                </a:lnTo>
                <a:lnTo>
                  <a:pt x="0" y="0"/>
                </a:ln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1" name="Suorakulmio 10"/>
          <p:cNvSpPr/>
          <p:nvPr userDrawn="1"/>
        </p:nvSpPr>
        <p:spPr>
          <a:xfrm>
            <a:off x="567765" y="2719295"/>
            <a:ext cx="5797176" cy="209923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95686" y="3227296"/>
            <a:ext cx="4721412" cy="1763058"/>
          </a:xfrm>
        </p:spPr>
        <p:txBody>
          <a:bodyPr anchor="t">
            <a:normAutofit/>
          </a:bodyPr>
          <a:lstStyle>
            <a:lvl1pPr algn="l">
              <a:defRPr sz="3600" b="1" cap="none"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95686" y="5162832"/>
            <a:ext cx="4721412" cy="1142345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  <a:latin typeface="Helvetica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dirty="0">
                <a:solidFill>
                  <a:schemeClr val="accent1"/>
                </a:solidFill>
              </a:rPr>
              <a:t>JYU. </a:t>
            </a:r>
            <a:r>
              <a:rPr lang="fi-FI" dirty="0" err="1"/>
              <a:t>Since</a:t>
            </a:r>
            <a:r>
              <a:rPr lang="fi-FI" dirty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Sisällön paikkamerkki 2"/>
          <p:cNvSpPr>
            <a:spLocks noGrp="1"/>
          </p:cNvSpPr>
          <p:nvPr>
            <p:ph sz="half" idx="11"/>
          </p:nvPr>
        </p:nvSpPr>
        <p:spPr>
          <a:xfrm>
            <a:off x="6544235" y="3937000"/>
            <a:ext cx="5205507" cy="236817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Helvetica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609601" y="0"/>
            <a:ext cx="1017851" cy="1028096"/>
            <a:chOff x="457200" y="0"/>
            <a:chExt cx="763388" cy="1028096"/>
          </a:xfrm>
        </p:grpSpPr>
        <p:sp>
          <p:nvSpPr>
            <p:cNvPr id="23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latin typeface="Helvetica" pitchFamily="34" charset="0"/>
              </a:endParaRPr>
            </a:p>
          </p:txBody>
        </p:sp>
        <p:pic>
          <p:nvPicPr>
            <p:cNvPr id="24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0501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12192000" cy="2980766"/>
          </a:xfrm>
          <a:prstGeom prst="rect">
            <a:avLst/>
          </a:prstGeom>
          <a:solidFill>
            <a:srgbClr val="F156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12192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>
                <a:solidFill>
                  <a:srgbClr val="002957"/>
                </a:solidFill>
              </a:rPr>
              <a:t>JYU. </a:t>
            </a:r>
            <a:r>
              <a:rPr lang="fi-FI" b="1"/>
              <a:t>Since 1863.</a:t>
            </a:r>
            <a:endParaRPr lang="fi-FI" b="1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609601" y="0"/>
            <a:ext cx="1017851" cy="1028096"/>
            <a:chOff x="457201" y="0"/>
            <a:chExt cx="763388" cy="1028096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457201" y="0"/>
              <a:ext cx="763388" cy="10280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latin typeface="Helvetica" pitchFamily="34" charset="0"/>
              </a:endParaRPr>
            </a:p>
          </p:txBody>
        </p:sp>
        <p:pic>
          <p:nvPicPr>
            <p:cNvPr id="20" name="Kuva 19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8" y="165903"/>
              <a:ext cx="323551" cy="736410"/>
            </a:xfrm>
            <a:prstGeom prst="rect">
              <a:avLst/>
            </a:prstGeom>
          </p:spPr>
        </p:pic>
      </p:grp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963084" y="4085664"/>
            <a:ext cx="103632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12192000" cy="11265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963083" y="5314392"/>
            <a:ext cx="10456884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9432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6"/>
          <p:cNvSpPr/>
          <p:nvPr userDrawn="1"/>
        </p:nvSpPr>
        <p:spPr>
          <a:xfrm>
            <a:off x="0" y="3877234"/>
            <a:ext cx="12192000" cy="298076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2"/>
          </p:nvPr>
        </p:nvSpPr>
        <p:spPr>
          <a:xfrm>
            <a:off x="-2" y="-1"/>
            <a:ext cx="12192001" cy="3769783"/>
          </a:xfrm>
          <a:custGeom>
            <a:avLst/>
            <a:gdLst>
              <a:gd name="connsiteX0" fmla="*/ 0 w 9144000"/>
              <a:gd name="connsiteY0" fmla="*/ 0 h 3473450"/>
              <a:gd name="connsiteX1" fmla="*/ 9144000 w 9144000"/>
              <a:gd name="connsiteY1" fmla="*/ 0 h 3473450"/>
              <a:gd name="connsiteX2" fmla="*/ 9144000 w 9144000"/>
              <a:gd name="connsiteY2" fmla="*/ 3473450 h 3473450"/>
              <a:gd name="connsiteX3" fmla="*/ 0 w 9144000"/>
              <a:gd name="connsiteY3" fmla="*/ 3473450 h 3473450"/>
              <a:gd name="connsiteX4" fmla="*/ 0 w 9144000"/>
              <a:gd name="connsiteY4" fmla="*/ 0 h 3473450"/>
              <a:gd name="connsiteX0" fmla="*/ 0 w 9144000"/>
              <a:gd name="connsiteY0" fmla="*/ 0 h 3473450"/>
              <a:gd name="connsiteX1" fmla="*/ 419209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394184 w 9144000"/>
              <a:gd name="connsiteY1" fmla="*/ 12421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9144000 w 9144000"/>
              <a:gd name="connsiteY2" fmla="*/ 0 h 3473450"/>
              <a:gd name="connsiteX3" fmla="*/ 9144000 w 9144000"/>
              <a:gd name="connsiteY3" fmla="*/ 3473450 h 3473450"/>
              <a:gd name="connsiteX4" fmla="*/ 0 w 9144000"/>
              <a:gd name="connsiteY4" fmla="*/ 3473450 h 3473450"/>
              <a:gd name="connsiteX5" fmla="*/ 0 w 9144000"/>
              <a:gd name="connsiteY5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9144000 w 9144000"/>
              <a:gd name="connsiteY3" fmla="*/ 0 h 3473450"/>
              <a:gd name="connsiteX4" fmla="*/ 9144000 w 9144000"/>
              <a:gd name="connsiteY4" fmla="*/ 3473450 h 3473450"/>
              <a:gd name="connsiteX5" fmla="*/ 0 w 9144000"/>
              <a:gd name="connsiteY5" fmla="*/ 3473450 h 3473450"/>
              <a:gd name="connsiteX6" fmla="*/ 0 w 9144000"/>
              <a:gd name="connsiteY6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88843 w 9144000"/>
              <a:gd name="connsiteY3" fmla="*/ 6256 h 3473450"/>
              <a:gd name="connsiteX4" fmla="*/ 9144000 w 9144000"/>
              <a:gd name="connsiteY4" fmla="*/ 0 h 3473450"/>
              <a:gd name="connsiteX5" fmla="*/ 9144000 w 9144000"/>
              <a:gd name="connsiteY5" fmla="*/ 3473450 h 3473450"/>
              <a:gd name="connsiteX6" fmla="*/ 0 w 9144000"/>
              <a:gd name="connsiteY6" fmla="*/ 3473450 h 3473450"/>
              <a:gd name="connsiteX7" fmla="*/ 0 w 9144000"/>
              <a:gd name="connsiteY7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70075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44180 w 9144000"/>
              <a:gd name="connsiteY2" fmla="*/ 114482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616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37507 w 9144000"/>
              <a:gd name="connsiteY1" fmla="*/ 104986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95099 w 9144000"/>
              <a:gd name="connsiteY3" fmla="*/ 113856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0459 w 9144000"/>
              <a:gd name="connsiteY3" fmla="*/ 1263011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625856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625856 w 9144000"/>
              <a:gd name="connsiteY8" fmla="*/ 3473378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589614 w 9144000"/>
              <a:gd name="connsiteY8" fmla="*/ 3469718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625856 w 9144000"/>
              <a:gd name="connsiteY9" fmla="*/ 3473378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387779 w 9144000"/>
              <a:gd name="connsiteY3" fmla="*/ 114222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388843 w 9144000"/>
              <a:gd name="connsiteY4" fmla="*/ 625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48884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9289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512187 w 9144000"/>
              <a:gd name="connsiteY3" fmla="*/ 114222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22221 w 9144000"/>
              <a:gd name="connsiteY2" fmla="*/ 114116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19208 w 9144000"/>
              <a:gd name="connsiteY1" fmla="*/ 2505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7689 h 3473450"/>
              <a:gd name="connsiteX2" fmla="*/ 463690 w 9144000"/>
              <a:gd name="connsiteY2" fmla="*/ 1084145 h 3473450"/>
              <a:gd name="connsiteX3" fmla="*/ 1284105 w 9144000"/>
              <a:gd name="connsiteY3" fmla="*/ 1085209 h 3473450"/>
              <a:gd name="connsiteX4" fmla="*/ 1285170 w 9144000"/>
              <a:gd name="connsiteY4" fmla="*/ 11439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90354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9296 h 3482746"/>
              <a:gd name="connsiteX1" fmla="*/ 460678 w 9144000"/>
              <a:gd name="connsiteY1" fmla="*/ 16985 h 3482746"/>
              <a:gd name="connsiteX2" fmla="*/ 463690 w 9144000"/>
              <a:gd name="connsiteY2" fmla="*/ 1093441 h 3482746"/>
              <a:gd name="connsiteX3" fmla="*/ 1284105 w 9144000"/>
              <a:gd name="connsiteY3" fmla="*/ 1094505 h 3482746"/>
              <a:gd name="connsiteX4" fmla="*/ 1414763 w 9144000"/>
              <a:gd name="connsiteY4" fmla="*/ 0 h 3482746"/>
              <a:gd name="connsiteX5" fmla="*/ 9144000 w 9144000"/>
              <a:gd name="connsiteY5" fmla="*/ 9296 h 3482746"/>
              <a:gd name="connsiteX6" fmla="*/ 9144000 w 9144000"/>
              <a:gd name="connsiteY6" fmla="*/ 3482746 h 3482746"/>
              <a:gd name="connsiteX7" fmla="*/ 4776273 w 9144000"/>
              <a:gd name="connsiteY7" fmla="*/ 3482674 h 3482746"/>
              <a:gd name="connsiteX8" fmla="*/ 4776273 w 9144000"/>
              <a:gd name="connsiteY8" fmla="*/ 2732366 h 3482746"/>
              <a:gd name="connsiteX9" fmla="*/ 424558 w 9144000"/>
              <a:gd name="connsiteY9" fmla="*/ 2728706 h 3482746"/>
              <a:gd name="connsiteX10" fmla="*/ 428218 w 9144000"/>
              <a:gd name="connsiteY10" fmla="*/ 3482674 h 3482746"/>
              <a:gd name="connsiteX11" fmla="*/ 0 w 9144000"/>
              <a:gd name="connsiteY11" fmla="*/ 3482746 h 3482746"/>
              <a:gd name="connsiteX12" fmla="*/ 0 w 9144000"/>
              <a:gd name="connsiteY12" fmla="*/ 9296 h 3482746"/>
              <a:gd name="connsiteX0" fmla="*/ 0 w 9144000"/>
              <a:gd name="connsiteY0" fmla="*/ 4112 h 3477562"/>
              <a:gd name="connsiteX1" fmla="*/ 460678 w 9144000"/>
              <a:gd name="connsiteY1" fmla="*/ 11801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5862 w 9144000"/>
              <a:gd name="connsiteY1" fmla="*/ 1434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84105 w 9144000"/>
              <a:gd name="connsiteY3" fmla="*/ 108932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90 w 9144000"/>
              <a:gd name="connsiteY2" fmla="*/ 1088257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72123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3284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25266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118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80 w 9144000"/>
              <a:gd name="connsiteY2" fmla="*/ 102144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753918 w 9144000"/>
              <a:gd name="connsiteY2" fmla="*/ 1432687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75727 w 9144000"/>
              <a:gd name="connsiteY2" fmla="*/ 1499211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626918 w 9144000"/>
              <a:gd name="connsiteY2" fmla="*/ 151735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57584 w 9144000"/>
              <a:gd name="connsiteY2" fmla="*/ 1523402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9679 w 9144000"/>
              <a:gd name="connsiteY2" fmla="*/ 1033544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584583 w 9144000"/>
              <a:gd name="connsiteY2" fmla="*/ 1172639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90095 w 9144000"/>
              <a:gd name="connsiteY3" fmla="*/ 1119275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4112 h 3477562"/>
              <a:gd name="connsiteX1" fmla="*/ 460678 w 9144000"/>
              <a:gd name="connsiteY1" fmla="*/ 6617 h 3477562"/>
              <a:gd name="connsiteX2" fmla="*/ 463631 w 9144000"/>
              <a:gd name="connsiteY2" fmla="*/ 1027496 h 3477562"/>
              <a:gd name="connsiteX3" fmla="*/ 1217523 w 9144000"/>
              <a:gd name="connsiteY3" fmla="*/ 1028561 h 3477562"/>
              <a:gd name="connsiteX4" fmla="*/ 1279988 w 9144000"/>
              <a:gd name="connsiteY4" fmla="*/ 0 h 3477562"/>
              <a:gd name="connsiteX5" fmla="*/ 9144000 w 9144000"/>
              <a:gd name="connsiteY5" fmla="*/ 4112 h 3477562"/>
              <a:gd name="connsiteX6" fmla="*/ 9144000 w 9144000"/>
              <a:gd name="connsiteY6" fmla="*/ 3477562 h 3477562"/>
              <a:gd name="connsiteX7" fmla="*/ 4776273 w 9144000"/>
              <a:gd name="connsiteY7" fmla="*/ 3477490 h 3477562"/>
              <a:gd name="connsiteX8" fmla="*/ 4776273 w 9144000"/>
              <a:gd name="connsiteY8" fmla="*/ 2727182 h 3477562"/>
              <a:gd name="connsiteX9" fmla="*/ 424558 w 9144000"/>
              <a:gd name="connsiteY9" fmla="*/ 2723522 h 3477562"/>
              <a:gd name="connsiteX10" fmla="*/ 428218 w 9144000"/>
              <a:gd name="connsiteY10" fmla="*/ 3477490 h 3477562"/>
              <a:gd name="connsiteX11" fmla="*/ 0 w 9144000"/>
              <a:gd name="connsiteY11" fmla="*/ 3477562 h 3477562"/>
              <a:gd name="connsiteX12" fmla="*/ 0 w 9144000"/>
              <a:gd name="connsiteY12" fmla="*/ 4112 h 3477562"/>
              <a:gd name="connsiteX0" fmla="*/ 0 w 9144000"/>
              <a:gd name="connsiteY0" fmla="*/ 22255 h 3495705"/>
              <a:gd name="connsiteX1" fmla="*/ 460678 w 9144000"/>
              <a:gd name="connsiteY1" fmla="*/ 24760 h 3495705"/>
              <a:gd name="connsiteX2" fmla="*/ 463631 w 9144000"/>
              <a:gd name="connsiteY2" fmla="*/ 1045639 h 3495705"/>
              <a:gd name="connsiteX3" fmla="*/ 1217523 w 9144000"/>
              <a:gd name="connsiteY3" fmla="*/ 1046704 h 3495705"/>
              <a:gd name="connsiteX4" fmla="*/ 1207416 w 9144000"/>
              <a:gd name="connsiteY4" fmla="*/ 0 h 3495705"/>
              <a:gd name="connsiteX5" fmla="*/ 9144000 w 9144000"/>
              <a:gd name="connsiteY5" fmla="*/ 22255 h 3495705"/>
              <a:gd name="connsiteX6" fmla="*/ 9144000 w 9144000"/>
              <a:gd name="connsiteY6" fmla="*/ 3495705 h 3495705"/>
              <a:gd name="connsiteX7" fmla="*/ 4776273 w 9144000"/>
              <a:gd name="connsiteY7" fmla="*/ 3495633 h 3495705"/>
              <a:gd name="connsiteX8" fmla="*/ 4776273 w 9144000"/>
              <a:gd name="connsiteY8" fmla="*/ 2745325 h 3495705"/>
              <a:gd name="connsiteX9" fmla="*/ 424558 w 9144000"/>
              <a:gd name="connsiteY9" fmla="*/ 2741665 h 3495705"/>
              <a:gd name="connsiteX10" fmla="*/ 428218 w 9144000"/>
              <a:gd name="connsiteY10" fmla="*/ 3495633 h 3495705"/>
              <a:gd name="connsiteX11" fmla="*/ 0 w 9144000"/>
              <a:gd name="connsiteY11" fmla="*/ 3495705 h 3495705"/>
              <a:gd name="connsiteX12" fmla="*/ 0 w 9144000"/>
              <a:gd name="connsiteY12" fmla="*/ 22255 h 3495705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74506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07416 w 9144000"/>
              <a:gd name="connsiteY4" fmla="*/ 7983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189273 w 9144000"/>
              <a:gd name="connsiteY4" fmla="*/ 80554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194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4558 w 9144000"/>
              <a:gd name="connsiteY9" fmla="*/ 27363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991824 w 9144000"/>
              <a:gd name="connsiteY9" fmla="*/ 3142743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1008757 w 9144000"/>
              <a:gd name="connsiteY9" fmla="*/ 3151210 h 3473450"/>
              <a:gd name="connsiteX10" fmla="*/ 428218 w 9144000"/>
              <a:gd name="connsiteY10" fmla="*/ 3473378 h 3473450"/>
              <a:gd name="connsiteX11" fmla="*/ 0 w 9144000"/>
              <a:gd name="connsiteY11" fmla="*/ 3473450 h 3473450"/>
              <a:gd name="connsiteX12" fmla="*/ 0 w 9144000"/>
              <a:gd name="connsiteY12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776273 w 9144000"/>
              <a:gd name="connsiteY8" fmla="*/ 2723070 h 3473450"/>
              <a:gd name="connsiteX9" fmla="*/ 428218 w 9144000"/>
              <a:gd name="connsiteY9" fmla="*/ 3473378 h 3473450"/>
              <a:gd name="connsiteX10" fmla="*/ 0 w 9144000"/>
              <a:gd name="connsiteY10" fmla="*/ 3473450 h 3473450"/>
              <a:gd name="connsiteX11" fmla="*/ 0 w 9144000"/>
              <a:gd name="connsiteY11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776273 w 9144000"/>
              <a:gd name="connsiteY7" fmla="*/ 3473378 h 3473450"/>
              <a:gd name="connsiteX8" fmla="*/ 428218 w 9144000"/>
              <a:gd name="connsiteY8" fmla="*/ 3473378 h 3473450"/>
              <a:gd name="connsiteX9" fmla="*/ 0 w 9144000"/>
              <a:gd name="connsiteY9" fmla="*/ 3473450 h 3473450"/>
              <a:gd name="connsiteX10" fmla="*/ 0 w 9144000"/>
              <a:gd name="connsiteY10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428218 w 9144000"/>
              <a:gd name="connsiteY7" fmla="*/ 3473378 h 3473450"/>
              <a:gd name="connsiteX8" fmla="*/ 0 w 9144000"/>
              <a:gd name="connsiteY8" fmla="*/ 3473450 h 3473450"/>
              <a:gd name="connsiteX9" fmla="*/ 0 w 9144000"/>
              <a:gd name="connsiteY9" fmla="*/ 0 h 3473450"/>
              <a:gd name="connsiteX0" fmla="*/ 0 w 9144000"/>
              <a:gd name="connsiteY0" fmla="*/ 0 h 3473450"/>
              <a:gd name="connsiteX1" fmla="*/ 460678 w 9144000"/>
              <a:gd name="connsiteY1" fmla="*/ 2505 h 3473450"/>
              <a:gd name="connsiteX2" fmla="*/ 463631 w 9144000"/>
              <a:gd name="connsiteY2" fmla="*/ 1023384 h 3473450"/>
              <a:gd name="connsiteX3" fmla="*/ 1217523 w 9144000"/>
              <a:gd name="connsiteY3" fmla="*/ 1024449 h 3473450"/>
              <a:gd name="connsiteX4" fmla="*/ 1213464 w 9144000"/>
              <a:gd name="connsiteY4" fmla="*/ 1935 h 3473450"/>
              <a:gd name="connsiteX5" fmla="*/ 9144000 w 9144000"/>
              <a:gd name="connsiteY5" fmla="*/ 0 h 3473450"/>
              <a:gd name="connsiteX6" fmla="*/ 9144000 w 9144000"/>
              <a:gd name="connsiteY6" fmla="*/ 3473450 h 3473450"/>
              <a:gd name="connsiteX7" fmla="*/ 0 w 9144000"/>
              <a:gd name="connsiteY7" fmla="*/ 3473450 h 3473450"/>
              <a:gd name="connsiteX8" fmla="*/ 0 w 9144000"/>
              <a:gd name="connsiteY8" fmla="*/ 0 h 34734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473450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78250"/>
              <a:gd name="connsiteX1" fmla="*/ 460678 w 9144000"/>
              <a:gd name="connsiteY1" fmla="*/ 2505 h 3778250"/>
              <a:gd name="connsiteX2" fmla="*/ 463631 w 9144000"/>
              <a:gd name="connsiteY2" fmla="*/ 1023384 h 3778250"/>
              <a:gd name="connsiteX3" fmla="*/ 1217523 w 9144000"/>
              <a:gd name="connsiteY3" fmla="*/ 1024449 h 3778250"/>
              <a:gd name="connsiteX4" fmla="*/ 1213464 w 9144000"/>
              <a:gd name="connsiteY4" fmla="*/ 1935 h 3778250"/>
              <a:gd name="connsiteX5" fmla="*/ 9144000 w 9144000"/>
              <a:gd name="connsiteY5" fmla="*/ 0 h 3778250"/>
              <a:gd name="connsiteX6" fmla="*/ 9144000 w 9144000"/>
              <a:gd name="connsiteY6" fmla="*/ 3769783 h 3778250"/>
              <a:gd name="connsiteX7" fmla="*/ 0 w 9144000"/>
              <a:gd name="connsiteY7" fmla="*/ 3778250 h 3778250"/>
              <a:gd name="connsiteX8" fmla="*/ 0 w 9144000"/>
              <a:gd name="connsiteY8" fmla="*/ 0 h 3778250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638684 h 3769783"/>
              <a:gd name="connsiteX8" fmla="*/ 0 w 9144000"/>
              <a:gd name="connsiteY8" fmla="*/ 0 h 3769783"/>
              <a:gd name="connsiteX0" fmla="*/ 0 w 9144000"/>
              <a:gd name="connsiteY0" fmla="*/ 0 h 3769783"/>
              <a:gd name="connsiteX1" fmla="*/ 460678 w 9144000"/>
              <a:gd name="connsiteY1" fmla="*/ 2505 h 3769783"/>
              <a:gd name="connsiteX2" fmla="*/ 463631 w 9144000"/>
              <a:gd name="connsiteY2" fmla="*/ 1023384 h 3769783"/>
              <a:gd name="connsiteX3" fmla="*/ 1217523 w 9144000"/>
              <a:gd name="connsiteY3" fmla="*/ 1024449 h 3769783"/>
              <a:gd name="connsiteX4" fmla="*/ 1213464 w 9144000"/>
              <a:gd name="connsiteY4" fmla="*/ 1935 h 3769783"/>
              <a:gd name="connsiteX5" fmla="*/ 9144000 w 9144000"/>
              <a:gd name="connsiteY5" fmla="*/ 0 h 3769783"/>
              <a:gd name="connsiteX6" fmla="*/ 9144000 w 9144000"/>
              <a:gd name="connsiteY6" fmla="*/ 3769783 h 3769783"/>
              <a:gd name="connsiteX7" fmla="*/ 4812 w 9144000"/>
              <a:gd name="connsiteY7" fmla="*/ 3763813 h 3769783"/>
              <a:gd name="connsiteX8" fmla="*/ 0 w 9144000"/>
              <a:gd name="connsiteY8" fmla="*/ 0 h 3769783"/>
              <a:gd name="connsiteX0" fmla="*/ 1 w 9144001"/>
              <a:gd name="connsiteY0" fmla="*/ 0 h 3769783"/>
              <a:gd name="connsiteX1" fmla="*/ 460679 w 9144001"/>
              <a:gd name="connsiteY1" fmla="*/ 2505 h 3769783"/>
              <a:gd name="connsiteX2" fmla="*/ 463632 w 9144001"/>
              <a:gd name="connsiteY2" fmla="*/ 1023384 h 3769783"/>
              <a:gd name="connsiteX3" fmla="*/ 1217524 w 9144001"/>
              <a:gd name="connsiteY3" fmla="*/ 1024449 h 3769783"/>
              <a:gd name="connsiteX4" fmla="*/ 1213465 w 9144001"/>
              <a:gd name="connsiteY4" fmla="*/ 1935 h 3769783"/>
              <a:gd name="connsiteX5" fmla="*/ 9144001 w 9144001"/>
              <a:gd name="connsiteY5" fmla="*/ 0 h 3769783"/>
              <a:gd name="connsiteX6" fmla="*/ 9144001 w 9144001"/>
              <a:gd name="connsiteY6" fmla="*/ 3769783 h 3769783"/>
              <a:gd name="connsiteX7" fmla="*/ 0 w 9144001"/>
              <a:gd name="connsiteY7" fmla="*/ 3768626 h 3769783"/>
              <a:gd name="connsiteX8" fmla="*/ 1 w 9144001"/>
              <a:gd name="connsiteY8" fmla="*/ 0 h 376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001" h="3769783">
                <a:moveTo>
                  <a:pt x="1" y="0"/>
                </a:moveTo>
                <a:lnTo>
                  <a:pt x="460679" y="2505"/>
                </a:lnTo>
                <a:cubicBezTo>
                  <a:pt x="467259" y="181367"/>
                  <a:pt x="460713" y="888442"/>
                  <a:pt x="463632" y="1023384"/>
                </a:cubicBezTo>
                <a:lnTo>
                  <a:pt x="1217524" y="1024449"/>
                </a:lnTo>
                <a:cubicBezTo>
                  <a:pt x="1217623" y="1021952"/>
                  <a:pt x="1212358" y="439565"/>
                  <a:pt x="1213465" y="1935"/>
                </a:cubicBezTo>
                <a:lnTo>
                  <a:pt x="9144001" y="0"/>
                </a:lnTo>
                <a:lnTo>
                  <a:pt x="9144001" y="3769783"/>
                </a:lnTo>
                <a:lnTo>
                  <a:pt x="0" y="3768626"/>
                </a:lnTo>
                <a:cubicBezTo>
                  <a:pt x="0" y="2512417"/>
                  <a:pt x="1" y="1256209"/>
                  <a:pt x="1" y="0"/>
                </a:cubicBezTo>
                <a:close/>
              </a:path>
            </a:pathLst>
          </a:custGeom>
          <a:solidFill>
            <a:srgbClr val="EEEFEE"/>
          </a:solidFill>
        </p:spPr>
        <p:txBody>
          <a:bodyPr anchor="ctr"/>
          <a:lstStyle>
            <a:lvl1pPr marL="0" indent="0" algn="ctr">
              <a:buNone/>
              <a:defRPr>
                <a:latin typeface="Helvetica" pitchFamily="34" charset="0"/>
              </a:defRPr>
            </a:lvl1pPr>
          </a:lstStyle>
          <a:p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6" name="Suora yhdysviiva 15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uora yhdysviiva 16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  <p:sp>
        <p:nvSpPr>
          <p:cNvPr id="26" name="Otsikko 1"/>
          <p:cNvSpPr>
            <a:spLocks noGrp="1"/>
          </p:cNvSpPr>
          <p:nvPr>
            <p:ph type="title"/>
          </p:nvPr>
        </p:nvSpPr>
        <p:spPr>
          <a:xfrm>
            <a:off x="963084" y="4085664"/>
            <a:ext cx="10363200" cy="1043773"/>
          </a:xfrm>
        </p:spPr>
        <p:txBody>
          <a:bodyPr anchor="t">
            <a:normAutofit/>
          </a:bodyPr>
          <a:lstStyle>
            <a:lvl1pPr algn="l">
              <a:defRPr sz="3600" b="1" cap="none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27" name="Suorakulmio 7"/>
          <p:cNvSpPr/>
          <p:nvPr userDrawn="1"/>
        </p:nvSpPr>
        <p:spPr>
          <a:xfrm>
            <a:off x="0" y="3764582"/>
            <a:ext cx="12192000" cy="11265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latin typeface="Helvetica" pitchFamily="34" charset="0"/>
            </a:endParaRPr>
          </a:p>
        </p:txBody>
      </p:sp>
      <p:sp>
        <p:nvSpPr>
          <p:cNvPr id="28" name="Tekstin paikkamerkki 2"/>
          <p:cNvSpPr>
            <a:spLocks noGrp="1"/>
          </p:cNvSpPr>
          <p:nvPr>
            <p:ph idx="13" hasCustomPrompt="1"/>
          </p:nvPr>
        </p:nvSpPr>
        <p:spPr>
          <a:xfrm>
            <a:off x="963083" y="5314392"/>
            <a:ext cx="10456884" cy="1177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buClr>
                <a:schemeClr val="bg1"/>
              </a:buClr>
              <a:defRPr sz="2000" b="1">
                <a:solidFill>
                  <a:schemeClr val="bg1"/>
                </a:solidFill>
                <a:latin typeface="Helvetica" pitchFamily="34" charset="0"/>
              </a:defRPr>
            </a:lvl1pPr>
            <a:lvl2pPr>
              <a:defRPr sz="1800" b="1">
                <a:solidFill>
                  <a:schemeClr val="bg1"/>
                </a:solidFill>
              </a:defRPr>
            </a:lvl2pPr>
            <a:lvl3pPr>
              <a:defRPr sz="1600" b="1">
                <a:solidFill>
                  <a:schemeClr val="bg1"/>
                </a:solidFill>
              </a:defRPr>
            </a:lvl3pPr>
            <a:lvl4pPr>
              <a:defRPr sz="1400" b="1">
                <a:solidFill>
                  <a:schemeClr val="bg1"/>
                </a:solidFill>
              </a:defRPr>
            </a:lvl4pPr>
            <a:lvl5pPr>
              <a:defRPr sz="14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609601" y="0"/>
            <a:ext cx="1017851" cy="1028096"/>
            <a:chOff x="457200" y="0"/>
            <a:chExt cx="763388" cy="1028096"/>
          </a:xfrm>
        </p:grpSpPr>
        <p:sp>
          <p:nvSpPr>
            <p:cNvPr id="22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latin typeface="Helvetica" pitchFamily="34" charset="0"/>
              </a:endParaRPr>
            </a:p>
          </p:txBody>
        </p:sp>
        <p:pic>
          <p:nvPicPr>
            <p:cNvPr id="23" name="Kuva 2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8503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/>
          <p:cNvSpPr>
            <a:spLocks noGrp="1"/>
          </p:cNvSpPr>
          <p:nvPr>
            <p:ph type="title"/>
          </p:nvPr>
        </p:nvSpPr>
        <p:spPr>
          <a:xfrm>
            <a:off x="609601" y="637578"/>
            <a:ext cx="9824559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13" name="Tekstin paikkamerkki 2"/>
          <p:cNvSpPr>
            <a:spLocks noGrp="1"/>
          </p:cNvSpPr>
          <p:nvPr>
            <p:ph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latin typeface="Helvetica" pitchFamily="34" charset="0"/>
              </a:defRPr>
            </a:lvl1pPr>
            <a:lvl2pPr>
              <a:defRPr>
                <a:latin typeface="Helvetica" pitchFamily="34" charset="0"/>
              </a:defRPr>
            </a:lvl2pPr>
            <a:lvl3pPr>
              <a:defRPr>
                <a:latin typeface="Helvetica" pitchFamily="34" charset="0"/>
              </a:defRPr>
            </a:lvl3pPr>
            <a:lvl4pPr>
              <a:defRPr>
                <a:latin typeface="Helvetica" pitchFamily="34" charset="0"/>
              </a:defRPr>
            </a:lvl4pPr>
            <a:lvl5pPr>
              <a:defRPr>
                <a:latin typeface="Helvetica" pitchFamily="34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545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844699"/>
            <a:ext cx="53848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844699"/>
            <a:ext cx="5384800" cy="4557157"/>
          </a:xfrm>
        </p:spPr>
        <p:txBody>
          <a:bodyPr/>
          <a:lstStyle>
            <a:lvl1pPr>
              <a:defRPr sz="2800">
                <a:latin typeface="Helvetica" pitchFamily="34" charset="0"/>
              </a:defRPr>
            </a:lvl1pPr>
            <a:lvl2pPr>
              <a:defRPr sz="2400">
                <a:latin typeface="Helvetica" pitchFamily="34" charset="0"/>
              </a:defRPr>
            </a:lvl2pPr>
            <a:lvl3pPr>
              <a:defRPr sz="2000">
                <a:latin typeface="Helvetica" pitchFamily="34" charset="0"/>
              </a:defRPr>
            </a:lvl3pPr>
            <a:lvl4pPr>
              <a:defRPr sz="1800">
                <a:latin typeface="Helvetica" pitchFamily="34" charset="0"/>
              </a:defRPr>
            </a:lvl4pPr>
            <a:lvl5pPr>
              <a:defRPr sz="1800">
                <a:latin typeface="Helvetic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2" name="Suora yhdysviiva 11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</p:spTree>
    <p:extLst>
      <p:ext uri="{BB962C8B-B14F-4D97-AF65-F5344CB8AC3E}">
        <p14:creationId xmlns:p14="http://schemas.microsoft.com/office/powerpoint/2010/main" val="4061889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699"/>
            <a:ext cx="5386917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697090"/>
            <a:ext cx="5386917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844699"/>
            <a:ext cx="5389033" cy="852391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Helvetic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697090"/>
            <a:ext cx="5389033" cy="3704765"/>
          </a:xfrm>
        </p:spPr>
        <p:txBody>
          <a:bodyPr>
            <a:normAutofit/>
          </a:bodyPr>
          <a:lstStyle>
            <a:lvl1pPr>
              <a:defRPr sz="2000">
                <a:latin typeface="Helvetica" pitchFamily="34" charset="0"/>
              </a:defRPr>
            </a:lvl1pPr>
            <a:lvl2pPr>
              <a:defRPr sz="1800">
                <a:latin typeface="Helvetica" pitchFamily="34" charset="0"/>
              </a:defRPr>
            </a:lvl2pPr>
            <a:lvl3pPr>
              <a:defRPr sz="1600">
                <a:latin typeface="Helvetica" pitchFamily="34" charset="0"/>
              </a:defRPr>
            </a:lvl3pPr>
            <a:lvl4pPr>
              <a:defRPr sz="1400">
                <a:latin typeface="Helvetica" pitchFamily="34" charset="0"/>
              </a:defRPr>
            </a:lvl4pPr>
            <a:lvl5pPr>
              <a:defRPr sz="1400">
                <a:latin typeface="Helvetic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4" name="Suora yhdysviiva 13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497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4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" pitchFamily="34" charset="0"/>
              </a:defRPr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uora yhdysviiva 9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43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orakulmio 9"/>
          <p:cNvSpPr/>
          <p:nvPr userDrawn="1"/>
        </p:nvSpPr>
        <p:spPr>
          <a:xfrm>
            <a:off x="0" y="6540486"/>
            <a:ext cx="12192000" cy="3236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  <a:latin typeface="Helvetica" pitchFamily="34" charset="0"/>
            </a:endParaRP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/>
                </a:solidFill>
                <a:latin typeface="Helvetica" pitchFamily="34" charset="0"/>
                <a:cs typeface="Helvetica" pitchFamily="34" charset="0"/>
              </a:defRPr>
            </a:lvl1pPr>
          </a:lstStyle>
          <a:p>
            <a:r>
              <a:rPr lang="fi-FI" b="1" dirty="0">
                <a:solidFill>
                  <a:srgbClr val="FF0000"/>
                </a:solidFill>
              </a:rPr>
              <a:t>JYU. </a:t>
            </a:r>
            <a:r>
              <a:rPr lang="fi-FI" b="1" dirty="0" err="1"/>
              <a:t>Since</a:t>
            </a:r>
            <a:r>
              <a:rPr lang="fi-FI" b="1" dirty="0"/>
              <a:t> 1863.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uora yhdysviiva 8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>
                <a:solidFill>
                  <a:schemeClr val="bg1"/>
                </a:solidFill>
                <a:latin typeface="Helvetica" pitchFamily="34" charset="0"/>
              </a:defRPr>
            </a:lvl1pPr>
          </a:lstStyle>
          <a:p>
            <a:fld id="{21A8D66E-D4C1-438C-8B85-C19A0838289F}" type="datetime1">
              <a:rPr lang="fi-FI" smtClean="0"/>
              <a:pPr/>
              <a:t>14.4.2023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608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637578"/>
            <a:ext cx="9808432" cy="1019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844699"/>
            <a:ext cx="10972800" cy="455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156605" y="6592626"/>
            <a:ext cx="1108303" cy="180989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18F083AE-6A17-432F-8D0A-64661EFCEDA8}" type="datetime1">
              <a:rPr lang="fi-FI" smtClean="0"/>
              <a:pPr/>
              <a:t>14.4.2023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7125209" y="6592626"/>
            <a:ext cx="2863544" cy="180989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r>
              <a:rPr lang="fi-FI" dirty="0">
                <a:solidFill>
                  <a:schemeClr val="accent1"/>
                </a:solidFill>
              </a:rPr>
              <a:t>JYU.</a:t>
            </a:r>
            <a:r>
              <a:rPr lang="fi-FI" dirty="0"/>
              <a:t> </a:t>
            </a:r>
            <a:r>
              <a:rPr lang="fi-FI" dirty="0" err="1"/>
              <a:t>Since</a:t>
            </a:r>
            <a:r>
              <a:rPr lang="fi-FI" dirty="0"/>
              <a:t> 1863.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1419967" y="6592626"/>
            <a:ext cx="605355" cy="180989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bg1"/>
                </a:solidFill>
                <a:latin typeface="Helvetica"/>
                <a:cs typeface="Helvetica"/>
              </a:defRPr>
            </a:lvl1pPr>
          </a:lstStyle>
          <a:p>
            <a:fld id="{0FE3988A-0109-0B40-965D-9E0ED41EFEE4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1" name="Suora yhdysviiva 10"/>
          <p:cNvCxnSpPr/>
          <p:nvPr userDrawn="1"/>
        </p:nvCxnSpPr>
        <p:spPr>
          <a:xfrm>
            <a:off x="11338532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 userDrawn="1"/>
        </p:nvCxnSpPr>
        <p:spPr>
          <a:xfrm>
            <a:off x="10070555" y="6592626"/>
            <a:ext cx="0" cy="18098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 userDrawn="1"/>
        </p:nvGrpSpPr>
        <p:grpSpPr>
          <a:xfrm>
            <a:off x="10564549" y="0"/>
            <a:ext cx="1017851" cy="1028096"/>
            <a:chOff x="457200" y="0"/>
            <a:chExt cx="763388" cy="1028096"/>
          </a:xfrm>
        </p:grpSpPr>
        <p:sp>
          <p:nvSpPr>
            <p:cNvPr id="17" name="Suorakulmio 15"/>
            <p:cNvSpPr/>
            <p:nvPr userDrawn="1"/>
          </p:nvSpPr>
          <p:spPr>
            <a:xfrm>
              <a:off x="457200" y="0"/>
              <a:ext cx="763388" cy="102809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latin typeface="Helvetica" pitchFamily="34" charset="0"/>
              </a:endParaRPr>
            </a:p>
          </p:txBody>
        </p:sp>
        <p:pic>
          <p:nvPicPr>
            <p:cNvPr id="18" name="Kuva 21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7117" y="165903"/>
              <a:ext cx="323551" cy="7364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13473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•"/>
        <a:defRPr sz="3200" kern="1200">
          <a:solidFill>
            <a:schemeClr val="tx2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Tx/>
        <a:buBlip>
          <a:blip r:embed="rId15"/>
        </a:buBlip>
        <a:defRPr sz="2800" kern="1200">
          <a:solidFill>
            <a:schemeClr val="tx2"/>
          </a:solidFill>
          <a:latin typeface="Helvetica"/>
          <a:ea typeface="+mn-ea"/>
          <a:cs typeface="Helvetica"/>
        </a:defRPr>
      </a:lvl2pPr>
      <a:lvl3pPr marL="11448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SzPct val="80000"/>
        <a:buFontTx/>
        <a:buBlip>
          <a:blip r:embed="rId16"/>
        </a:buBlip>
        <a:defRPr sz="2400" kern="1200">
          <a:solidFill>
            <a:schemeClr val="tx2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–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768"/>
        </a:spcBef>
        <a:buClr>
          <a:schemeClr val="accent1"/>
        </a:buClr>
        <a:buFont typeface="Arial"/>
        <a:buChar char="»"/>
        <a:defRPr sz="2000" kern="1200">
          <a:solidFill>
            <a:schemeClr val="tx2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66DBCD8D-2579-D6FD-05DB-59B9BBFCE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fi-FI">
                <a:solidFill>
                  <a:srgbClr val="FF0000"/>
                </a:solidFill>
              </a:rPr>
              <a:t>JYU. </a:t>
            </a:r>
            <a:r>
              <a:rPr lang="fi-FI">
                <a:solidFill>
                  <a:prstClr val="white"/>
                </a:solidFill>
              </a:rPr>
              <a:t>Since 1863.</a:t>
            </a:r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3" name="Dian numeron paikkamerkki 2">
            <a:extLst>
              <a:ext uri="{FF2B5EF4-FFF2-40B4-BE49-F238E27FC236}">
                <a16:creationId xmlns:a16="http://schemas.microsoft.com/office/drawing/2014/main" id="{F3DEF228-CEE9-70E9-90E5-ED19D3640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0FE3988A-0109-0B40-965D-9E0ED41EFEE4}" type="slidenum">
              <a:rPr lang="fi-FI">
                <a:solidFill>
                  <a:prstClr val="white"/>
                </a:solidFill>
              </a:rPr>
              <a:pPr defTabSz="457200"/>
              <a:t>1</a:t>
            </a:fld>
            <a:endParaRPr lang="fi-FI" dirty="0">
              <a:solidFill>
                <a:prstClr val="white"/>
              </a:solidFill>
            </a:endParaRPr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96C4805F-C283-9CEC-4450-2920C2956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8753" y="3753058"/>
            <a:ext cx="2236437" cy="1046479"/>
          </a:xfrm>
        </p:spPr>
        <p:txBody>
          <a:bodyPr anchor="t">
            <a:normAutofit fontScale="90000"/>
          </a:bodyPr>
          <a:lstStyle/>
          <a:p>
            <a:r>
              <a:rPr lang="fi-FI" sz="1200" dirty="0"/>
              <a:t>Airi Hakkarainen, KT, EO, dosentti</a:t>
            </a:r>
            <a:br>
              <a:rPr lang="fi-FI" sz="1200" dirty="0"/>
            </a:br>
            <a:br>
              <a:rPr lang="fi-FI" sz="1200" dirty="0"/>
            </a:br>
            <a:r>
              <a:rPr lang="fi-FI" sz="1200" dirty="0"/>
              <a:t>https://www.jyu.fi/edupsy/fi/laitokset/kat/henkilosto/hakkarainen-airi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27E2218C-929B-A518-5137-E5B1ADF79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426" y="605231"/>
            <a:ext cx="8459893" cy="177860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fi-FI" sz="1400" dirty="0"/>
              <a:t>Omat tutkimusintressini</a:t>
            </a:r>
          </a:p>
          <a:p>
            <a:pPr>
              <a:spcBef>
                <a:spcPts val="600"/>
              </a:spcBef>
            </a:pPr>
            <a:r>
              <a:rPr lang="fi-FI" sz="1400" dirty="0"/>
              <a:t>Kvantitatiiviset tutkimusmenetelmät</a:t>
            </a:r>
          </a:p>
          <a:p>
            <a:pPr>
              <a:spcBef>
                <a:spcPts val="600"/>
              </a:spcBef>
            </a:pPr>
            <a:r>
              <a:rPr lang="fi-FI" sz="1400" dirty="0"/>
              <a:t>Matemaattisten taitojen kehittyminen ja niihin liittyvät oppimisvaikeudet</a:t>
            </a:r>
          </a:p>
          <a:p>
            <a:pPr>
              <a:spcBef>
                <a:spcPts val="600"/>
              </a:spcBef>
            </a:pPr>
            <a:r>
              <a:rPr lang="fi-FI" sz="1400" dirty="0"/>
              <a:t>Oppimisvaikeuksien </a:t>
            </a:r>
            <a:r>
              <a:rPr lang="fi-FI" sz="1400" dirty="0" err="1"/>
              <a:t>päällekkäistyminen</a:t>
            </a:r>
            <a:r>
              <a:rPr lang="fi-FI" sz="1400" dirty="0"/>
              <a:t> (erit. matematiikka ja lukeminen/kirjoittaminen, käyttäytyminen, minäpystyvyys, vahvuudet ja vaikeudet)</a:t>
            </a:r>
          </a:p>
          <a:p>
            <a:pPr>
              <a:spcBef>
                <a:spcPts val="600"/>
              </a:spcBef>
            </a:pPr>
            <a:r>
              <a:rPr lang="fi-FI" sz="1400" dirty="0"/>
              <a:t>Interventiotutkimus/pedagoginen tuki (tukivastemalli)</a:t>
            </a:r>
          </a:p>
          <a:p>
            <a:pPr>
              <a:spcBef>
                <a:spcPts val="600"/>
              </a:spcBef>
            </a:pPr>
            <a:r>
              <a:rPr lang="fi-FI" sz="1400" dirty="0"/>
              <a:t>Taitojen arviointi ja psykometriikka</a:t>
            </a:r>
          </a:p>
        </p:txBody>
      </p:sp>
      <p:pic>
        <p:nvPicPr>
          <p:cNvPr id="14" name="Kuva 13" descr="Kuva, joka sisältää kohteen henkilö, sisä-&#10;&#10;Kuvaus luotu automaattisesti">
            <a:extLst>
              <a:ext uri="{FF2B5EF4-FFF2-40B4-BE49-F238E27FC236}">
                <a16:creationId xmlns:a16="http://schemas.microsoft.com/office/drawing/2014/main" id="{FE4A849E-DDE6-9368-E1C7-4000C6086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753" y="1270237"/>
            <a:ext cx="1930399" cy="2278869"/>
          </a:xfrm>
          <a:prstGeom prst="rect">
            <a:avLst/>
          </a:prstGeom>
        </p:spPr>
      </p:pic>
      <p:sp>
        <p:nvSpPr>
          <p:cNvPr id="15" name="Sisällön paikkamerkki 4">
            <a:extLst>
              <a:ext uri="{FF2B5EF4-FFF2-40B4-BE49-F238E27FC236}">
                <a16:creationId xmlns:a16="http://schemas.microsoft.com/office/drawing/2014/main" id="{58DC3117-CA02-121A-4143-1060093F2123}"/>
              </a:ext>
            </a:extLst>
          </p:cNvPr>
          <p:cNvSpPr txBox="1">
            <a:spLocks/>
          </p:cNvSpPr>
          <p:nvPr/>
        </p:nvSpPr>
        <p:spPr>
          <a:xfrm>
            <a:off x="704426" y="2848245"/>
            <a:ext cx="8872110" cy="38348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•"/>
              <a:defRPr sz="32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1pPr>
            <a:lvl2pPr marL="742950" indent="-28575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Tx/>
              <a:buBlip>
                <a:blip r:embed="rId3"/>
              </a:buBlip>
              <a:defRPr sz="28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2pPr>
            <a:lvl3pPr marL="11448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SzPct val="80000"/>
              <a:buFontTx/>
              <a:buBlip>
                <a:blip r:embed="rId4"/>
              </a:buBlip>
              <a:defRPr sz="24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3pPr>
            <a:lvl4pPr marL="16002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–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4pPr>
            <a:lvl5pPr marL="2057400" indent="-228600" algn="l" defTabSz="457200" rtl="0" eaLnBrk="1" latinLnBrk="0" hangingPunct="1">
              <a:lnSpc>
                <a:spcPct val="100000"/>
              </a:lnSpc>
              <a:spcBef>
                <a:spcPts val="768"/>
              </a:spcBef>
              <a:buClr>
                <a:schemeClr val="accent1"/>
              </a:buClr>
              <a:buFont typeface="Arial"/>
              <a:buChar char="»"/>
              <a:defRPr sz="2000" kern="1200">
                <a:solidFill>
                  <a:schemeClr val="tx2"/>
                </a:solidFill>
                <a:latin typeface="Helvetica" pitchFamily="34" charset="0"/>
                <a:ea typeface="+mn-ea"/>
                <a:cs typeface="Helvetica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fi-FI" sz="1400" dirty="0"/>
              <a:t>Tutkimusaiheita gradutyöskentelyyn (esimerkkejä)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i-FI" sz="1400" dirty="0"/>
              <a:t>sujuva luku- ja laskutaito ja niiden kehitys kouluikäisillä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i-FI" sz="1400" dirty="0"/>
              <a:t>interventiotutkimus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i-FI" sz="1400" dirty="0"/>
              <a:t>Luetun ymmärtämisen ja matematiikan vaikeudet sekä niiden </a:t>
            </a:r>
            <a:r>
              <a:rPr lang="fi-FI" sz="1400" dirty="0" err="1"/>
              <a:t>päällekkäistyminen</a:t>
            </a:r>
            <a:r>
              <a:rPr lang="fi-FI" sz="1400" dirty="0"/>
              <a:t> 9 </a:t>
            </a:r>
            <a:r>
              <a:rPr lang="fi-FI" sz="1400" dirty="0" err="1"/>
              <a:t>lk:n</a:t>
            </a:r>
            <a:r>
              <a:rPr lang="fi-FI" sz="1400" dirty="0"/>
              <a:t> oppilailla 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i-FI" sz="1400" dirty="0"/>
              <a:t>Tässä aineistossa mahdollisuus tarkastella lisäksi kouluun kiinnittymistä, nuoren positiivista kehittymistä (</a:t>
            </a:r>
            <a:r>
              <a:rPr lang="fi-FI" sz="1400" dirty="0" err="1"/>
              <a:t>Positive</a:t>
            </a:r>
            <a:r>
              <a:rPr lang="fi-FI" sz="1400" dirty="0"/>
              <a:t> </a:t>
            </a:r>
            <a:r>
              <a:rPr lang="fi-FI" sz="1400" dirty="0" err="1"/>
              <a:t>Youth</a:t>
            </a:r>
            <a:r>
              <a:rPr lang="fi-FI" sz="1400" dirty="0"/>
              <a:t> </a:t>
            </a:r>
            <a:r>
              <a:rPr lang="fi-FI" sz="1400" dirty="0" err="1"/>
              <a:t>Development</a:t>
            </a:r>
            <a:r>
              <a:rPr lang="fi-FI" sz="1400" dirty="0"/>
              <a:t>; PYD), motivaatiota, minäpystyvyyttä, mielenkiinnon kohteita, vahvuuksia ja vaikeuksia (SDQ)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fi-FI" sz="1400" dirty="0"/>
              <a:t>Myös </a:t>
            </a:r>
            <a:r>
              <a:rPr lang="fi-FI" sz="1400" dirty="0" err="1"/>
              <a:t>NMI:n</a:t>
            </a:r>
            <a:r>
              <a:rPr lang="fi-FI" sz="1400" dirty="0"/>
              <a:t> aineistojen käyttö mahdollista, mm. 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i-FI" sz="1400" dirty="0"/>
              <a:t>Luku- ja oikeinkirjoitustaitojen “barometridata” Suomessa 2019 alkaen 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i-FI" sz="1400" dirty="0" err="1"/>
              <a:t>Digilukiseula</a:t>
            </a:r>
            <a:r>
              <a:rPr lang="fi-FI" sz="1400" dirty="0"/>
              <a:t> (DLS) + taustatiedot ja opiskelumotivaatio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i-FI" sz="1400" dirty="0"/>
              <a:t>Pelaa fiksusti-Erityislasten digitaalinen hyvinvointi-hanke </a:t>
            </a:r>
          </a:p>
          <a:p>
            <a:pPr lvl="2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fi-FI" sz="1400" dirty="0"/>
              <a:t>Kohderyhmänä alakouluikäiset lapset, joilla on hermoston kehityksellisiä häiriöitä (ADHD, autismikirjon häiriöitä, oppimisvaikeuksia) sekä heidän perheensä.</a:t>
            </a:r>
          </a:p>
        </p:txBody>
      </p:sp>
    </p:spTree>
    <p:extLst>
      <p:ext uri="{BB962C8B-B14F-4D97-AF65-F5344CB8AC3E}">
        <p14:creationId xmlns:p14="http://schemas.microsoft.com/office/powerpoint/2010/main" val="2746610340"/>
      </p:ext>
    </p:extLst>
  </p:cSld>
  <p:clrMapOvr>
    <a:masterClrMapping/>
  </p:clrMapOvr>
</p:sld>
</file>

<file path=ppt/theme/theme1.xml><?xml version="1.0" encoding="utf-8"?>
<a:theme xmlns:a="http://schemas.openxmlformats.org/drawingml/2006/main" name="JYU sisältö pohjat">
  <a:themeElements>
    <a:clrScheme name="JYU">
      <a:dk1>
        <a:sysClr val="windowText" lastClr="000000"/>
      </a:dk1>
      <a:lt1>
        <a:sysClr val="window" lastClr="FFFFFF"/>
      </a:lt1>
      <a:dk2>
        <a:srgbClr val="002957"/>
      </a:dk2>
      <a:lt2>
        <a:srgbClr val="C7C9C8"/>
      </a:lt2>
      <a:accent1>
        <a:srgbClr val="F1563F"/>
      </a:accent1>
      <a:accent2>
        <a:srgbClr val="002957"/>
      </a:accent2>
      <a:accent3>
        <a:srgbClr val="C29A5B"/>
      </a:accent3>
      <a:accent4>
        <a:srgbClr val="C7C9C8"/>
      </a:accent4>
      <a:accent5>
        <a:srgbClr val="EEEFEE"/>
      </a:accent5>
      <a:accent6>
        <a:srgbClr val="1A3C68"/>
      </a:accent6>
      <a:hlink>
        <a:srgbClr val="F1563F"/>
      </a:hlink>
      <a:folHlink>
        <a:srgbClr val="CD1619"/>
      </a:folHlink>
    </a:clrScheme>
    <a:fontScheme name="Elementit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186</Words>
  <Application>Microsoft Office PowerPoint</Application>
  <PresentationFormat>Laajakuva</PresentationFormat>
  <Paragraphs>19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Courier New</vt:lpstr>
      <vt:lpstr>Helvetica</vt:lpstr>
      <vt:lpstr>JYU sisältö pohjat</vt:lpstr>
      <vt:lpstr>Airi Hakkarainen, KT, EO, dosentti  https://www.jyu.fi/edupsy/fi/laitokset/kat/henkilosto/hakkarainen-airi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Airi Hakkarainen</dc:title>
  <dc:creator>Hakkarainen, Airi</dc:creator>
  <cp:lastModifiedBy>Hakkarainen, Airi</cp:lastModifiedBy>
  <cp:revision>7</cp:revision>
  <dcterms:created xsi:type="dcterms:W3CDTF">2023-04-12T08:29:37Z</dcterms:created>
  <dcterms:modified xsi:type="dcterms:W3CDTF">2023-04-14T06:10:03Z</dcterms:modified>
</cp:coreProperties>
</file>