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0058400" cy="7772400"/>
  <p:notesSz cx="10058400" cy="7772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IDFont+F1" panose="020B0604020202020204" charset="0"/>
      <p:regular r:id="rId20"/>
    </p:embeddedFont>
    <p:embeddedFont>
      <p:font typeface="CIDFont+F2" panose="020B0604020202020204" charset="0"/>
      <p:regular r:id="rId21"/>
    </p:embeddedFont>
    <p:embeddedFont>
      <p:font typeface="CIDFont+F3" panose="020B0604020202020204" charset="0"/>
      <p:regular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A33DC-1A6D-4501-832F-F781B98DD9C2}" v="21" dt="2022-04-19T13:18:36.267"/>
    <p1510:client id="{5A0FB084-1685-44DC-9D39-4F17E06C3562}" v="260" dt="2022-03-28T10:22:07.775"/>
    <p1510:client id="{F3720B27-E0AC-4A65-A75B-B8BA9979B312}" v="191" dt="2022-03-28T10:29:12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4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jyu.fi/edupsy/fi/laitokset/kat/opiskelu/graduhakulomak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oppa.jyu.fi/avoimet/edu/kasvatustieteiden-tiedekunnan-gradutori" TargetMode="External"/><Relationship Id="rId5" Type="http://schemas.openxmlformats.org/officeDocument/2006/relationships/hyperlink" Target="https://www.jyu.fi/edupsy/fi/opiskelu/opiskeluohjeet/pikaohjeet/gradu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yu.fi/edupsy/fi/tutkimus/tutkimushankkeet/tutkimusalue-lapsuus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jyu.fi/edupsy/fi/tutkimus/tutkimushankkeet/tutkimusalue-tyoelam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yu.fi/edupsy/fi/tutkimus/tutkimushankkeet/tutkimusalue-opetus" TargetMode="External"/><Relationship Id="rId5" Type="http://schemas.openxmlformats.org/officeDocument/2006/relationships/hyperlink" Target="https://www.jyu.fi/edupsy/fi/tutkimus/tutkimushankkeet/tutkimusalue-oppiminen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jyu.fi/edupsy/fi/tutkimus/tutkimushankkeet/tutkimusalue-teknolog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 flipV="1">
            <a:off x="0" y="105765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4903" y="1946149"/>
            <a:ext cx="1688592" cy="1098804"/>
          </a:xfrm>
          <a:prstGeom prst="rect">
            <a:avLst/>
          </a:prstGeom>
          <a:noFill/>
        </p:spPr>
      </p:pic>
      <p:sp>
        <p:nvSpPr>
          <p:cNvPr id="102" name="Freeform 102"/>
          <p:cNvSpPr/>
          <p:nvPr/>
        </p:nvSpPr>
        <p:spPr>
          <a:xfrm flipV="1">
            <a:off x="0" y="6580633"/>
            <a:ext cx="10058400" cy="135635"/>
          </a:xfrm>
          <a:custGeom>
            <a:avLst/>
            <a:gdLst/>
            <a:ahLst/>
            <a:cxnLst/>
            <a:rect l="0" t="0" r="0" b="0"/>
            <a:pathLst>
              <a:path w="13411200" h="180847">
                <a:moveTo>
                  <a:pt x="0" y="180847"/>
                </a:moveTo>
                <a:lnTo>
                  <a:pt x="13411200" y="180847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1563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 flipV="1">
            <a:off x="8298180" y="6358129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Rectangle 104"/>
          <p:cNvSpPr/>
          <p:nvPr/>
        </p:nvSpPr>
        <p:spPr>
          <a:xfrm>
            <a:off x="2735602" y="3504725"/>
            <a:ext cx="4742837" cy="98116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1095375"/>
            <a:r>
              <a:rPr lang="en-US" sz="3250" err="1">
                <a:solidFill>
                  <a:srgbClr val="FFFFFF"/>
                </a:solidFill>
                <a:latin typeface="CIDFont+F1"/>
              </a:rPr>
              <a:t>Syksyn</a:t>
            </a:r>
            <a:r>
              <a:rPr lang="en-US" sz="3250">
                <a:solidFill>
                  <a:srgbClr val="FFFFFF"/>
                </a:solidFill>
                <a:latin typeface="CIDFont+F1"/>
              </a:rPr>
              <a:t> </a:t>
            </a:r>
            <a:r>
              <a:rPr lang="en-US" sz="3250" b="0" i="0" spc="0" baseline="0">
                <a:solidFill>
                  <a:srgbClr val="FFFFFF"/>
                </a:solidFill>
                <a:latin typeface="CIDFont+F1"/>
              </a:rPr>
              <a:t>2</a:t>
            </a:r>
            <a:r>
              <a:rPr lang="en-US" sz="3250" b="0" i="0" spc="-19" baseline="0">
                <a:solidFill>
                  <a:srgbClr val="FFFFFF"/>
                </a:solidFill>
                <a:latin typeface="CIDFont+F1"/>
              </a:rPr>
              <a:t>0</a:t>
            </a:r>
            <a:r>
              <a:rPr lang="en-US" sz="3250" b="0" i="0" spc="0" baseline="0">
                <a:solidFill>
                  <a:srgbClr val="FFFFFF"/>
                </a:solidFill>
                <a:latin typeface="CIDFont+F1"/>
              </a:rPr>
              <a:t>22</a:t>
            </a:r>
            <a:r>
              <a:rPr lang="en-US" sz="3250">
                <a:solidFill>
                  <a:srgbClr val="FFFFFF"/>
                </a:solidFill>
                <a:latin typeface="CIDFont+F1"/>
              </a:rPr>
              <a:t> </a:t>
            </a:r>
            <a:endParaRPr lang="en-US"/>
          </a:p>
          <a:p>
            <a:pPr marL="0">
              <a:lnSpc>
                <a:spcPts val="3960"/>
              </a:lnSpc>
            </a:pPr>
            <a:r>
              <a:rPr lang="en-US" sz="3299" b="0" i="0" spc="0" baseline="0">
                <a:solidFill>
                  <a:srgbClr val="FFFFFF"/>
                </a:solidFill>
                <a:latin typeface="CIDFont+F1"/>
              </a:rPr>
              <a:t>gra</a:t>
            </a:r>
            <a:r>
              <a:rPr lang="en-US" sz="3299" b="0" i="0" spc="-19" baseline="0">
                <a:solidFill>
                  <a:srgbClr val="FFFFFF"/>
                </a:solidFill>
                <a:latin typeface="CIDFont+F1"/>
              </a:rPr>
              <a:t>d</a:t>
            </a:r>
            <a:r>
              <a:rPr lang="en-US" sz="3299" b="0" i="0" spc="0" baseline="0">
                <a:solidFill>
                  <a:srgbClr val="FFFFFF"/>
                </a:solidFill>
                <a:latin typeface="CIDFont+F1"/>
              </a:rPr>
              <a:t>ury</a:t>
            </a:r>
            <a:r>
              <a:rPr lang="en-US" sz="3299" b="0" i="0" spc="-19" baseline="0">
                <a:solidFill>
                  <a:srgbClr val="FFFFFF"/>
                </a:solidFill>
                <a:latin typeface="CIDFont+F1"/>
              </a:rPr>
              <a:t>h</a:t>
            </a:r>
            <a:r>
              <a:rPr lang="en-US" sz="3299" b="0" i="0" spc="0" baseline="0">
                <a:solidFill>
                  <a:srgbClr val="FFFFFF"/>
                </a:solidFill>
                <a:latin typeface="CIDFont+F1"/>
              </a:rPr>
              <a:t>mii</a:t>
            </a:r>
            <a:r>
              <a:rPr lang="en-US" sz="3299" b="0" i="0" spc="904" baseline="0">
                <a:solidFill>
                  <a:srgbClr val="FFFFFF"/>
                </a:solidFill>
                <a:latin typeface="CIDFont+F1"/>
              </a:rPr>
              <a:t>n</a:t>
            </a:r>
            <a:r>
              <a:rPr lang="en-US" sz="3299" b="0" i="0" spc="0" baseline="0">
                <a:solidFill>
                  <a:srgbClr val="FFFFFF"/>
                </a:solidFill>
                <a:latin typeface="CIDFont+F1"/>
              </a:rPr>
              <a:t>h</a:t>
            </a:r>
            <a:r>
              <a:rPr lang="en-US" sz="3299" b="0" i="0" spc="-19" baseline="0">
                <a:solidFill>
                  <a:srgbClr val="FFFFFF"/>
                </a:solidFill>
                <a:latin typeface="CIDFont+F1"/>
              </a:rPr>
              <a:t>a</a:t>
            </a:r>
            <a:r>
              <a:rPr lang="en-US" sz="3299" b="0" i="0" spc="0" baseline="0">
                <a:solidFill>
                  <a:srgbClr val="FFFFFF"/>
                </a:solidFill>
                <a:latin typeface="CIDFont+F1"/>
              </a:rPr>
              <a:t>k</a:t>
            </a:r>
            <a:r>
              <a:rPr lang="en-US" sz="3299" b="0" i="0" spc="-19" baseline="0">
                <a:solidFill>
                  <a:srgbClr val="FFFFFF"/>
                </a:solidFill>
                <a:latin typeface="CIDFont+F1"/>
              </a:rPr>
              <a:t>e</a:t>
            </a:r>
            <a:r>
              <a:rPr lang="en-US" sz="3299" b="0" i="0" spc="0" baseline="0">
                <a:solidFill>
                  <a:srgbClr val="FFFFFF"/>
                </a:solidFill>
                <a:latin typeface="CIDFont+F1"/>
              </a:rPr>
              <a:t>mi</a:t>
            </a:r>
            <a:r>
              <a:rPr lang="en-US" sz="3299" b="0" i="0" spc="-19" baseline="0">
                <a:solidFill>
                  <a:srgbClr val="FFFFFF"/>
                </a:solidFill>
                <a:latin typeface="CIDFont+F1"/>
              </a:rPr>
              <a:t>n</a:t>
            </a:r>
            <a:r>
              <a:rPr lang="en-US" sz="3299" b="0" i="0" spc="0" baseline="0">
                <a:solidFill>
                  <a:srgbClr val="FFFFFF"/>
                </a:solidFill>
                <a:latin typeface="CIDFont+F1"/>
              </a:rPr>
              <a:t>en </a:t>
            </a:r>
          </a:p>
        </p:txBody>
      </p:sp>
      <p:sp>
        <p:nvSpPr>
          <p:cNvPr id="106" name="Rectangle 106"/>
          <p:cNvSpPr/>
          <p:nvPr/>
        </p:nvSpPr>
        <p:spPr>
          <a:xfrm>
            <a:off x="3928881" y="4808688"/>
            <a:ext cx="2262332" cy="6169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56" b="0" i="0" spc="0" baseline="0">
                <a:solidFill>
                  <a:srgbClr val="C7C9C8"/>
                </a:solidFill>
                <a:latin typeface="CIDFont+F1"/>
              </a:rPr>
              <a:t>Kasvatus</a:t>
            </a:r>
            <a:r>
              <a:rPr lang="en-US" sz="1656" b="0" i="0" spc="-11" baseline="0">
                <a:solidFill>
                  <a:srgbClr val="C7C9C8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C7C9C8"/>
                </a:solidFill>
                <a:latin typeface="CIDFont+F1"/>
              </a:rPr>
              <a:t>ieteiden</a:t>
            </a:r>
            <a:r>
              <a:rPr lang="en-US" sz="1656" b="0" i="0" spc="-28" baseline="0">
                <a:solidFill>
                  <a:srgbClr val="C7C9C8"/>
                </a:solidFill>
                <a:latin typeface="CIDFont+F1"/>
              </a:rPr>
              <a:t> </a:t>
            </a:r>
            <a:r>
              <a:rPr lang="en-US" sz="1656" b="0" i="0" spc="0" baseline="0">
                <a:solidFill>
                  <a:srgbClr val="C7C9C8"/>
                </a:solidFill>
                <a:latin typeface="CIDFont+F1"/>
              </a:rPr>
              <a:t>lai</a:t>
            </a:r>
            <a:r>
              <a:rPr lang="en-US" sz="1656" b="0" i="0" spc="-11" baseline="0">
                <a:solidFill>
                  <a:srgbClr val="C7C9C8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C7C9C8"/>
                </a:solidFill>
                <a:latin typeface="CIDFont+F1"/>
              </a:rPr>
              <a:t>os </a:t>
            </a:r>
          </a:p>
          <a:p>
            <a:pPr marL="10679">
              <a:lnSpc>
                <a:spcPts val="2640"/>
              </a:lnSpc>
            </a:pPr>
            <a:r>
              <a:rPr lang="en-US" sz="1656" b="0" i="0" spc="0" baseline="0">
                <a:solidFill>
                  <a:srgbClr val="C7C9C8"/>
                </a:solidFill>
                <a:latin typeface="CIDFont+F1"/>
              </a:rPr>
              <a:t>Opet</a:t>
            </a:r>
            <a:r>
              <a:rPr lang="en-US" sz="1656" b="0" i="0" spc="-11" baseline="0">
                <a:solidFill>
                  <a:srgbClr val="C7C9C8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C7C9C8"/>
                </a:solidFill>
                <a:latin typeface="CIDFont+F1"/>
              </a:rPr>
              <a:t>ajankoulutuslaitos </a:t>
            </a:r>
          </a:p>
        </p:txBody>
      </p:sp>
      <p:sp>
        <p:nvSpPr>
          <p:cNvPr id="107" name="Rectangle 107"/>
          <p:cNvSpPr/>
          <p:nvPr/>
        </p:nvSpPr>
        <p:spPr>
          <a:xfrm>
            <a:off x="7420234" y="6361156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</a:t>
            </a:r>
            <a:r>
              <a:rPr lang="en-US" sz="743" b="0" i="0" spc="210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Freeform 267"/>
          <p:cNvSpPr/>
          <p:nvPr/>
        </p:nvSpPr>
        <p:spPr>
          <a:xfrm flipV="1">
            <a:off x="0" y="105765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0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pic>
        <p:nvPicPr>
          <p:cNvPr id="271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7656"/>
            <a:ext cx="10058400" cy="2830067"/>
          </a:xfrm>
          <a:prstGeom prst="rect">
            <a:avLst/>
          </a:prstGeom>
          <a:noFill/>
        </p:spPr>
      </p:pic>
      <p:sp>
        <p:nvSpPr>
          <p:cNvPr id="272" name="Freeform 272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 flipV="1">
            <a:off x="469391" y="3302509"/>
            <a:ext cx="4782312" cy="1731263"/>
          </a:xfrm>
          <a:custGeom>
            <a:avLst/>
            <a:gdLst/>
            <a:ahLst/>
            <a:cxnLst/>
            <a:rect l="0" t="0" r="0" b="0"/>
            <a:pathLst>
              <a:path w="6376416" h="2308351">
                <a:moveTo>
                  <a:pt x="0" y="2308351"/>
                </a:moveTo>
                <a:lnTo>
                  <a:pt x="6376416" y="2308351"/>
                </a:lnTo>
                <a:lnTo>
                  <a:pt x="6376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Freeform 274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 flipV="1">
            <a:off x="502919" y="1057657"/>
            <a:ext cx="630936" cy="848868"/>
          </a:xfrm>
          <a:custGeom>
            <a:avLst/>
            <a:gdLst/>
            <a:ahLst/>
            <a:cxnLst/>
            <a:rect l="0" t="0" r="0" b="0"/>
            <a:pathLst>
              <a:path w="841249" h="1131824">
                <a:moveTo>
                  <a:pt x="0" y="1131824"/>
                </a:moveTo>
                <a:lnTo>
                  <a:pt x="841249" y="1131824"/>
                </a:lnTo>
                <a:lnTo>
                  <a:pt x="841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6" name="Picture 1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27" y="1190245"/>
            <a:ext cx="275843" cy="615695"/>
          </a:xfrm>
          <a:prstGeom prst="rect">
            <a:avLst/>
          </a:prstGeom>
          <a:noFill/>
        </p:spPr>
      </p:pic>
      <p:sp>
        <p:nvSpPr>
          <p:cNvPr id="277" name="Rectangle 277"/>
          <p:cNvSpPr/>
          <p:nvPr/>
        </p:nvSpPr>
        <p:spPr>
          <a:xfrm>
            <a:off x="981422" y="3407933"/>
            <a:ext cx="3713764" cy="5061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Ha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k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uloma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k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e</a:t>
            </a:r>
            <a:r>
              <a:rPr lang="en-US" sz="2976" b="0" i="0" spc="-50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si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s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ältää</a:t>
            </a:r>
          </a:p>
        </p:txBody>
      </p:sp>
      <p:sp>
        <p:nvSpPr>
          <p:cNvPr id="278" name="Rectangle 278"/>
          <p:cNvSpPr/>
          <p:nvPr/>
        </p:nvSpPr>
        <p:spPr>
          <a:xfrm>
            <a:off x="610753" y="4091598"/>
            <a:ext cx="7204145" cy="7222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2283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h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j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aj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548" baseline="0">
                <a:solidFill>
                  <a:srgbClr val="002957"/>
                </a:solidFill>
                <a:latin typeface="CIDFont+F1"/>
              </a:rPr>
              <a:t>-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&amp; 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ih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toiv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(k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lme 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oivet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a)</a:t>
            </a:r>
            <a:r>
              <a:rPr lang="en-US" sz="1979" b="0" i="0" spc="-3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sekä</a:t>
            </a:r>
            <a:r>
              <a:rPr lang="en-US" sz="1979" b="0" i="0" spc="-3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perustelut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iveelle</a:t>
            </a:r>
          </a:p>
          <a:p>
            <a:pPr marL="0">
              <a:lnSpc>
                <a:spcPts val="3035"/>
              </a:lnSpc>
            </a:pPr>
            <a:r>
              <a:rPr lang="en-US" sz="1979" b="0" i="0" spc="2283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Hakijan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u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tkint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-o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h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j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lma</a:t>
            </a:r>
          </a:p>
        </p:txBody>
      </p:sp>
      <p:sp>
        <p:nvSpPr>
          <p:cNvPr id="279" name="Rectangle 279"/>
          <p:cNvSpPr/>
          <p:nvPr/>
        </p:nvSpPr>
        <p:spPr>
          <a:xfrm>
            <a:off x="610753" y="4764253"/>
            <a:ext cx="7623882" cy="9201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0" b="0" i="0" spc="2283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2000" b="0" i="0" spc="0" baseline="0">
                <a:solidFill>
                  <a:srgbClr val="002957"/>
                </a:solidFill>
                <a:latin typeface="CIDFont+F1"/>
              </a:rPr>
              <a:t>Jos </a:t>
            </a:r>
            <a:r>
              <a:rPr lang="en-US" sz="2000" b="0" i="0" spc="-11" baseline="0" err="1">
                <a:solidFill>
                  <a:srgbClr val="002957"/>
                </a:solidFill>
                <a:latin typeface="CIDFont+F1"/>
              </a:rPr>
              <a:t>p</a:t>
            </a:r>
            <a:r>
              <a:rPr lang="en-US" sz="2000" b="0" i="0" spc="0" baseline="0" err="1">
                <a:solidFill>
                  <a:srgbClr val="002957"/>
                </a:solidFill>
                <a:latin typeface="CIDFont+F1"/>
              </a:rPr>
              <a:t>arit</a:t>
            </a:r>
            <a:r>
              <a:rPr lang="en-US" sz="2000" b="0" i="0" spc="-19" baseline="0" err="1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2000" b="0" i="0" spc="0" baseline="0" err="1">
                <a:solidFill>
                  <a:srgbClr val="002957"/>
                </a:solidFill>
                <a:latin typeface="CIDFont+F1"/>
              </a:rPr>
              <a:t>ö</a:t>
            </a:r>
            <a:r>
              <a:rPr lang="en-US" sz="2000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2000" b="0" i="0" spc="0" baseline="0" err="1">
                <a:solidFill>
                  <a:srgbClr val="002957"/>
                </a:solidFill>
                <a:latin typeface="CIDFont+F1"/>
              </a:rPr>
              <a:t>su</a:t>
            </a:r>
            <a:r>
              <a:rPr lang="en-US" sz="2000" b="0" i="0" spc="-11" baseline="0" err="1">
                <a:solidFill>
                  <a:srgbClr val="002957"/>
                </a:solidFill>
                <a:latin typeface="CIDFont+F1"/>
              </a:rPr>
              <a:t>u</a:t>
            </a:r>
            <a:r>
              <a:rPr lang="en-US" sz="2000" b="0" i="0" spc="0" baseline="0" err="1">
                <a:solidFill>
                  <a:srgbClr val="002957"/>
                </a:solidFill>
                <a:latin typeface="CIDFont+F1"/>
              </a:rPr>
              <a:t>nnitelmissa</a:t>
            </a:r>
            <a:r>
              <a:rPr lang="en-US" sz="2000" b="0" i="0" spc="0" baseline="0">
                <a:solidFill>
                  <a:srgbClr val="002957"/>
                </a:solidFill>
                <a:latin typeface="CIDFont+F1"/>
              </a:rPr>
              <a:t>, </a:t>
            </a:r>
            <a:r>
              <a:rPr lang="en-US" sz="2000" b="0" i="0" spc="0" baseline="0" err="1">
                <a:solidFill>
                  <a:srgbClr val="002957"/>
                </a:solidFill>
                <a:latin typeface="CIDFont+F1"/>
              </a:rPr>
              <a:t>parin</a:t>
            </a:r>
            <a:r>
              <a:rPr lang="en-US" sz="2000" b="0" i="0" spc="0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2000" b="0" i="0" spc="0" baseline="0" err="1">
                <a:solidFill>
                  <a:srgbClr val="002957"/>
                </a:solidFill>
                <a:latin typeface="CIDFont+F1"/>
              </a:rPr>
              <a:t>nimi</a:t>
            </a:r>
            <a:br>
              <a:rPr lang="en-US" sz="2000" b="0" i="0" spc="0" baseline="0">
                <a:solidFill>
                  <a:srgbClr val="002957"/>
                </a:solidFill>
                <a:latin typeface="CIDFont+F1"/>
              </a:rPr>
            </a:br>
            <a:r>
              <a:rPr lang="en-US" sz="2000" b="0" i="0" spc="0" baseline="0">
                <a:solidFill>
                  <a:srgbClr val="002957"/>
                </a:solidFill>
                <a:latin typeface="CIDFont+F1"/>
              </a:rPr>
              <a:t>	</a:t>
            </a:r>
            <a:r>
              <a:rPr lang="en-US" sz="2000" b="1" i="0" spc="0" baseline="0" err="1">
                <a:solidFill>
                  <a:srgbClr val="002957"/>
                </a:solidFill>
                <a:latin typeface="CIDFont+F1"/>
              </a:rPr>
              <a:t>Huom</a:t>
            </a:r>
            <a:r>
              <a:rPr lang="en-US" sz="2000" b="1" i="0" spc="0" baseline="0">
                <a:solidFill>
                  <a:srgbClr val="002957"/>
                </a:solidFill>
                <a:latin typeface="CIDFont+F1"/>
              </a:rPr>
              <a:t>.</a:t>
            </a:r>
            <a:r>
              <a:rPr lang="en-US" sz="2000" b="1" i="0" spc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2000" b="1" i="0" spc="0" baseline="0" err="1">
                <a:solidFill>
                  <a:srgbClr val="002957"/>
                </a:solidFill>
                <a:latin typeface="CIDFont+F1"/>
              </a:rPr>
              <a:t>molempien</a:t>
            </a:r>
            <a:r>
              <a:rPr lang="en-US" sz="2000" b="1" i="0" spc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2000" b="1" i="0" spc="0" err="1">
                <a:solidFill>
                  <a:srgbClr val="002957"/>
                </a:solidFill>
                <a:latin typeface="CIDFont+F1"/>
              </a:rPr>
              <a:t>opiskelijoiden</a:t>
            </a:r>
            <a:r>
              <a:rPr lang="en-US" sz="2000" b="1" i="0" spc="0">
                <a:solidFill>
                  <a:srgbClr val="002957"/>
                </a:solidFill>
                <a:latin typeface="CIDFont+F1"/>
              </a:rPr>
              <a:t> on </a:t>
            </a:r>
            <a:r>
              <a:rPr lang="en-US" sz="2000" b="1" i="0" spc="0" err="1">
                <a:solidFill>
                  <a:srgbClr val="002957"/>
                </a:solidFill>
                <a:latin typeface="CIDFont+F1"/>
              </a:rPr>
              <a:t>täytettävä</a:t>
            </a:r>
            <a:r>
              <a:rPr lang="en-US" sz="2000" b="1" i="0" spc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2000" b="1" i="0" spc="0" err="1">
                <a:solidFill>
                  <a:srgbClr val="002957"/>
                </a:solidFill>
                <a:latin typeface="CIDFont+F1"/>
              </a:rPr>
              <a:t>hakulomake</a:t>
            </a:r>
            <a:endParaRPr lang="en-US" sz="2000" b="1" i="0" spc="0" baseline="0">
              <a:solidFill>
                <a:srgbClr val="002957"/>
              </a:solidFill>
              <a:latin typeface="CIDFont+F1"/>
            </a:endParaRPr>
          </a:p>
          <a:p>
            <a:pPr marL="0"/>
            <a:endParaRPr lang="en-US" sz="1979" b="0" i="0" spc="0" baseline="0">
              <a:solidFill>
                <a:srgbClr val="002957"/>
              </a:solidFill>
              <a:latin typeface="CIDFont+F1"/>
            </a:endParaRPr>
          </a:p>
        </p:txBody>
      </p:sp>
      <p:sp>
        <p:nvSpPr>
          <p:cNvPr id="281" name="Rectangle 281"/>
          <p:cNvSpPr/>
          <p:nvPr/>
        </p:nvSpPr>
        <p:spPr>
          <a:xfrm>
            <a:off x="610753" y="5410252"/>
            <a:ext cx="3472498" cy="3367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2283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K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ndidaatin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tu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kielman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ihe</a:t>
            </a:r>
          </a:p>
        </p:txBody>
      </p:sp>
      <p:sp>
        <p:nvSpPr>
          <p:cNvPr id="282" name="Rectangle 282"/>
          <p:cNvSpPr/>
          <p:nvPr/>
        </p:nvSpPr>
        <p:spPr>
          <a:xfrm>
            <a:off x="610753" y="5729300"/>
            <a:ext cx="7667081" cy="3367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2283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h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j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aj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mahdollisesti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esit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ämi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v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lintakrit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erei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d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en</a:t>
            </a:r>
            <a:r>
              <a:rPr lang="en-US" sz="1979" b="0" i="0" spc="-3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tä</a:t>
            </a:r>
            <a:r>
              <a:rPr lang="en-US" sz="1979" b="0" i="0" spc="-19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ttymine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</a:t>
            </a:r>
          </a:p>
        </p:txBody>
      </p:sp>
      <p:sp>
        <p:nvSpPr>
          <p:cNvPr id="283" name="Rectangle 283"/>
          <p:cNvSpPr/>
          <p:nvPr/>
        </p:nvSpPr>
        <p:spPr>
          <a:xfrm>
            <a:off x="981422" y="6031845"/>
            <a:ext cx="1137096" cy="3367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kohd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lt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si</a:t>
            </a:r>
          </a:p>
        </p:txBody>
      </p:sp>
      <p:sp>
        <p:nvSpPr>
          <p:cNvPr id="284" name="Rectangle 284"/>
          <p:cNvSpPr/>
          <p:nvPr/>
        </p:nvSpPr>
        <p:spPr>
          <a:xfrm>
            <a:off x="7484248" y="6530303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</a:t>
            </a:r>
            <a:r>
              <a:rPr lang="en-US" sz="743" b="0" i="0" spc="210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Freeform 285"/>
          <p:cNvSpPr/>
          <p:nvPr/>
        </p:nvSpPr>
        <p:spPr>
          <a:xfrm flipV="1">
            <a:off x="0" y="105765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8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pic>
        <p:nvPicPr>
          <p:cNvPr id="289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7656"/>
            <a:ext cx="10058400" cy="2830067"/>
          </a:xfrm>
          <a:prstGeom prst="rect">
            <a:avLst/>
          </a:prstGeom>
          <a:noFill/>
        </p:spPr>
      </p:pic>
      <p:sp>
        <p:nvSpPr>
          <p:cNvPr id="290" name="Freeform 290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 flipV="1">
            <a:off x="469391" y="3302509"/>
            <a:ext cx="4782312" cy="1731263"/>
          </a:xfrm>
          <a:custGeom>
            <a:avLst/>
            <a:gdLst/>
            <a:ahLst/>
            <a:cxnLst/>
            <a:rect l="0" t="0" r="0" b="0"/>
            <a:pathLst>
              <a:path w="6376416" h="2308351">
                <a:moveTo>
                  <a:pt x="0" y="2308351"/>
                </a:moveTo>
                <a:lnTo>
                  <a:pt x="6376416" y="2308351"/>
                </a:lnTo>
                <a:lnTo>
                  <a:pt x="6376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 flipV="1">
            <a:off x="502919" y="1057657"/>
            <a:ext cx="630936" cy="848868"/>
          </a:xfrm>
          <a:custGeom>
            <a:avLst/>
            <a:gdLst/>
            <a:ahLst/>
            <a:cxnLst/>
            <a:rect l="0" t="0" r="0" b="0"/>
            <a:pathLst>
              <a:path w="841249" h="1131824">
                <a:moveTo>
                  <a:pt x="0" y="1131824"/>
                </a:moveTo>
                <a:lnTo>
                  <a:pt x="841249" y="1131824"/>
                </a:lnTo>
                <a:lnTo>
                  <a:pt x="841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4" name="Picture 1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27" y="1190245"/>
            <a:ext cx="275843" cy="615695"/>
          </a:xfrm>
          <a:prstGeom prst="rect">
            <a:avLst/>
          </a:prstGeom>
          <a:noFill/>
        </p:spPr>
      </p:pic>
      <p:sp>
        <p:nvSpPr>
          <p:cNvPr id="295" name="Freeform 295"/>
          <p:cNvSpPr/>
          <p:nvPr/>
        </p:nvSpPr>
        <p:spPr>
          <a:xfrm flipV="1">
            <a:off x="1357883" y="4706112"/>
            <a:ext cx="2197608" cy="25908"/>
          </a:xfrm>
          <a:custGeom>
            <a:avLst/>
            <a:gdLst/>
            <a:ahLst/>
            <a:cxnLst/>
            <a:rect l="0" t="0" r="0" b="0"/>
            <a:pathLst>
              <a:path w="2930144" h="34544">
                <a:moveTo>
                  <a:pt x="0" y="34544"/>
                </a:moveTo>
                <a:lnTo>
                  <a:pt x="1465073" y="34544"/>
                </a:lnTo>
                <a:lnTo>
                  <a:pt x="2930144" y="34544"/>
                </a:lnTo>
                <a:lnTo>
                  <a:pt x="2930144" y="0"/>
                </a:lnTo>
                <a:lnTo>
                  <a:pt x="1465073" y="0"/>
                </a:lnTo>
                <a:lnTo>
                  <a:pt x="0" y="0"/>
                </a:lnTo>
                <a:close/>
              </a:path>
            </a:pathLst>
          </a:custGeom>
          <a:solidFill>
            <a:srgbClr val="F1563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>
            <a:hlinkClick r:id="rId5"/>
          </p:cNvPr>
          <p:cNvSpPr/>
          <p:nvPr/>
        </p:nvSpPr>
        <p:spPr>
          <a:xfrm flipV="1">
            <a:off x="1357883" y="5091684"/>
            <a:ext cx="2729484" cy="25908"/>
          </a:xfrm>
          <a:custGeom>
            <a:avLst/>
            <a:gdLst/>
            <a:ahLst/>
            <a:cxnLst/>
            <a:rect l="0" t="0" r="0" b="0"/>
            <a:pathLst>
              <a:path w="3639312" h="34545">
                <a:moveTo>
                  <a:pt x="0" y="34545"/>
                </a:moveTo>
                <a:lnTo>
                  <a:pt x="1820673" y="34545"/>
                </a:lnTo>
                <a:lnTo>
                  <a:pt x="3639312" y="34545"/>
                </a:lnTo>
                <a:lnTo>
                  <a:pt x="3639312" y="0"/>
                </a:lnTo>
                <a:lnTo>
                  <a:pt x="1820673" y="0"/>
                </a:lnTo>
                <a:lnTo>
                  <a:pt x="0" y="0"/>
                </a:lnTo>
                <a:close/>
              </a:path>
            </a:pathLst>
          </a:custGeom>
          <a:solidFill>
            <a:srgbClr val="F1563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Rectangle 297"/>
          <p:cNvSpPr/>
          <p:nvPr/>
        </p:nvSpPr>
        <p:spPr>
          <a:xfrm>
            <a:off x="981422" y="3407933"/>
            <a:ext cx="1763527" cy="5061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976" b="0" i="0" spc="0" baseline="0" dirty="0" err="1">
                <a:solidFill>
                  <a:srgbClr val="002957"/>
                </a:solidFill>
                <a:latin typeface="CIDFont+F2"/>
              </a:rPr>
              <a:t>Li</a:t>
            </a:r>
            <a:r>
              <a:rPr lang="en-US" sz="2976" b="0" i="0" spc="-17" baseline="0" dirty="0" err="1">
                <a:solidFill>
                  <a:srgbClr val="002957"/>
                </a:solidFill>
                <a:latin typeface="CIDFont+F2"/>
              </a:rPr>
              <a:t>s</a:t>
            </a:r>
            <a:r>
              <a:rPr lang="en-US" sz="2976" b="0" i="0" spc="0" baseline="0" dirty="0" err="1">
                <a:solidFill>
                  <a:srgbClr val="002957"/>
                </a:solidFill>
                <a:latin typeface="CIDFont+F2"/>
              </a:rPr>
              <a:t>ätietoa</a:t>
            </a:r>
          </a:p>
        </p:txBody>
      </p:sp>
      <p:sp>
        <p:nvSpPr>
          <p:cNvPr id="298" name="Rectangle 298"/>
          <p:cNvSpPr/>
          <p:nvPr/>
        </p:nvSpPr>
        <p:spPr>
          <a:xfrm>
            <a:off x="981401" y="4012467"/>
            <a:ext cx="3107129" cy="11078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2283" baseline="0" dirty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u="sng" spc="0" baseline="0" dirty="0">
                <a:solidFill>
                  <a:srgbClr val="F1563F"/>
                </a:solidFill>
                <a:latin typeface="CIDFont+F2"/>
                <a:hlinkClick r:id="rId6"/>
              </a:rPr>
              <a:t>G</a:t>
            </a:r>
            <a:r>
              <a:rPr lang="en-US" sz="1979" b="0" i="0" u="sng" spc="-17" baseline="0" dirty="0">
                <a:solidFill>
                  <a:srgbClr val="F1563F"/>
                </a:solidFill>
                <a:latin typeface="CIDFont+F2"/>
                <a:hlinkClick r:id="rId6"/>
              </a:rPr>
              <a:t>r</a:t>
            </a:r>
            <a:r>
              <a:rPr lang="en-US" sz="1979" b="0" i="0" u="sng" spc="0" baseline="0" dirty="0">
                <a:solidFill>
                  <a:srgbClr val="F1563F"/>
                </a:solidFill>
                <a:latin typeface="CIDFont+F2"/>
                <a:hlinkClick r:id="rId6"/>
              </a:rPr>
              <a:t>adutori</a:t>
            </a:r>
          </a:p>
          <a:p>
            <a:pPr marL="0">
              <a:lnSpc>
                <a:spcPts val="3035"/>
              </a:lnSpc>
            </a:pPr>
            <a:r>
              <a:rPr lang="en-US" sz="1979" b="0" i="0" spc="2283" baseline="0" dirty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 dirty="0">
                <a:solidFill>
                  <a:srgbClr val="F1563F"/>
                </a:solidFill>
                <a:latin typeface="CIDFont+F2"/>
                <a:hlinkClick r:id="rId7"/>
              </a:rPr>
              <a:t>G</a:t>
            </a:r>
            <a:r>
              <a:rPr lang="en-US" sz="1979" b="0" i="0" spc="-17" baseline="0" dirty="0">
                <a:solidFill>
                  <a:srgbClr val="F1563F"/>
                </a:solidFill>
                <a:latin typeface="CIDFont+F2"/>
                <a:hlinkClick r:id="rId7"/>
              </a:rPr>
              <a:t>r</a:t>
            </a:r>
            <a:r>
              <a:rPr lang="en-US" sz="1979" b="0" i="0" spc="0" baseline="0" dirty="0">
                <a:solidFill>
                  <a:srgbClr val="F1563F"/>
                </a:solidFill>
                <a:latin typeface="CIDFont+F2"/>
                <a:hlinkClick r:id="rId7"/>
              </a:rPr>
              <a:t>aduh</a:t>
            </a:r>
            <a:r>
              <a:rPr lang="en-US" sz="1979" b="0" i="0" spc="-11" baseline="0" dirty="0">
                <a:solidFill>
                  <a:srgbClr val="F1563F"/>
                </a:solidFill>
                <a:latin typeface="CIDFont+F2"/>
                <a:hlinkClick r:id="rId7"/>
              </a:rPr>
              <a:t>a</a:t>
            </a:r>
            <a:r>
              <a:rPr lang="en-US" sz="1979" b="0" i="0" spc="0" baseline="0" dirty="0">
                <a:solidFill>
                  <a:srgbClr val="F1563F"/>
                </a:solidFill>
                <a:latin typeface="CIDFont+F2"/>
                <a:hlinkClick r:id="rId7"/>
              </a:rPr>
              <a:t>kulom</a:t>
            </a:r>
            <a:r>
              <a:rPr lang="en-US" sz="1979" b="0" i="0" spc="-11" baseline="0" dirty="0">
                <a:solidFill>
                  <a:srgbClr val="F1563F"/>
                </a:solidFill>
                <a:latin typeface="CIDFont+F2"/>
                <a:hlinkClick r:id="rId7"/>
              </a:rPr>
              <a:t>a</a:t>
            </a:r>
            <a:r>
              <a:rPr lang="en-US" sz="1979" b="0" i="0" spc="0" baseline="0" dirty="0">
                <a:solidFill>
                  <a:srgbClr val="F1563F"/>
                </a:solidFill>
                <a:latin typeface="CIDFont+F2"/>
                <a:hlinkClick r:id="rId7"/>
              </a:rPr>
              <a:t>ke</a:t>
            </a:r>
          </a:p>
          <a:p>
            <a:pPr marL="0">
              <a:lnSpc>
                <a:spcPts val="3035"/>
              </a:lnSpc>
            </a:pPr>
            <a:r>
              <a:rPr lang="en-US" sz="1979" b="0" i="0" spc="2283" baseline="0" dirty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-39" baseline="0" dirty="0">
                <a:solidFill>
                  <a:srgbClr val="F1563F"/>
                </a:solidFill>
                <a:latin typeface="CIDFont+F2"/>
                <a:hlinkClick r:id="rId5"/>
              </a:rPr>
              <a:t>T</a:t>
            </a:r>
            <a:r>
              <a:rPr lang="en-US" sz="1979" b="0" i="0" spc="0" baseline="0" dirty="0">
                <a:solidFill>
                  <a:srgbClr val="F1563F"/>
                </a:solidFill>
                <a:latin typeface="CIDFont+F2"/>
                <a:hlinkClick r:id="rId5"/>
              </a:rPr>
              <a:t>iedekunnan</a:t>
            </a:r>
            <a:r>
              <a:rPr lang="en-US" sz="1979" b="0" i="0" spc="-33" baseline="0" dirty="0">
                <a:solidFill>
                  <a:srgbClr val="F1563F"/>
                </a:solidFill>
                <a:latin typeface="CIDFont+F2"/>
                <a:hlinkClick r:id="rId5"/>
              </a:rPr>
              <a:t> </a:t>
            </a:r>
            <a:r>
              <a:rPr lang="en-US" sz="1979" b="0" i="0" spc="0" baseline="0" dirty="0">
                <a:solidFill>
                  <a:srgbClr val="F1563F"/>
                </a:solidFill>
                <a:latin typeface="CIDFont+F2"/>
                <a:hlinkClick r:id="rId5"/>
              </a:rPr>
              <a:t>nettisi</a:t>
            </a:r>
            <a:r>
              <a:rPr lang="en-US" sz="1979" b="0" i="0" spc="-31" baseline="0" dirty="0">
                <a:solidFill>
                  <a:srgbClr val="F1563F"/>
                </a:solidFill>
                <a:latin typeface="CIDFont+F2"/>
                <a:hlinkClick r:id="rId5"/>
              </a:rPr>
              <a:t>v</a:t>
            </a:r>
            <a:r>
              <a:rPr lang="en-US" sz="1979" b="0" i="0" spc="0" baseline="0" dirty="0">
                <a:solidFill>
                  <a:srgbClr val="F1563F"/>
                </a:solidFill>
                <a:latin typeface="CIDFont+F2"/>
                <a:hlinkClick r:id="rId5"/>
              </a:rPr>
              <a:t>ut</a:t>
            </a:r>
          </a:p>
        </p:txBody>
      </p:sp>
      <p:sp>
        <p:nvSpPr>
          <p:cNvPr id="299" name="Rectangle 299"/>
          <p:cNvSpPr/>
          <p:nvPr/>
        </p:nvSpPr>
        <p:spPr>
          <a:xfrm>
            <a:off x="7484248" y="6530303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 dirty="0" err="1">
                <a:solidFill>
                  <a:srgbClr val="F1563F"/>
                </a:solidFill>
                <a:latin typeface="CIDFont+F2"/>
              </a:rPr>
              <a:t>JYU</a:t>
            </a:r>
            <a:r>
              <a:rPr lang="en-US" sz="743" b="0" i="0" spc="210" baseline="0" dirty="0" err="1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743" b="0" i="0" spc="0" baseline="0" dirty="0" err="1">
                <a:solidFill>
                  <a:srgbClr val="FFFFFF"/>
                </a:solidFill>
                <a:latin typeface="CIDFont+F2"/>
              </a:rPr>
              <a:t>Since</a:t>
            </a:r>
            <a:r>
              <a:rPr lang="en-US" sz="743" b="0" i="0" spc="0" baseline="0" dirty="0">
                <a:solidFill>
                  <a:srgbClr val="FFFFFF"/>
                </a:solidFill>
                <a:latin typeface="CIDFont+F2"/>
              </a:rPr>
              <a:t> </a:t>
            </a:r>
            <a:r>
              <a:rPr lang="en-US" sz="743" b="0" i="0" spc="-11" baseline="0" dirty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 dirty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reeform 189"/>
          <p:cNvSpPr/>
          <p:nvPr/>
        </p:nvSpPr>
        <p:spPr>
          <a:xfrm flipV="1">
            <a:off x="0" y="99822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pic>
        <p:nvPicPr>
          <p:cNvPr id="193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7656"/>
            <a:ext cx="10058400" cy="2830067"/>
          </a:xfrm>
          <a:prstGeom prst="rect">
            <a:avLst/>
          </a:prstGeom>
          <a:noFill/>
        </p:spPr>
      </p:pic>
      <p:sp>
        <p:nvSpPr>
          <p:cNvPr id="194" name="Freeform 194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 flipV="1">
            <a:off x="374797" y="3272552"/>
            <a:ext cx="4782312" cy="1731263"/>
          </a:xfrm>
          <a:custGeom>
            <a:avLst/>
            <a:gdLst/>
            <a:ahLst/>
            <a:cxnLst/>
            <a:rect l="0" t="0" r="0" b="0"/>
            <a:pathLst>
              <a:path w="6376416" h="2308351">
                <a:moveTo>
                  <a:pt x="0" y="2308351"/>
                </a:moveTo>
                <a:lnTo>
                  <a:pt x="6376416" y="2308351"/>
                </a:lnTo>
                <a:lnTo>
                  <a:pt x="6376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 flipV="1">
            <a:off x="502919" y="1057657"/>
            <a:ext cx="630936" cy="848868"/>
          </a:xfrm>
          <a:custGeom>
            <a:avLst/>
            <a:gdLst/>
            <a:ahLst/>
            <a:cxnLst/>
            <a:rect l="0" t="0" r="0" b="0"/>
            <a:pathLst>
              <a:path w="841249" h="1131824">
                <a:moveTo>
                  <a:pt x="0" y="1131824"/>
                </a:moveTo>
                <a:lnTo>
                  <a:pt x="841249" y="1131824"/>
                </a:lnTo>
                <a:lnTo>
                  <a:pt x="841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8" name="Picture 1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27" y="1190245"/>
            <a:ext cx="275843" cy="615695"/>
          </a:xfrm>
          <a:prstGeom prst="rect">
            <a:avLst/>
          </a:prstGeom>
          <a:noFill/>
        </p:spPr>
      </p:pic>
      <p:sp>
        <p:nvSpPr>
          <p:cNvPr id="205" name="Rectangle 205"/>
          <p:cNvSpPr/>
          <p:nvPr/>
        </p:nvSpPr>
        <p:spPr>
          <a:xfrm>
            <a:off x="7484248" y="6530303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</a:t>
            </a:r>
            <a:r>
              <a:rPr lang="en-US" sz="743" b="0" i="0" spc="210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3855" y="3887723"/>
            <a:ext cx="5442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/>
              <a:t>Kasvatustieteiden tutkimusalueet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3855" y="4602221"/>
            <a:ext cx="7097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u="sng">
                <a:solidFill>
                  <a:srgbClr val="00295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hlinkClick r:id="rId5"/>
              </a:rPr>
              <a:t>Oppiminen, oppimisen vaikeudet ja niihin vaikuttavat tekijät</a:t>
            </a:r>
            <a:endParaRPr lang="fi-FI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u="sng">
                <a:solidFill>
                  <a:srgbClr val="00295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hlinkClick r:id="rId6"/>
              </a:rPr>
              <a:t>Koulutus, opetus ja interventiot</a:t>
            </a:r>
            <a:endParaRPr lang="fi-FI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u="sng">
                <a:solidFill>
                  <a:srgbClr val="00295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hlinkClick r:id="rId7"/>
              </a:rPr>
              <a:t>Työssä oppiminen ja hyvinvointi</a:t>
            </a:r>
            <a:endParaRPr lang="fi-FI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u="sng">
                <a:solidFill>
                  <a:srgbClr val="00295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hlinkClick r:id="rId8"/>
              </a:rPr>
              <a:t>Lapsuus ja perhe</a:t>
            </a:r>
            <a:endParaRPr lang="fi-FI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u="sng">
                <a:solidFill>
                  <a:srgbClr val="00295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hlinkClick r:id="rId9"/>
              </a:rPr>
              <a:t>Vuorovaikutteiset ja teknologiset oppimisympäristöt</a:t>
            </a:r>
            <a:endParaRPr lang="fi-FI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9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 126"/>
          <p:cNvSpPr/>
          <p:nvPr/>
        </p:nvSpPr>
        <p:spPr>
          <a:xfrm flipV="1">
            <a:off x="0" y="1056132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9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pic>
        <p:nvPicPr>
          <p:cNvPr id="130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7656"/>
            <a:ext cx="10058400" cy="2830067"/>
          </a:xfrm>
          <a:prstGeom prst="rect">
            <a:avLst/>
          </a:prstGeom>
          <a:noFill/>
        </p:spPr>
      </p:pic>
      <p:sp>
        <p:nvSpPr>
          <p:cNvPr id="131" name="Freeform 131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 flipV="1">
            <a:off x="469391" y="3302509"/>
            <a:ext cx="4782312" cy="1731263"/>
          </a:xfrm>
          <a:custGeom>
            <a:avLst/>
            <a:gdLst/>
            <a:ahLst/>
            <a:cxnLst/>
            <a:rect l="0" t="0" r="0" b="0"/>
            <a:pathLst>
              <a:path w="6376416" h="2308351">
                <a:moveTo>
                  <a:pt x="0" y="2308351"/>
                </a:moveTo>
                <a:lnTo>
                  <a:pt x="6376416" y="2308351"/>
                </a:lnTo>
                <a:lnTo>
                  <a:pt x="6376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 flipV="1">
            <a:off x="502919" y="1057657"/>
            <a:ext cx="630936" cy="848868"/>
          </a:xfrm>
          <a:custGeom>
            <a:avLst/>
            <a:gdLst/>
            <a:ahLst/>
            <a:cxnLst/>
            <a:rect l="0" t="0" r="0" b="0"/>
            <a:pathLst>
              <a:path w="841249" h="1131824">
                <a:moveTo>
                  <a:pt x="0" y="1131824"/>
                </a:moveTo>
                <a:lnTo>
                  <a:pt x="841249" y="1131824"/>
                </a:lnTo>
                <a:lnTo>
                  <a:pt x="841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5" name="Picture 1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27" y="1190245"/>
            <a:ext cx="275843" cy="615695"/>
          </a:xfrm>
          <a:prstGeom prst="rect">
            <a:avLst/>
          </a:prstGeom>
          <a:noFill/>
        </p:spPr>
      </p:pic>
      <p:sp>
        <p:nvSpPr>
          <p:cNvPr id="136" name="Rectangle 136"/>
          <p:cNvSpPr/>
          <p:nvPr/>
        </p:nvSpPr>
        <p:spPr>
          <a:xfrm>
            <a:off x="981448" y="3385947"/>
            <a:ext cx="3802003" cy="78380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0"/>
            <a:r>
              <a:rPr lang="en-US" sz="2600" b="0" i="0" spc="0" baseline="0" err="1">
                <a:solidFill>
                  <a:srgbClr val="002957"/>
                </a:solidFill>
                <a:latin typeface="CIDFont+F1"/>
              </a:rPr>
              <a:t>Aloit</a:t>
            </a:r>
            <a:r>
              <a:rPr lang="en-US" sz="2600" b="0" i="0" spc="-15" baseline="0" err="1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2600" b="0" i="0" spc="0" baseline="0" err="1">
                <a:solidFill>
                  <a:srgbClr val="002957"/>
                </a:solidFill>
                <a:latin typeface="CIDFont+F1"/>
              </a:rPr>
              <a:t>tk</a:t>
            </a:r>
            <a:r>
              <a:rPr lang="en-US" sz="2600" b="0" i="0" spc="723" baseline="0" err="1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2600" b="0" i="0" spc="-15" baseline="0" err="1">
                <a:solidFill>
                  <a:srgbClr val="002957"/>
                </a:solidFill>
                <a:latin typeface="CIDFont+F1"/>
              </a:rPr>
              <a:t>g</a:t>
            </a:r>
            <a:r>
              <a:rPr lang="en-US" sz="2600" b="0" i="0" spc="0" baseline="0" err="1">
                <a:solidFill>
                  <a:srgbClr val="002957"/>
                </a:solidFill>
                <a:latin typeface="CIDFont+F1"/>
              </a:rPr>
              <a:t>r</a:t>
            </a:r>
            <a:r>
              <a:rPr lang="en-US" sz="2600" b="0" i="0" spc="-15" baseline="0" err="1">
                <a:solidFill>
                  <a:srgbClr val="002957"/>
                </a:solidFill>
                <a:latin typeface="CIDFont+F1"/>
              </a:rPr>
              <a:t>ad</a:t>
            </a:r>
            <a:r>
              <a:rPr lang="en-US" sz="2600" b="0" i="0" spc="0" baseline="0" err="1">
                <a:solidFill>
                  <a:srgbClr val="002957"/>
                </a:solidFill>
                <a:latin typeface="CIDFont+F1"/>
              </a:rPr>
              <a:t>un</a:t>
            </a:r>
            <a:endParaRPr lang="en-US" sz="2600" b="0" i="0" spc="0" baseline="0" err="1">
              <a:solidFill>
                <a:srgbClr val="002957"/>
              </a:solidFill>
              <a:latin typeface="CIDFont+F1"/>
              <a:cs typeface="CIDFont+F1"/>
            </a:endParaRPr>
          </a:p>
          <a:p>
            <a:pPr>
              <a:lnSpc>
                <a:spcPts val="3168"/>
              </a:lnSpc>
            </a:pPr>
            <a:r>
              <a:rPr lang="en-US" sz="2600" err="1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2600" spc="-15" err="1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2600" err="1">
                <a:solidFill>
                  <a:srgbClr val="002957"/>
                </a:solidFill>
                <a:latin typeface="CIDFont+F1"/>
              </a:rPr>
              <a:t>kemisen</a:t>
            </a:r>
            <a:r>
              <a:rPr lang="en-US" sz="260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2600" err="1">
                <a:solidFill>
                  <a:srgbClr val="002957"/>
                </a:solidFill>
                <a:latin typeface="CIDFont+F1"/>
              </a:rPr>
              <a:t>syksyllä</a:t>
            </a:r>
            <a:r>
              <a:rPr lang="en-US" sz="2600">
                <a:solidFill>
                  <a:srgbClr val="002957"/>
                </a:solidFill>
                <a:latin typeface="CIDFont+F1"/>
              </a:rPr>
              <a:t> 2022</a:t>
            </a:r>
            <a:r>
              <a:rPr lang="en-US" sz="2600" b="0" i="0" spc="0" baseline="0">
                <a:solidFill>
                  <a:srgbClr val="002957"/>
                </a:solidFill>
                <a:latin typeface="CIDFont+F1"/>
              </a:rPr>
              <a:t>?</a:t>
            </a:r>
            <a:endParaRPr lang="en-US" sz="2600" b="0" i="0" spc="0" baseline="0">
              <a:solidFill>
                <a:srgbClr val="002957"/>
              </a:solidFill>
              <a:latin typeface="CIDFont+F1"/>
              <a:cs typeface="CIDFont+F1"/>
            </a:endParaRPr>
          </a:p>
        </p:txBody>
      </p:sp>
      <p:sp>
        <p:nvSpPr>
          <p:cNvPr id="137" name="Rectangle 137"/>
          <p:cNvSpPr/>
          <p:nvPr/>
        </p:nvSpPr>
        <p:spPr>
          <a:xfrm>
            <a:off x="981424" y="4785890"/>
            <a:ext cx="3529428" cy="50231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r>
              <a:rPr lang="en-US" sz="1650" b="0" i="0" spc="1652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650" err="1">
                <a:solidFill>
                  <a:srgbClr val="002957"/>
                </a:solidFill>
                <a:latin typeface="+mn-lt"/>
              </a:rPr>
              <a:t>Kevään</a:t>
            </a:r>
            <a:r>
              <a:rPr lang="en-US" sz="1650">
                <a:solidFill>
                  <a:srgbClr val="002957"/>
                </a:solidFill>
                <a:latin typeface="+mn-lt"/>
              </a:rPr>
              <a:t> </a:t>
            </a:r>
            <a:r>
              <a:rPr lang="en-US" sz="1650" err="1">
                <a:solidFill>
                  <a:srgbClr val="002957"/>
                </a:solidFill>
                <a:latin typeface="+mn-lt"/>
              </a:rPr>
              <a:t>hauss</a:t>
            </a:r>
            <a:r>
              <a:rPr lang="en-US" sz="1650" spc="420" err="1">
                <a:solidFill>
                  <a:srgbClr val="002957"/>
                </a:solidFill>
                <a:latin typeface="+mn-lt"/>
              </a:rPr>
              <a:t>a</a:t>
            </a:r>
            <a:r>
              <a:rPr lang="en-US" sz="1650" err="1">
                <a:solidFill>
                  <a:srgbClr val="002957"/>
                </a:solidFill>
                <a:latin typeface="+mn-lt"/>
              </a:rPr>
              <a:t>haetaan</a:t>
            </a:r>
            <a:r>
              <a:rPr lang="en-US" sz="1650">
                <a:solidFill>
                  <a:srgbClr val="002957"/>
                </a:solidFill>
                <a:latin typeface="+mn-lt"/>
              </a:rPr>
              <a:t> </a:t>
            </a:r>
            <a:r>
              <a:rPr lang="en-US" sz="1650" err="1">
                <a:solidFill>
                  <a:srgbClr val="002957"/>
                </a:solidFill>
                <a:latin typeface="+mn-lt"/>
              </a:rPr>
              <a:t>syksyllä</a:t>
            </a:r>
            <a:r>
              <a:rPr lang="en-US" sz="1650">
                <a:solidFill>
                  <a:srgbClr val="002957"/>
                </a:solidFill>
                <a:latin typeface="+mn-lt"/>
              </a:rPr>
              <a:t> </a:t>
            </a:r>
            <a:r>
              <a:rPr lang="en-US" sz="1650" b="0" i="0" spc="0" baseline="0">
                <a:solidFill>
                  <a:srgbClr val="002957"/>
                </a:solidFill>
                <a:latin typeface="+mn-lt"/>
              </a:rPr>
              <a:t>2022</a:t>
            </a:r>
            <a:r>
              <a:rPr lang="en-US" sz="1650">
                <a:solidFill>
                  <a:srgbClr val="002957"/>
                </a:solidFill>
                <a:latin typeface="+mn-lt"/>
              </a:rPr>
              <a:t> </a:t>
            </a:r>
            <a:endParaRPr lang="en-US" sz="1656" b="0" i="0" spc="0" baseline="0">
              <a:solidFill>
                <a:srgbClr val="002957"/>
              </a:solidFill>
              <a:latin typeface="+mn-lt"/>
            </a:endParaRPr>
          </a:p>
          <a:p>
            <a:pPr marL="283210">
              <a:lnSpc>
                <a:spcPts val="1979"/>
              </a:lnSpc>
            </a:pPr>
            <a:r>
              <a:rPr lang="en-US" sz="1656" b="0" i="0" spc="0" baseline="0" err="1">
                <a:solidFill>
                  <a:srgbClr val="002957"/>
                </a:solidFill>
                <a:latin typeface="+mn-lt"/>
              </a:rPr>
              <a:t>alkavii</a:t>
            </a:r>
            <a:r>
              <a:rPr lang="en-US" sz="1656" b="0" i="0" spc="437" baseline="0" err="1">
                <a:solidFill>
                  <a:srgbClr val="002957"/>
                </a:solidFill>
                <a:latin typeface="+mn-lt"/>
              </a:rPr>
              <a:t>n</a:t>
            </a:r>
            <a:r>
              <a:rPr lang="en-US" sz="1656" b="0" i="0" spc="0" baseline="0" err="1">
                <a:solidFill>
                  <a:srgbClr val="002957"/>
                </a:solidFill>
                <a:latin typeface="+mn-lt"/>
              </a:rPr>
              <a:t>r</a:t>
            </a:r>
            <a:r>
              <a:rPr lang="en-US" sz="1656" b="0" i="0" spc="-16" baseline="0" err="1">
                <a:solidFill>
                  <a:srgbClr val="002957"/>
                </a:solidFill>
                <a:latin typeface="+mn-lt"/>
              </a:rPr>
              <a:t>y</a:t>
            </a:r>
            <a:r>
              <a:rPr lang="en-US" sz="1656" b="0" i="0" spc="0" baseline="0" err="1">
                <a:solidFill>
                  <a:srgbClr val="002957"/>
                </a:solidFill>
                <a:latin typeface="+mn-lt"/>
              </a:rPr>
              <a:t>hmiin</a:t>
            </a:r>
            <a:endParaRPr lang="en-US" sz="1656" b="0" i="0" spc="0" baseline="0">
              <a:solidFill>
                <a:srgbClr val="002957"/>
              </a:solidFill>
              <a:latin typeface="+mn-lt"/>
              <a:cs typeface="Calibri"/>
            </a:endParaRPr>
          </a:p>
        </p:txBody>
      </p:sp>
      <p:sp>
        <p:nvSpPr>
          <p:cNvPr id="138" name="Rectangle 138"/>
          <p:cNvSpPr/>
          <p:nvPr/>
        </p:nvSpPr>
        <p:spPr>
          <a:xfrm>
            <a:off x="981424" y="5372568"/>
            <a:ext cx="2303900" cy="5598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r>
              <a:rPr lang="en-US" sz="1650" b="0" i="0" spc="1652" baseline="0">
                <a:solidFill>
                  <a:srgbClr val="F1563F"/>
                </a:solidFill>
                <a:latin typeface="+mn-lt"/>
              </a:rPr>
              <a:t>•</a:t>
            </a:r>
            <a:r>
              <a:rPr lang="en-US" sz="1650">
                <a:solidFill>
                  <a:srgbClr val="002957"/>
                </a:solidFill>
                <a:latin typeface="+mn-lt"/>
              </a:rPr>
              <a:t>Hak</a:t>
            </a:r>
            <a:r>
              <a:rPr lang="en-US" sz="1650" spc="437">
                <a:solidFill>
                  <a:srgbClr val="002957"/>
                </a:solidFill>
                <a:latin typeface="+mn-lt"/>
              </a:rPr>
              <a:t>u</a:t>
            </a:r>
            <a:r>
              <a:rPr lang="en-US" sz="1650">
                <a:solidFill>
                  <a:srgbClr val="002957"/>
                </a:solidFill>
                <a:latin typeface="+mn-lt"/>
              </a:rPr>
              <a:t>alka</a:t>
            </a:r>
            <a:r>
              <a:rPr lang="en-US" sz="1650" spc="437">
                <a:solidFill>
                  <a:srgbClr val="002957"/>
                </a:solidFill>
                <a:latin typeface="+mn-lt"/>
              </a:rPr>
              <a:t>a</a:t>
            </a:r>
            <a:r>
              <a:rPr lang="en-US" sz="1650">
                <a:solidFill>
                  <a:srgbClr val="002957"/>
                </a:solidFill>
                <a:latin typeface="+mn-lt"/>
              </a:rPr>
              <a:t>29.4.2022 </a:t>
            </a:r>
            <a:endParaRPr lang="en-US" sz="1656" b="0" i="0" spc="0" baseline="0">
              <a:solidFill>
                <a:srgbClr val="002957"/>
              </a:solidFill>
              <a:latin typeface="+mn-lt"/>
            </a:endParaRPr>
          </a:p>
          <a:p>
            <a:pPr>
              <a:lnSpc>
                <a:spcPts val="2640"/>
              </a:lnSpc>
            </a:pPr>
            <a:r>
              <a:rPr lang="en-US" sz="1650" b="0" i="0" spc="1652" baseline="0">
                <a:solidFill>
                  <a:srgbClr val="F1563F"/>
                </a:solidFill>
                <a:latin typeface="+mn-lt"/>
              </a:rPr>
              <a:t>•</a:t>
            </a:r>
            <a:r>
              <a:rPr lang="en-US" sz="1650" err="1">
                <a:solidFill>
                  <a:srgbClr val="002957"/>
                </a:solidFill>
                <a:latin typeface="+mn-lt"/>
              </a:rPr>
              <a:t>Hak</a:t>
            </a:r>
            <a:r>
              <a:rPr lang="en-US" sz="1650" spc="437" err="1">
                <a:solidFill>
                  <a:srgbClr val="002957"/>
                </a:solidFill>
                <a:latin typeface="+mn-lt"/>
              </a:rPr>
              <a:t>u</a:t>
            </a:r>
            <a:r>
              <a:rPr lang="en-US" sz="1650" err="1">
                <a:solidFill>
                  <a:srgbClr val="002957"/>
                </a:solidFill>
                <a:latin typeface="+mn-lt"/>
              </a:rPr>
              <a:t>pää</a:t>
            </a:r>
            <a:r>
              <a:rPr lang="en-US" sz="1650" spc="-11" err="1">
                <a:solidFill>
                  <a:srgbClr val="002957"/>
                </a:solidFill>
                <a:latin typeface="+mn-lt"/>
              </a:rPr>
              <a:t>t</a:t>
            </a:r>
            <a:r>
              <a:rPr lang="en-US" sz="1650" err="1">
                <a:solidFill>
                  <a:srgbClr val="002957"/>
                </a:solidFill>
                <a:latin typeface="+mn-lt"/>
              </a:rPr>
              <a:t>tyy</a:t>
            </a:r>
            <a:r>
              <a:rPr lang="en-US" sz="1650">
                <a:solidFill>
                  <a:srgbClr val="002957"/>
                </a:solidFill>
                <a:latin typeface="+mn-lt"/>
              </a:rPr>
              <a:t> 8.8.2022 </a:t>
            </a:r>
            <a:endParaRPr lang="en-US" sz="1650" b="0" i="0" spc="0" baseline="0">
              <a:solidFill>
                <a:srgbClr val="002957"/>
              </a:solidFill>
              <a:latin typeface="+mn-lt"/>
              <a:cs typeface="Calibri"/>
            </a:endParaRPr>
          </a:p>
        </p:txBody>
      </p:sp>
      <p:sp>
        <p:nvSpPr>
          <p:cNvPr id="139" name="Rectangle 139"/>
          <p:cNvSpPr/>
          <p:nvPr/>
        </p:nvSpPr>
        <p:spPr>
          <a:xfrm>
            <a:off x="7420234" y="6519634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002957"/>
                </a:solidFill>
                <a:latin typeface="CIDFont+F2"/>
              </a:rPr>
              <a:t>JYU. 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141"/>
          <p:cNvSpPr/>
          <p:nvPr/>
        </p:nvSpPr>
        <p:spPr>
          <a:xfrm flipV="1">
            <a:off x="0" y="105765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sp>
        <p:nvSpPr>
          <p:cNvPr id="145" name="Freeform 145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75" y="2923033"/>
            <a:ext cx="92964" cy="160019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75" y="3512820"/>
            <a:ext cx="92964" cy="160019"/>
          </a:xfrm>
          <a:prstGeom prst="rect">
            <a:avLst/>
          </a:prstGeom>
          <a:noFill/>
        </p:spPr>
      </p:pic>
      <p:pic>
        <p:nvPicPr>
          <p:cNvPr id="149" name="Picture 14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75" y="3799332"/>
            <a:ext cx="92964" cy="155447"/>
          </a:xfrm>
          <a:prstGeom prst="rect">
            <a:avLst/>
          </a:prstGeom>
          <a:noFill/>
        </p:spPr>
      </p:pic>
      <p:pic>
        <p:nvPicPr>
          <p:cNvPr id="150" name="Picture 15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75" y="5305045"/>
            <a:ext cx="92964" cy="158495"/>
          </a:xfrm>
          <a:prstGeom prst="rect">
            <a:avLst/>
          </a:prstGeom>
          <a:noFill/>
        </p:spPr>
      </p:pic>
      <p:pic>
        <p:nvPicPr>
          <p:cNvPr id="151" name="Picture 15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75" y="5894833"/>
            <a:ext cx="92964" cy="155447"/>
          </a:xfrm>
          <a:prstGeom prst="rect">
            <a:avLst/>
          </a:prstGeom>
          <a:noFill/>
        </p:spPr>
      </p:pic>
      <p:sp>
        <p:nvSpPr>
          <p:cNvPr id="152" name="Rectangle 152"/>
          <p:cNvSpPr/>
          <p:nvPr/>
        </p:nvSpPr>
        <p:spPr>
          <a:xfrm>
            <a:off x="7420234" y="6519634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JYU. 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579109" y="1720986"/>
            <a:ext cx="6781606" cy="5061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976" b="0" i="0" spc="-208" baseline="0">
                <a:solidFill>
                  <a:srgbClr val="002957"/>
                </a:solidFill>
                <a:latin typeface="CIDFont+F2"/>
              </a:rPr>
              <a:t>T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utk</a:t>
            </a:r>
            <a:r>
              <a:rPr lang="en-US" sz="2976" b="0" i="0" spc="-20" baseline="0">
                <a:solidFill>
                  <a:srgbClr val="002957"/>
                </a:solidFill>
                <a:latin typeface="CIDFont+F2"/>
              </a:rPr>
              <a:t>i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elmao</a:t>
            </a:r>
            <a:r>
              <a:rPr lang="en-US" sz="2976" b="0" i="0" spc="-29" baseline="0">
                <a:solidFill>
                  <a:srgbClr val="002957"/>
                </a:solidFill>
                <a:latin typeface="CIDFont+F2"/>
              </a:rPr>
              <a:t>p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innot:</a:t>
            </a:r>
            <a:r>
              <a:rPr lang="en-US" sz="2976" b="0" i="0" spc="-50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s</a:t>
            </a:r>
            <a:r>
              <a:rPr lang="en-US" sz="2976" b="0" i="0" spc="-47" baseline="0">
                <a:solidFill>
                  <a:srgbClr val="002957"/>
                </a:solidFill>
                <a:latin typeface="CIDFont+F2"/>
              </a:rPr>
              <a:t>y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v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e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nt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ä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vät o</a:t>
            </a:r>
            <a:r>
              <a:rPr lang="en-US" sz="2976" b="0" i="0" spc="-29" baseline="0">
                <a:solidFill>
                  <a:srgbClr val="002957"/>
                </a:solidFill>
                <a:latin typeface="CIDFont+F2"/>
              </a:rPr>
              <a:t>p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innot</a:t>
            </a:r>
          </a:p>
        </p:txBody>
      </p:sp>
      <p:sp>
        <p:nvSpPr>
          <p:cNvPr id="154" name="Rectangle 154"/>
          <p:cNvSpPr/>
          <p:nvPr/>
        </p:nvSpPr>
        <p:spPr>
          <a:xfrm>
            <a:off x="579126" y="2527803"/>
            <a:ext cx="7811494" cy="5935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11" b="0" i="0" spc="1598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Ed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llyt</a:t>
            </a:r>
            <a:r>
              <a:rPr lang="en-US" sz="1811" b="0" i="0" spc="-18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kse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ä ka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dida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ti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tutkielma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 ja semi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rie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 su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ritt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mine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 (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1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0 op)</a:t>
            </a:r>
          </a:p>
          <a:p>
            <a:pPr marL="612610">
              <a:lnSpc>
                <a:spcPts val="2246"/>
              </a:lnSpc>
            </a:pP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OKLA4300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ER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A4300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KASA4300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AIKA4300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VK</a:t>
            </a:r>
            <a:r>
              <a:rPr lang="en-US" sz="1656" b="0" i="0" spc="-132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A4300 </a:t>
            </a:r>
          </a:p>
        </p:txBody>
      </p:sp>
      <p:sp>
        <p:nvSpPr>
          <p:cNvPr id="155" name="Rectangle 155"/>
          <p:cNvSpPr/>
          <p:nvPr/>
        </p:nvSpPr>
        <p:spPr>
          <a:xfrm>
            <a:off x="579126" y="3117492"/>
            <a:ext cx="5737297" cy="5935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11" b="0" i="0" spc="1598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Men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telm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ä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opin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811" b="0" i="0" spc="530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(O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K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L</a:t>
            </a:r>
            <a:r>
              <a:rPr lang="en-US" sz="1811" b="0" i="0" spc="530" baseline="0">
                <a:solidFill>
                  <a:srgbClr val="002957"/>
                </a:solidFill>
                <a:latin typeface="CIDFont+F1"/>
              </a:rPr>
              <a:t>: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in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514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&amp;</a:t>
            </a:r>
            <a:r>
              <a:rPr lang="en-US" sz="1811" b="0" i="0" spc="-12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KLA</a:t>
            </a:r>
            <a:r>
              <a:rPr lang="en-US" sz="1811" b="0" i="0" spc="494" baseline="0">
                <a:solidFill>
                  <a:srgbClr val="002957"/>
                </a:solidFill>
                <a:latin typeface="CIDFont+F1"/>
              </a:rPr>
              <a:t>: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molemma</a:t>
            </a:r>
            <a:r>
              <a:rPr lang="en-US" sz="1811" b="0" i="0" spc="-12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) </a:t>
            </a:r>
          </a:p>
          <a:p>
            <a:pPr marL="612610">
              <a:lnSpc>
                <a:spcPts val="2247"/>
              </a:lnSpc>
            </a:pP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KTKS201</a:t>
            </a:r>
            <a:r>
              <a:rPr lang="en-US" sz="1656" b="0" i="0" spc="420" baseline="0">
                <a:solidFill>
                  <a:srgbClr val="002957"/>
                </a:solidFill>
                <a:latin typeface="CIDFont+F1"/>
              </a:rPr>
              <a:t>0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Laadullise</a:t>
            </a:r>
            <a:r>
              <a:rPr lang="en-US" sz="1656" b="0" i="0" spc="418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erit</a:t>
            </a:r>
            <a:r>
              <a:rPr lang="en-US" sz="1656" b="0" i="0" spc="-33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ismenetelmäopinno</a:t>
            </a:r>
            <a:r>
              <a:rPr lang="en-US" sz="1656" b="0" i="0" spc="418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(5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op</a:t>
            </a:r>
            <a:r>
              <a:rPr lang="en-US" sz="1656" b="0" i="0" spc="442" baseline="0">
                <a:solidFill>
                  <a:srgbClr val="002957"/>
                </a:solidFill>
                <a:latin typeface="CIDFont+F1"/>
              </a:rPr>
              <a:t>)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 </a:t>
            </a:r>
          </a:p>
        </p:txBody>
      </p:sp>
      <p:sp>
        <p:nvSpPr>
          <p:cNvPr id="156" name="Rectangle 156"/>
          <p:cNvSpPr/>
          <p:nvPr/>
        </p:nvSpPr>
        <p:spPr>
          <a:xfrm>
            <a:off x="579126" y="3714508"/>
            <a:ext cx="5693130" cy="1501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12610"/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KTKS205</a:t>
            </a:r>
            <a:r>
              <a:rPr lang="en-US" sz="1656" b="0" i="0" spc="420" baseline="0">
                <a:solidFill>
                  <a:srgbClr val="002957"/>
                </a:solidFill>
                <a:latin typeface="CIDFont+F1"/>
              </a:rPr>
              <a:t>0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Määrällise</a:t>
            </a:r>
            <a:r>
              <a:rPr lang="en-US" sz="1656" b="0" i="0" spc="418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erit</a:t>
            </a:r>
            <a:r>
              <a:rPr lang="en-US" sz="1656" b="0" i="0" spc="-33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ismenetelmäopinno</a:t>
            </a:r>
            <a:r>
              <a:rPr lang="en-US" sz="1656" b="0" i="0" spc="418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(5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op) </a:t>
            </a:r>
          </a:p>
          <a:p>
            <a:pPr marL="0">
              <a:lnSpc>
                <a:spcPts val="2396"/>
              </a:lnSpc>
            </a:pPr>
            <a:r>
              <a:rPr lang="en-US" sz="1811" b="0" i="0" spc="1598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KTKS4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0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1</a:t>
            </a:r>
            <a:r>
              <a:rPr lang="en-US" sz="1811" b="0" i="0" spc="478" baseline="0">
                <a:solidFill>
                  <a:srgbClr val="002957"/>
                </a:solidFill>
                <a:latin typeface="CIDFont+F1"/>
              </a:rPr>
              <a:t>0</a:t>
            </a:r>
            <a:r>
              <a:rPr lang="en-US" sz="1811" b="0" i="0" spc="-72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utkielmasemi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aar</a:t>
            </a:r>
            <a:r>
              <a:rPr lang="en-US" sz="1811" b="0" i="0" spc="503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1 (4 op) </a:t>
            </a:r>
          </a:p>
          <a:p>
            <a:pPr marL="0">
              <a:lnSpc>
                <a:spcPts val="2399"/>
              </a:lnSpc>
            </a:pPr>
            <a:r>
              <a:rPr lang="en-US" sz="1811" b="0" i="0" spc="1598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KTKS4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0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2</a:t>
            </a:r>
            <a:r>
              <a:rPr lang="en-US" sz="1811" b="0" i="0" spc="478" baseline="0">
                <a:solidFill>
                  <a:srgbClr val="002957"/>
                </a:solidFill>
                <a:latin typeface="CIDFont+F1"/>
              </a:rPr>
              <a:t>0</a:t>
            </a:r>
            <a:r>
              <a:rPr lang="en-US" sz="1811" b="0" i="0" spc="-72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utkielmasemi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aar</a:t>
            </a:r>
            <a:r>
              <a:rPr lang="en-US" sz="1811" b="0" i="0" spc="503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2 (5 op) </a:t>
            </a:r>
          </a:p>
          <a:p>
            <a:pPr marL="0">
              <a:lnSpc>
                <a:spcPts val="2411"/>
              </a:lnSpc>
            </a:pPr>
            <a:r>
              <a:rPr lang="en-US" sz="1811" b="0" i="0" spc="1598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L</a:t>
            </a:r>
            <a:r>
              <a:rPr lang="en-US" sz="1811" b="0" i="0" spc="-12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B1D</a:t>
            </a:r>
            <a:r>
              <a:rPr lang="en-US" sz="1811" b="0" i="0" spc="-119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811" b="0" i="0" spc="-126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297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Ain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isto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hallin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811" b="0" i="0" spc="496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p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eruste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530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(1 op) </a:t>
            </a:r>
          </a:p>
          <a:p>
            <a:pPr marL="0">
              <a:lnSpc>
                <a:spcPts val="2400"/>
              </a:lnSpc>
            </a:pPr>
            <a:r>
              <a:rPr lang="en-US" sz="1811" b="0" i="0" spc="1598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Sy</a:t>
            </a:r>
            <a:r>
              <a:rPr lang="en-US" sz="1811" b="0" i="0" spc="-18" baseline="0">
                <a:solidFill>
                  <a:srgbClr val="002957"/>
                </a:solidFill>
                <a:latin typeface="CIDFont+F1"/>
              </a:rPr>
              <a:t>v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tävie</a:t>
            </a:r>
            <a:r>
              <a:rPr lang="en-US" sz="1811" b="0" i="0" spc="514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opint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j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532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-12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utki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lm</a:t>
            </a:r>
            <a:r>
              <a:rPr lang="en-US" sz="1811" b="0" i="0" spc="514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(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3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0 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p) </a:t>
            </a:r>
          </a:p>
        </p:txBody>
      </p:sp>
      <p:sp>
        <p:nvSpPr>
          <p:cNvPr id="157" name="Rectangle 157"/>
          <p:cNvSpPr/>
          <p:nvPr/>
        </p:nvSpPr>
        <p:spPr>
          <a:xfrm>
            <a:off x="579126" y="5220173"/>
            <a:ext cx="5874000" cy="5860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12610"/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OKLS4030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ER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S4500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KASS4500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AIKS4500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VKTS4500 </a:t>
            </a:r>
          </a:p>
          <a:p>
            <a:pPr marL="0">
              <a:lnSpc>
                <a:spcPts val="2396"/>
              </a:lnSpc>
            </a:pPr>
            <a:r>
              <a:rPr lang="en-US" sz="1811" b="0" i="0" spc="1598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Maist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ri</a:t>
            </a:r>
            <a:r>
              <a:rPr lang="en-US" sz="1811" b="0" i="0" spc="514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tu</a:t>
            </a:r>
            <a:r>
              <a:rPr lang="en-US" sz="1811" b="0" i="0" spc="-12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kin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811" b="0" i="0" spc="514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kys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p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yysn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ä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yt</a:t>
            </a:r>
            <a:r>
              <a:rPr lang="en-US" sz="1811" b="0" i="0" spc="532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(0 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p) </a:t>
            </a:r>
          </a:p>
        </p:txBody>
      </p:sp>
      <p:sp>
        <p:nvSpPr>
          <p:cNvPr id="158" name="Rectangle 158"/>
          <p:cNvSpPr/>
          <p:nvPr/>
        </p:nvSpPr>
        <p:spPr>
          <a:xfrm>
            <a:off x="1191737" y="5809932"/>
            <a:ext cx="5320277" cy="2816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OKLS4305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KTKS4505/KASS4505/AIKS4505/VKTS4505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reeform 159"/>
          <p:cNvSpPr/>
          <p:nvPr/>
        </p:nvSpPr>
        <p:spPr>
          <a:xfrm flipV="1">
            <a:off x="0" y="105765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2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sp>
        <p:nvSpPr>
          <p:cNvPr id="163" name="Freeform 163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Rectangle 165"/>
          <p:cNvSpPr/>
          <p:nvPr/>
        </p:nvSpPr>
        <p:spPr>
          <a:xfrm>
            <a:off x="7420234" y="6519634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JYU. 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  <p:sp>
        <p:nvSpPr>
          <p:cNvPr id="166" name="Rectangle 166"/>
          <p:cNvSpPr/>
          <p:nvPr/>
        </p:nvSpPr>
        <p:spPr>
          <a:xfrm>
            <a:off x="566805" y="1229820"/>
            <a:ext cx="4758097" cy="1103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56" b="0" i="0" spc="-49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u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kielmaseminaar</a:t>
            </a:r>
            <a:r>
              <a:rPr lang="en-US" sz="1656" b="0" i="0" spc="410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1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(4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op)</a:t>
            </a:r>
            <a:r>
              <a:rPr lang="en-US" sz="1656" b="0" i="0" spc="0">
                <a:solidFill>
                  <a:srgbClr val="002957"/>
                </a:solidFill>
                <a:latin typeface="CIDFont+F1"/>
              </a:rPr>
              <a:t> </a:t>
            </a:r>
            <a:r>
              <a:rPr lang="fi-FI" sz="1600">
                <a:latin typeface="+mn-lt"/>
              </a:rPr>
              <a:t>+</a:t>
            </a:r>
            <a:r>
              <a:rPr lang="fi-FI" sz="1600">
                <a:latin typeface="CIDFont+F1"/>
              </a:rPr>
              <a:t> </a:t>
            </a:r>
            <a:r>
              <a:rPr lang="en-US" sz="1600">
                <a:solidFill>
                  <a:srgbClr val="002957"/>
                </a:solidFill>
                <a:latin typeface="CIDFont+F1" panose="020B0604020202020204" charset="0"/>
                <a:cs typeface="CIDFont+F1" panose="020B0604020202020204" charset="0"/>
              </a:rPr>
              <a:t>LIB1DATA </a:t>
            </a:r>
            <a:r>
              <a:rPr lang="en-US" sz="1600" err="1">
                <a:solidFill>
                  <a:srgbClr val="002957"/>
                </a:solidFill>
                <a:latin typeface="CIDFont+F1" panose="020B0604020202020204" charset="0"/>
                <a:cs typeface="CIDFont+F1" panose="020B0604020202020204" charset="0"/>
              </a:rPr>
              <a:t>Aineiston</a:t>
            </a:r>
            <a:endParaRPr lang="en-US" sz="1600">
              <a:solidFill>
                <a:srgbClr val="002957"/>
              </a:solidFill>
              <a:latin typeface="CIDFont+F1" panose="020B0604020202020204" charset="0"/>
              <a:cs typeface="CIDFont+F1" panose="020B0604020202020204" charset="0"/>
            </a:endParaRPr>
          </a:p>
          <a:p>
            <a:pPr marL="0"/>
            <a:r>
              <a:rPr lang="en-US" sz="1600" b="0" i="0" spc="0" baseline="0" err="1">
                <a:solidFill>
                  <a:srgbClr val="002957"/>
                </a:solidFill>
                <a:latin typeface="CIDFont+F1" panose="020B0604020202020204" charset="0"/>
                <a:cs typeface="CIDFont+F1" panose="020B0604020202020204" charset="0"/>
              </a:rPr>
              <a:t>Hallinnan</a:t>
            </a:r>
            <a:r>
              <a:rPr lang="en-US" sz="1600" b="0" i="0" spc="0">
                <a:solidFill>
                  <a:srgbClr val="002957"/>
                </a:solidFill>
                <a:latin typeface="CIDFont+F1" panose="020B0604020202020204" charset="0"/>
                <a:cs typeface="CIDFont+F1" panose="020B0604020202020204" charset="0"/>
              </a:rPr>
              <a:t> </a:t>
            </a:r>
            <a:r>
              <a:rPr lang="en-US" sz="1600" b="0" i="0" spc="0" err="1">
                <a:solidFill>
                  <a:srgbClr val="002957"/>
                </a:solidFill>
                <a:latin typeface="CIDFont+F1" panose="020B0604020202020204" charset="0"/>
                <a:cs typeface="CIDFont+F1" panose="020B0604020202020204" charset="0"/>
              </a:rPr>
              <a:t>perusteet</a:t>
            </a:r>
            <a:r>
              <a:rPr lang="en-US" sz="1600" b="0" i="0" spc="0">
                <a:solidFill>
                  <a:srgbClr val="002957"/>
                </a:solidFill>
                <a:latin typeface="CIDFont+F1" panose="020B0604020202020204" charset="0"/>
                <a:cs typeface="CIDFont+F1" panose="020B0604020202020204" charset="0"/>
              </a:rPr>
              <a:t> (1 op)</a:t>
            </a:r>
            <a:endParaRPr lang="en-US" sz="1656" b="0" i="0" spc="0" baseline="0">
              <a:solidFill>
                <a:srgbClr val="002957"/>
              </a:solidFill>
              <a:latin typeface="CIDFont+F1"/>
            </a:endParaRPr>
          </a:p>
          <a:p>
            <a:pPr marL="65">
              <a:lnSpc>
                <a:spcPts val="2526"/>
              </a:lnSpc>
            </a:pP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Opintojakso</a:t>
            </a:r>
            <a:r>
              <a:rPr lang="en-US" sz="1572" b="0" i="0" spc="399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suori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uaa</a:t>
            </a:r>
            <a:r>
              <a:rPr lang="en-US" sz="1572" b="0" i="0" spc="446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opiskelij</a:t>
            </a:r>
            <a:r>
              <a:rPr lang="en-US" sz="1572" b="0" i="0" spc="415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osaa </a:t>
            </a:r>
          </a:p>
          <a:p>
            <a:pPr marL="65">
              <a:lnSpc>
                <a:spcPts val="2159"/>
              </a:lnSpc>
            </a:pPr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raja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430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ava</a:t>
            </a:r>
            <a:r>
              <a:rPr lang="en-US" sz="1572" b="0" i="0" spc="415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ilmiö</a:t>
            </a:r>
            <a:r>
              <a:rPr lang="en-US" sz="1572" b="0" i="0" spc="446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ja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hakea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senäisesti </a:t>
            </a:r>
          </a:p>
        </p:txBody>
      </p:sp>
      <p:sp>
        <p:nvSpPr>
          <p:cNvPr id="167" name="Rectangle 167"/>
          <p:cNvSpPr/>
          <p:nvPr/>
        </p:nvSpPr>
        <p:spPr>
          <a:xfrm>
            <a:off x="862624" y="2333584"/>
            <a:ext cx="1806183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ä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koskevaa</a:t>
            </a:r>
            <a:r>
              <a:rPr lang="en-US" sz="1572" b="0" i="0" spc="-42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ietoa </a:t>
            </a:r>
          </a:p>
        </p:txBody>
      </p:sp>
      <p:sp>
        <p:nvSpPr>
          <p:cNvPr id="168" name="Rectangle 168"/>
          <p:cNvSpPr/>
          <p:nvPr/>
        </p:nvSpPr>
        <p:spPr>
          <a:xfrm>
            <a:off x="579144" y="2609362"/>
            <a:ext cx="3215657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3479" algn="l"/>
              </a:tabLst>
            </a:pPr>
            <a:r>
              <a:rPr lang="en-US" sz="1572" b="0" i="0" spc="0" baseline="0">
                <a:solidFill>
                  <a:srgbClr val="F1563F"/>
                </a:solidFill>
                <a:latin typeface="CIDFont+F1"/>
              </a:rPr>
              <a:t>•	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jäsentää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tieteellisen 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utkimuksen </a:t>
            </a:r>
          </a:p>
        </p:txBody>
      </p:sp>
      <p:sp>
        <p:nvSpPr>
          <p:cNvPr id="169" name="Rectangle 169"/>
          <p:cNvSpPr/>
          <p:nvPr/>
        </p:nvSpPr>
        <p:spPr>
          <a:xfrm>
            <a:off x="862624" y="2799941"/>
            <a:ext cx="3906443" cy="4594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ieteen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f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iloso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f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isia, teoreet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isia ja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käsi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teellisiä </a:t>
            </a:r>
          </a:p>
          <a:p>
            <a:pPr marL="0">
              <a:lnSpc>
                <a:spcPts val="1512"/>
              </a:lnSpc>
            </a:pP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läh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ökoh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ia</a:t>
            </a:r>
          </a:p>
        </p:txBody>
      </p:sp>
      <p:sp>
        <p:nvSpPr>
          <p:cNvPr id="170" name="Rectangle 170"/>
          <p:cNvSpPr/>
          <p:nvPr/>
        </p:nvSpPr>
        <p:spPr>
          <a:xfrm>
            <a:off x="579144" y="3266298"/>
            <a:ext cx="3245604" cy="4578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ase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taa 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kimuksen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avoi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teen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ja </a:t>
            </a:r>
          </a:p>
          <a:p>
            <a:pPr marL="283479">
              <a:lnSpc>
                <a:spcPts val="1499"/>
              </a:lnSpc>
            </a:pP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utkimusk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m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kset</a:t>
            </a:r>
          </a:p>
        </p:txBody>
      </p:sp>
      <p:sp>
        <p:nvSpPr>
          <p:cNvPr id="171" name="Rectangle 171"/>
          <p:cNvSpPr/>
          <p:nvPr/>
        </p:nvSpPr>
        <p:spPr>
          <a:xfrm>
            <a:off x="579144" y="3732557"/>
            <a:ext cx="3872488" cy="649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esit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ää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aiempaan tutkimuskirjallisuu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een </a:t>
            </a:r>
          </a:p>
          <a:p>
            <a:pPr marL="283479">
              <a:lnSpc>
                <a:spcPts val="1500"/>
              </a:lnSpc>
            </a:pP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perustuen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ön käsi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teellise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 valinnat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ja </a:t>
            </a:r>
          </a:p>
          <a:p>
            <a:pPr marL="283479">
              <a:lnSpc>
                <a:spcPts val="1511"/>
              </a:lnSpc>
            </a:pP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utkimusasetelman</a:t>
            </a:r>
          </a:p>
        </p:txBody>
      </p:sp>
      <p:sp>
        <p:nvSpPr>
          <p:cNvPr id="172" name="Rectangle 172"/>
          <p:cNvSpPr/>
          <p:nvPr/>
        </p:nvSpPr>
        <p:spPr>
          <a:xfrm>
            <a:off x="579144" y="4389493"/>
            <a:ext cx="3714769" cy="4578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osallis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tieteelliseen keskus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eluun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ja </a:t>
            </a:r>
          </a:p>
          <a:p>
            <a:pPr marL="283479">
              <a:lnSpc>
                <a:spcPts val="1499"/>
              </a:lnSpc>
            </a:pP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argumentointiin</a:t>
            </a:r>
          </a:p>
        </p:txBody>
      </p:sp>
      <p:sp>
        <p:nvSpPr>
          <p:cNvPr id="173" name="Rectangle 173"/>
          <p:cNvSpPr/>
          <p:nvPr/>
        </p:nvSpPr>
        <p:spPr>
          <a:xfrm>
            <a:off x="579144" y="5130069"/>
            <a:ext cx="881829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SISÄ</a:t>
            </a:r>
            <a:r>
              <a:rPr lang="en-US" sz="1572" b="0" i="0" spc="-119" baseline="0">
                <a:solidFill>
                  <a:srgbClr val="002957"/>
                </a:solidFill>
                <a:latin typeface="CIDFont+F1"/>
              </a:rPr>
              <a:t>L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TÖ 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579144" y="5405944"/>
            <a:ext cx="4090100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3479" algn="l"/>
              </a:tabLst>
            </a:pPr>
            <a:r>
              <a:rPr lang="en-US" sz="1572" b="0" i="0" spc="0" baseline="0">
                <a:solidFill>
                  <a:srgbClr val="F1563F"/>
                </a:solidFill>
                <a:latin typeface="CIDFont+F1"/>
              </a:rPr>
              <a:t>•	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iedonhaku,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tutkimusprosessi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,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tutkimuksen </a:t>
            </a:r>
          </a:p>
        </p:txBody>
      </p:sp>
      <p:sp>
        <p:nvSpPr>
          <p:cNvPr id="175" name="Rectangle 175"/>
          <p:cNvSpPr/>
          <p:nvPr/>
        </p:nvSpPr>
        <p:spPr>
          <a:xfrm>
            <a:off x="862624" y="5596426"/>
            <a:ext cx="3838564" cy="6498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eoree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tiset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ja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mene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elmällise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 läh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ökohdat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,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 </a:t>
            </a:r>
          </a:p>
          <a:p>
            <a:pPr marL="0">
              <a:lnSpc>
                <a:spcPts val="1500"/>
              </a:lnSpc>
            </a:pP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utkimusk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m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sten aset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aminen, </a:t>
            </a:r>
          </a:p>
          <a:p>
            <a:pPr marL="0">
              <a:lnSpc>
                <a:spcPts val="1511"/>
              </a:lnSpc>
            </a:pP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utkimusetiikka,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ieteellinen viestin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ä </a:t>
            </a:r>
          </a:p>
        </p:txBody>
      </p:sp>
      <p:sp>
        <p:nvSpPr>
          <p:cNvPr id="176" name="Rectangle 176"/>
          <p:cNvSpPr/>
          <p:nvPr/>
        </p:nvSpPr>
        <p:spPr>
          <a:xfrm>
            <a:off x="5186135" y="1533644"/>
            <a:ext cx="2649307" cy="2816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56" b="0" i="0" spc="-49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u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kielmaseminaar</a:t>
            </a:r>
            <a:r>
              <a:rPr lang="en-US" sz="1656" b="0" i="0" spc="410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2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(5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op) </a:t>
            </a:r>
          </a:p>
        </p:txBody>
      </p:sp>
      <p:sp>
        <p:nvSpPr>
          <p:cNvPr id="177" name="Rectangle 177"/>
          <p:cNvSpPr/>
          <p:nvPr/>
        </p:nvSpPr>
        <p:spPr>
          <a:xfrm>
            <a:off x="5186174" y="1868787"/>
            <a:ext cx="4319691" cy="5416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Opintojakson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suori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uaan opiskelija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osaa</a:t>
            </a:r>
          </a:p>
          <a:p>
            <a:pPr marL="0">
              <a:lnSpc>
                <a:spcPts val="2159"/>
              </a:lnSpc>
            </a:pPr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siä ja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kä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ää 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utkimusaiheeseensa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liit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vää </a:t>
            </a:r>
          </a:p>
        </p:txBody>
      </p:sp>
      <p:sp>
        <p:nvSpPr>
          <p:cNvPr id="178" name="Rectangle 178"/>
          <p:cNvSpPr/>
          <p:nvPr/>
        </p:nvSpPr>
        <p:spPr>
          <a:xfrm>
            <a:off x="5469654" y="2333584"/>
            <a:ext cx="1987660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ieteellistä kirjallisuut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</a:t>
            </a:r>
          </a:p>
        </p:txBody>
      </p:sp>
      <p:sp>
        <p:nvSpPr>
          <p:cNvPr id="179" name="Rectangle 179"/>
          <p:cNvSpPr/>
          <p:nvPr/>
        </p:nvSpPr>
        <p:spPr>
          <a:xfrm>
            <a:off x="5186174" y="2609362"/>
            <a:ext cx="3325462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eritellä 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utkimusprosessin</a:t>
            </a:r>
            <a:r>
              <a:rPr lang="en-US" sz="1572" b="0" i="0" spc="-42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kulun ja </a:t>
            </a:r>
          </a:p>
        </p:txBody>
      </p:sp>
      <p:sp>
        <p:nvSpPr>
          <p:cNvPr id="180" name="Rectangle 180"/>
          <p:cNvSpPr/>
          <p:nvPr/>
        </p:nvSpPr>
        <p:spPr>
          <a:xfrm>
            <a:off x="5186174" y="2799941"/>
            <a:ext cx="3235621" cy="543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83479"/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utkimuksen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teon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vaiheet</a:t>
            </a:r>
          </a:p>
          <a:p>
            <a:pPr marL="0">
              <a:lnSpc>
                <a:spcPts val="2171"/>
              </a:lnSpc>
            </a:pPr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esit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ää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ja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perus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ella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tu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kielmansa </a:t>
            </a:r>
          </a:p>
        </p:txBody>
      </p:sp>
      <p:sp>
        <p:nvSpPr>
          <p:cNvPr id="181" name="Rectangle 181"/>
          <p:cNvSpPr/>
          <p:nvPr/>
        </p:nvSpPr>
        <p:spPr>
          <a:xfrm>
            <a:off x="5469654" y="3266298"/>
            <a:ext cx="2045756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me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odologiset valinnat </a:t>
            </a:r>
          </a:p>
        </p:txBody>
      </p:sp>
      <p:sp>
        <p:nvSpPr>
          <p:cNvPr id="182" name="Rectangle 182"/>
          <p:cNvSpPr/>
          <p:nvPr/>
        </p:nvSpPr>
        <p:spPr>
          <a:xfrm>
            <a:off x="5186174" y="3540614"/>
            <a:ext cx="4004253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raportoida 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kielmansa 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ulokset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vali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tujen </a:t>
            </a:r>
          </a:p>
        </p:txBody>
      </p:sp>
      <p:sp>
        <p:nvSpPr>
          <p:cNvPr id="183" name="Rectangle 183"/>
          <p:cNvSpPr/>
          <p:nvPr/>
        </p:nvSpPr>
        <p:spPr>
          <a:xfrm>
            <a:off x="5469654" y="3732557"/>
            <a:ext cx="3129826" cy="649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ieteen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eoree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tisten ja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me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odisten </a:t>
            </a:r>
          </a:p>
          <a:p>
            <a:pPr marL="0">
              <a:lnSpc>
                <a:spcPts val="1500"/>
              </a:lnSpc>
            </a:pP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läh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ökoh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mukaises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tie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eellisen </a:t>
            </a:r>
          </a:p>
          <a:p>
            <a:pPr marL="0">
              <a:lnSpc>
                <a:spcPts val="1511"/>
              </a:lnSpc>
            </a:pP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viestinnän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periaat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eita noudat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aen </a:t>
            </a:r>
          </a:p>
        </p:txBody>
      </p:sp>
      <p:sp>
        <p:nvSpPr>
          <p:cNvPr id="184" name="Rectangle 184"/>
          <p:cNvSpPr/>
          <p:nvPr/>
        </p:nvSpPr>
        <p:spPr>
          <a:xfrm>
            <a:off x="5186174" y="4389493"/>
            <a:ext cx="3736730" cy="4578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perustella omia valin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ojaan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ja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arvioida </a:t>
            </a:r>
          </a:p>
          <a:p>
            <a:pPr marL="283479">
              <a:lnSpc>
                <a:spcPts val="1499"/>
              </a:lnSpc>
            </a:pP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muiden tekemiä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valintoja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ieteellisessä </a:t>
            </a:r>
          </a:p>
        </p:txBody>
      </p:sp>
      <p:sp>
        <p:nvSpPr>
          <p:cNvPr id="185" name="Rectangle 185"/>
          <p:cNvSpPr/>
          <p:nvPr/>
        </p:nvSpPr>
        <p:spPr>
          <a:xfrm>
            <a:off x="5469654" y="4772015"/>
            <a:ext cx="1366965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keskus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elussa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.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 </a:t>
            </a:r>
          </a:p>
        </p:txBody>
      </p:sp>
      <p:sp>
        <p:nvSpPr>
          <p:cNvPr id="186" name="Rectangle 186"/>
          <p:cNvSpPr/>
          <p:nvPr/>
        </p:nvSpPr>
        <p:spPr>
          <a:xfrm>
            <a:off x="5186174" y="5322110"/>
            <a:ext cx="881829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SISÄ</a:t>
            </a:r>
            <a:r>
              <a:rPr lang="en-US" sz="1572" b="0" i="0" spc="-119" baseline="0">
                <a:solidFill>
                  <a:srgbClr val="002957"/>
                </a:solidFill>
                <a:latin typeface="CIDFont+F1"/>
              </a:rPr>
              <a:t>L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TÖ </a:t>
            </a:r>
          </a:p>
        </p:txBody>
      </p:sp>
      <p:sp>
        <p:nvSpPr>
          <p:cNvPr id="187" name="Rectangle 187"/>
          <p:cNvSpPr/>
          <p:nvPr/>
        </p:nvSpPr>
        <p:spPr>
          <a:xfrm>
            <a:off x="5186174" y="5596426"/>
            <a:ext cx="4144004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3479" algn="l"/>
              </a:tabLst>
            </a:pPr>
            <a:r>
              <a:rPr lang="en-US" sz="1572" b="0" i="0" spc="0" baseline="0">
                <a:solidFill>
                  <a:srgbClr val="F1563F"/>
                </a:solidFill>
                <a:latin typeface="CIDFont+F1"/>
              </a:rPr>
              <a:t>•	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utkimuksen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toteut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aminen, tutkimusetiikka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,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 </a:t>
            </a:r>
          </a:p>
        </p:txBody>
      </p:sp>
      <p:sp>
        <p:nvSpPr>
          <p:cNvPr id="188" name="Rectangle 188"/>
          <p:cNvSpPr/>
          <p:nvPr/>
        </p:nvSpPr>
        <p:spPr>
          <a:xfrm>
            <a:off x="5469654" y="5787004"/>
            <a:ext cx="1800194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ieteellinen viestin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ä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reeform 189"/>
          <p:cNvSpPr/>
          <p:nvPr/>
        </p:nvSpPr>
        <p:spPr>
          <a:xfrm flipV="1">
            <a:off x="-292608" y="1056132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pic>
        <p:nvPicPr>
          <p:cNvPr id="193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7656"/>
            <a:ext cx="10058400" cy="2830067"/>
          </a:xfrm>
          <a:prstGeom prst="rect">
            <a:avLst/>
          </a:prstGeom>
          <a:noFill/>
        </p:spPr>
      </p:pic>
      <p:sp>
        <p:nvSpPr>
          <p:cNvPr id="194" name="Freeform 194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 flipV="1">
            <a:off x="469391" y="3302509"/>
            <a:ext cx="4782312" cy="1731263"/>
          </a:xfrm>
          <a:custGeom>
            <a:avLst/>
            <a:gdLst/>
            <a:ahLst/>
            <a:cxnLst/>
            <a:rect l="0" t="0" r="0" b="0"/>
            <a:pathLst>
              <a:path w="6376416" h="2308351">
                <a:moveTo>
                  <a:pt x="0" y="2308351"/>
                </a:moveTo>
                <a:lnTo>
                  <a:pt x="6376416" y="2308351"/>
                </a:lnTo>
                <a:lnTo>
                  <a:pt x="6376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 flipV="1">
            <a:off x="502919" y="1057657"/>
            <a:ext cx="630936" cy="848868"/>
          </a:xfrm>
          <a:custGeom>
            <a:avLst/>
            <a:gdLst/>
            <a:ahLst/>
            <a:cxnLst/>
            <a:rect l="0" t="0" r="0" b="0"/>
            <a:pathLst>
              <a:path w="841249" h="1131824">
                <a:moveTo>
                  <a:pt x="0" y="1131824"/>
                </a:moveTo>
                <a:lnTo>
                  <a:pt x="841249" y="1131824"/>
                </a:lnTo>
                <a:lnTo>
                  <a:pt x="841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8" name="Picture 1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27" y="1190245"/>
            <a:ext cx="275843" cy="615695"/>
          </a:xfrm>
          <a:prstGeom prst="rect">
            <a:avLst/>
          </a:prstGeom>
          <a:noFill/>
        </p:spPr>
      </p:pic>
      <p:sp>
        <p:nvSpPr>
          <p:cNvPr id="199" name="Rectangle 199"/>
          <p:cNvSpPr/>
          <p:nvPr/>
        </p:nvSpPr>
        <p:spPr>
          <a:xfrm>
            <a:off x="981422" y="3407933"/>
            <a:ext cx="2018267" cy="5061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Ha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k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eminen</a:t>
            </a:r>
          </a:p>
        </p:txBody>
      </p:sp>
      <p:sp>
        <p:nvSpPr>
          <p:cNvPr id="200" name="Rectangle 200"/>
          <p:cNvSpPr/>
          <p:nvPr/>
        </p:nvSpPr>
        <p:spPr>
          <a:xfrm>
            <a:off x="981401" y="4012467"/>
            <a:ext cx="5806013" cy="650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0" baseline="0">
                <a:solidFill>
                  <a:srgbClr val="F1563F"/>
                </a:solidFill>
                <a:latin typeface="CIDFont+F2"/>
              </a:rPr>
              <a:t>1</a:t>
            </a:r>
            <a:r>
              <a:rPr lang="en-US" sz="1979" b="0" i="0" spc="575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1979" b="0" i="0" spc="-138" baseline="0">
                <a:solidFill>
                  <a:srgbClr val="002957"/>
                </a:solidFill>
                <a:latin typeface="CIDFont+F2"/>
              </a:rPr>
              <a:t>T</a:t>
            </a:r>
            <a:r>
              <a:rPr lang="en-US" sz="1979" b="0" i="0" spc="0" baseline="0">
                <a:solidFill>
                  <a:srgbClr val="002957"/>
                </a:solidFill>
                <a:latin typeface="CIDFont+F2"/>
              </a:rPr>
              <a:t>utu</a:t>
            </a:r>
            <a:r>
              <a:rPr lang="en-US" sz="1979" b="0" i="0" spc="-11" baseline="0">
                <a:solidFill>
                  <a:srgbClr val="002957"/>
                </a:solidFill>
                <a:latin typeface="CIDFont+F2"/>
              </a:rPr>
              <a:t>s</a:t>
            </a:r>
            <a:r>
              <a:rPr lang="en-US" sz="1979" b="0" i="0" spc="0" baseline="0">
                <a:solidFill>
                  <a:srgbClr val="002957"/>
                </a:solidFill>
                <a:latin typeface="CIDFont+F2"/>
              </a:rPr>
              <a:t>tu</a:t>
            </a:r>
            <a:r>
              <a:rPr lang="en-US" sz="1979" b="0" i="0" spc="-33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2"/>
              </a:rPr>
              <a:t>gradutor</a:t>
            </a:r>
            <a:r>
              <a:rPr lang="en-US" sz="1979" b="0" i="0" spc="-13" baseline="0">
                <a:solidFill>
                  <a:srgbClr val="002957"/>
                </a:solidFill>
                <a:latin typeface="CIDFont+F2"/>
              </a:rPr>
              <a:t>i</a:t>
            </a:r>
            <a:r>
              <a:rPr lang="en-US" sz="1979" b="0" i="0" spc="0" baseline="0">
                <a:solidFill>
                  <a:srgbClr val="002957"/>
                </a:solidFill>
                <a:latin typeface="CIDFont+F2"/>
              </a:rPr>
              <a:t>lla</a:t>
            </a:r>
            <a:r>
              <a:rPr lang="en-US" sz="1979" b="0" i="0" spc="-13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2"/>
              </a:rPr>
              <a:t>Kopas</a:t>
            </a:r>
            <a:r>
              <a:rPr lang="en-US" sz="1979" b="0" i="0" spc="-11" baseline="0">
                <a:solidFill>
                  <a:srgbClr val="002957"/>
                </a:solidFill>
                <a:latin typeface="CIDFont+F2"/>
              </a:rPr>
              <a:t>s</a:t>
            </a:r>
            <a:r>
              <a:rPr lang="en-US" sz="1979" b="0" i="0" spc="0" baseline="0">
                <a:solidFill>
                  <a:srgbClr val="002957"/>
                </a:solidFill>
                <a:latin typeface="CIDFont+F2"/>
              </a:rPr>
              <a:t>a</a:t>
            </a:r>
            <a:r>
              <a:rPr lang="en-US" sz="1979" b="0" i="0" spc="-13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2"/>
              </a:rPr>
              <a:t>ol</a:t>
            </a:r>
            <a:r>
              <a:rPr lang="en-US" sz="1979" b="0" i="0" spc="-11" baseline="0">
                <a:solidFill>
                  <a:srgbClr val="002957"/>
                </a:solidFill>
                <a:latin typeface="CIDFont+F2"/>
              </a:rPr>
              <a:t>e</a:t>
            </a:r>
            <a:r>
              <a:rPr lang="en-US" sz="1979" b="0" i="0" spc="-31" baseline="0">
                <a:solidFill>
                  <a:srgbClr val="002957"/>
                </a:solidFill>
                <a:latin typeface="CIDFont+F2"/>
              </a:rPr>
              <a:t>v</a:t>
            </a:r>
            <a:r>
              <a:rPr lang="en-US" sz="1979" b="0" i="0" spc="0" baseline="0">
                <a:solidFill>
                  <a:srgbClr val="002957"/>
                </a:solidFill>
                <a:latin typeface="CIDFont+F2"/>
              </a:rPr>
              <a:t>iin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2"/>
              </a:rPr>
              <a:t>aihei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2"/>
              </a:rPr>
              <a:t>s</a:t>
            </a:r>
            <a:r>
              <a:rPr lang="en-US" sz="1979" b="0" i="0" spc="0" baseline="0" err="1">
                <a:solidFill>
                  <a:srgbClr val="002957"/>
                </a:solidFill>
                <a:latin typeface="CIDFont+F2"/>
              </a:rPr>
              <a:t>iin</a:t>
            </a:r>
            <a:r>
              <a:rPr lang="en-US" sz="1979" b="0" i="0" spc="-53" baseline="0">
                <a:solidFill>
                  <a:srgbClr val="002957"/>
                </a:solidFill>
                <a:latin typeface="CIDFont+F1"/>
              </a:rPr>
              <a:t> </a:t>
            </a:r>
            <a:endParaRPr lang="en-US" sz="1979" b="0" i="0" spc="0" baseline="0">
              <a:solidFill>
                <a:srgbClr val="002957"/>
              </a:solidFill>
              <a:latin typeface="CIDFont+F1"/>
            </a:endParaRPr>
          </a:p>
          <a:p>
            <a:pPr marL="0">
              <a:lnSpc>
                <a:spcPts val="3035"/>
              </a:lnSpc>
            </a:pPr>
            <a:r>
              <a:rPr lang="en-US" sz="1979" b="0" i="0" spc="1167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u="sng" spc="0" baseline="0">
                <a:solidFill>
                  <a:srgbClr val="002957"/>
                </a:solidFill>
                <a:latin typeface="CIDFont+F1"/>
              </a:rPr>
              <a:t>Gra</a:t>
            </a:r>
            <a:r>
              <a:rPr lang="en-US" sz="1979" b="0" i="0" u="sng" spc="-11" baseline="0">
                <a:solidFill>
                  <a:srgbClr val="002957"/>
                </a:solidFill>
                <a:latin typeface="CIDFont+F1"/>
              </a:rPr>
              <a:t>d</a:t>
            </a:r>
            <a:r>
              <a:rPr lang="en-US" sz="1979" b="0" i="0" u="sng" spc="0" baseline="0">
                <a:solidFill>
                  <a:srgbClr val="002957"/>
                </a:solidFill>
                <a:latin typeface="CIDFont+F1"/>
              </a:rPr>
              <a:t>uaiheet</a:t>
            </a:r>
            <a:r>
              <a:rPr lang="en-US" sz="1979" b="0" i="0" u="sng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u="sng" spc="0" baseline="0">
                <a:solidFill>
                  <a:srgbClr val="002957"/>
                </a:solidFill>
                <a:latin typeface="CIDFont+F1"/>
              </a:rPr>
              <a:t>esitellä</a:t>
            </a:r>
            <a:r>
              <a:rPr lang="en-US" sz="1979" b="0" i="0" u="sng" spc="-11" baseline="0">
                <a:solidFill>
                  <a:srgbClr val="002957"/>
                </a:solidFill>
                <a:latin typeface="CIDFont+F1"/>
              </a:rPr>
              <a:t>ä</a:t>
            </a:r>
            <a:r>
              <a:rPr lang="en-US" sz="1979" b="0" i="0" u="sng" spc="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979" b="0" i="0" u="sng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u="sng" spc="0" baseline="0">
                <a:solidFill>
                  <a:srgbClr val="002957"/>
                </a:solidFill>
                <a:latin typeface="CIDFont+F1"/>
              </a:rPr>
              <a:t>laitoksitt</a:t>
            </a:r>
            <a:r>
              <a:rPr lang="en-US" sz="1979" b="0" i="0" u="sng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u="sng" spc="0" baseline="0">
                <a:solidFill>
                  <a:srgbClr val="002957"/>
                </a:solidFill>
                <a:latin typeface="CIDFont+F1"/>
              </a:rPr>
              <a:t>in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981401" y="4783542"/>
            <a:ext cx="7920057" cy="3367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167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K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ikille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riit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ävät</a:t>
            </a:r>
            <a:r>
              <a:rPr lang="en-US" sz="1979" b="0" i="0" spc="-3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aiemmat 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pi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not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te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h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neille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pyritään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löyt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ä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mään 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p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aikka </a:t>
            </a:r>
          </a:p>
        </p:txBody>
      </p:sp>
      <p:sp>
        <p:nvSpPr>
          <p:cNvPr id="202" name="Rectangle 202"/>
          <p:cNvSpPr/>
          <p:nvPr/>
        </p:nvSpPr>
        <p:spPr>
          <a:xfrm>
            <a:off x="1217634" y="5085342"/>
            <a:ext cx="1804719" cy="3367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grad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u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r</a:t>
            </a:r>
            <a:r>
              <a:rPr lang="en-US" sz="1979" b="0" i="0" spc="-19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hmäss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ä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</a:t>
            </a:r>
          </a:p>
        </p:txBody>
      </p:sp>
      <p:sp>
        <p:nvSpPr>
          <p:cNvPr id="203" name="Rectangle 203"/>
          <p:cNvSpPr/>
          <p:nvPr/>
        </p:nvSpPr>
        <p:spPr>
          <a:xfrm>
            <a:off x="981401" y="5470879"/>
            <a:ext cx="8533617" cy="3367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167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-217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oive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aihe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p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iiristä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ja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aloittamis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ja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k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hdasta</a:t>
            </a:r>
            <a:r>
              <a:rPr lang="en-US" sz="1979" b="0" i="0" spc="-3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p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yrit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ä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än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ottam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an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hu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mio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n </a:t>
            </a:r>
          </a:p>
        </p:txBody>
      </p:sp>
      <p:sp>
        <p:nvSpPr>
          <p:cNvPr id="204" name="Rectangle 204"/>
          <p:cNvSpPr/>
          <p:nvPr/>
        </p:nvSpPr>
        <p:spPr>
          <a:xfrm>
            <a:off x="981401" y="5856416"/>
            <a:ext cx="5767571" cy="3367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167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Et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u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sijalla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pintojen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lopp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u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vaih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essa</a:t>
            </a:r>
            <a:r>
              <a:rPr lang="en-US" sz="1979" b="0" i="0" spc="-3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olev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h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kijat </a:t>
            </a:r>
          </a:p>
        </p:txBody>
      </p:sp>
      <p:sp>
        <p:nvSpPr>
          <p:cNvPr id="205" name="Rectangle 205"/>
          <p:cNvSpPr/>
          <p:nvPr/>
        </p:nvSpPr>
        <p:spPr>
          <a:xfrm>
            <a:off x="7484248" y="6530303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</a:t>
            </a:r>
            <a:r>
              <a:rPr lang="en-US" sz="743" b="0" i="0" spc="210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 206"/>
          <p:cNvSpPr/>
          <p:nvPr/>
        </p:nvSpPr>
        <p:spPr>
          <a:xfrm flipV="1">
            <a:off x="0" y="105765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pic>
        <p:nvPicPr>
          <p:cNvPr id="210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7656"/>
            <a:ext cx="10058400" cy="2830067"/>
          </a:xfrm>
          <a:prstGeom prst="rect">
            <a:avLst/>
          </a:prstGeom>
          <a:noFill/>
        </p:spPr>
      </p:pic>
      <p:sp>
        <p:nvSpPr>
          <p:cNvPr id="211" name="Freeform 211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 flipV="1">
            <a:off x="469391" y="3302509"/>
            <a:ext cx="4782312" cy="1731263"/>
          </a:xfrm>
          <a:custGeom>
            <a:avLst/>
            <a:gdLst/>
            <a:ahLst/>
            <a:cxnLst/>
            <a:rect l="0" t="0" r="0" b="0"/>
            <a:pathLst>
              <a:path w="6376416" h="2308351">
                <a:moveTo>
                  <a:pt x="0" y="2308351"/>
                </a:moveTo>
                <a:lnTo>
                  <a:pt x="6376416" y="2308351"/>
                </a:lnTo>
                <a:lnTo>
                  <a:pt x="6376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 flipV="1">
            <a:off x="502919" y="1057657"/>
            <a:ext cx="630936" cy="848868"/>
          </a:xfrm>
          <a:custGeom>
            <a:avLst/>
            <a:gdLst/>
            <a:ahLst/>
            <a:cxnLst/>
            <a:rect l="0" t="0" r="0" b="0"/>
            <a:pathLst>
              <a:path w="841249" h="1131824">
                <a:moveTo>
                  <a:pt x="0" y="1131824"/>
                </a:moveTo>
                <a:lnTo>
                  <a:pt x="841249" y="1131824"/>
                </a:lnTo>
                <a:lnTo>
                  <a:pt x="841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" name="Picture 1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27" y="1190245"/>
            <a:ext cx="275843" cy="615695"/>
          </a:xfrm>
          <a:prstGeom prst="rect">
            <a:avLst/>
          </a:prstGeom>
          <a:noFill/>
        </p:spPr>
      </p:pic>
      <p:sp>
        <p:nvSpPr>
          <p:cNvPr id="216" name="Rectangle 216"/>
          <p:cNvSpPr/>
          <p:nvPr/>
        </p:nvSpPr>
        <p:spPr>
          <a:xfrm>
            <a:off x="981422" y="3407933"/>
            <a:ext cx="1594960" cy="5061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…</a:t>
            </a:r>
            <a:r>
              <a:rPr lang="en-US" sz="2976" b="0" i="0" spc="-20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jatkuu</a:t>
            </a:r>
          </a:p>
        </p:txBody>
      </p:sp>
      <p:sp>
        <p:nvSpPr>
          <p:cNvPr id="217" name="Rectangle 217"/>
          <p:cNvSpPr/>
          <p:nvPr/>
        </p:nvSpPr>
        <p:spPr>
          <a:xfrm>
            <a:off x="981401" y="4012467"/>
            <a:ext cx="2424125" cy="300082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r>
              <a:rPr lang="en-US" sz="1950" b="0" i="0" spc="0" baseline="0">
                <a:solidFill>
                  <a:srgbClr val="F1563F"/>
                </a:solidFill>
                <a:latin typeface="CIDFont+F2"/>
              </a:rPr>
              <a:t>2</a:t>
            </a:r>
            <a:r>
              <a:rPr lang="en-US" sz="1950" b="0" i="0" spc="1319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1950" b="0" i="0" spc="0" baseline="0">
                <a:solidFill>
                  <a:srgbClr val="002957"/>
                </a:solidFill>
                <a:latin typeface="CIDFont+F2"/>
              </a:rPr>
              <a:t>Hae</a:t>
            </a:r>
            <a:r>
              <a:rPr lang="en-US" sz="1950" b="0" i="0" spc="-13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1950" spc="-13">
                <a:solidFill>
                  <a:srgbClr val="002957"/>
                </a:solidFill>
                <a:latin typeface="+mn-lt"/>
              </a:rPr>
              <a:t>29.4.-8.8</a:t>
            </a:r>
            <a:r>
              <a:rPr lang="en-US" sz="1950">
                <a:solidFill>
                  <a:srgbClr val="002957"/>
                </a:solidFill>
                <a:latin typeface="+mn-lt"/>
              </a:rPr>
              <a:t>.2</a:t>
            </a:r>
            <a:r>
              <a:rPr lang="en-US" sz="1950" spc="-11">
                <a:solidFill>
                  <a:srgbClr val="002957"/>
                </a:solidFill>
                <a:latin typeface="+mn-lt"/>
              </a:rPr>
              <a:t>0</a:t>
            </a:r>
            <a:r>
              <a:rPr lang="en-US" sz="1950">
                <a:solidFill>
                  <a:srgbClr val="002957"/>
                </a:solidFill>
                <a:latin typeface="+mn-lt"/>
              </a:rPr>
              <a:t>22</a:t>
            </a:r>
            <a:r>
              <a:rPr lang="en-US" sz="1950">
                <a:solidFill>
                  <a:srgbClr val="002957"/>
                </a:solidFill>
                <a:latin typeface="CIDFont+F1"/>
              </a:rPr>
              <a:t> </a:t>
            </a:r>
            <a:endParaRPr lang="en-US" sz="1979" b="0" i="0" spc="0" baseline="0">
              <a:solidFill>
                <a:srgbClr val="002957"/>
              </a:solidFill>
              <a:latin typeface="CIDFont+F1"/>
            </a:endParaRPr>
          </a:p>
        </p:txBody>
      </p:sp>
      <p:sp>
        <p:nvSpPr>
          <p:cNvPr id="218" name="Rectangle 218"/>
          <p:cNvSpPr/>
          <p:nvPr/>
        </p:nvSpPr>
        <p:spPr>
          <a:xfrm>
            <a:off x="981401" y="4398004"/>
            <a:ext cx="7152602" cy="7222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539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Hakume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ettely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on kaikill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opisk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lij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ill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h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tei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en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(KL</a:t>
            </a:r>
            <a:r>
              <a:rPr lang="en-US" sz="1979" b="0" i="0" spc="-110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&amp;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O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KL) </a:t>
            </a:r>
          </a:p>
          <a:p>
            <a:pPr marL="0">
              <a:lnSpc>
                <a:spcPts val="3035"/>
              </a:lnSpc>
            </a:pPr>
            <a:r>
              <a:rPr lang="en-US" sz="1979" b="0" i="0" spc="1539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Haku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tap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htuu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sähköisellä</a:t>
            </a:r>
            <a:r>
              <a:rPr lang="en-US" sz="1979" b="0" i="0" spc="-3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lomakkeell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</a:t>
            </a:r>
          </a:p>
        </p:txBody>
      </p:sp>
      <p:sp>
        <p:nvSpPr>
          <p:cNvPr id="219" name="Rectangle 219"/>
          <p:cNvSpPr/>
          <p:nvPr/>
        </p:nvSpPr>
        <p:spPr>
          <a:xfrm>
            <a:off x="981401" y="5169202"/>
            <a:ext cx="3350546" cy="3367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539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p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iskelija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esittää</a:t>
            </a:r>
            <a:r>
              <a:rPr lang="en-US" sz="1979" b="0" i="0" spc="-3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3 toivetta </a:t>
            </a:r>
          </a:p>
        </p:txBody>
      </p:sp>
      <p:sp>
        <p:nvSpPr>
          <p:cNvPr id="220" name="Rectangle 220"/>
          <p:cNvSpPr/>
          <p:nvPr/>
        </p:nvSpPr>
        <p:spPr>
          <a:xfrm>
            <a:off x="1359448" y="5554739"/>
            <a:ext cx="4538099" cy="3367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526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>
                <a:solidFill>
                  <a:srgbClr val="002957"/>
                </a:solidFill>
                <a:latin typeface="CIDFont+F2"/>
              </a:rPr>
              <a:t>V</a:t>
            </a:r>
            <a:r>
              <a:rPr lang="en-US" sz="1979" b="0" i="0" spc="-11" baseline="0">
                <a:solidFill>
                  <a:srgbClr val="002957"/>
                </a:solidFill>
                <a:latin typeface="CIDFont+F2"/>
              </a:rPr>
              <a:t>ä</a:t>
            </a:r>
            <a:r>
              <a:rPr lang="en-US" sz="1979" b="0" i="0" spc="0" baseline="0">
                <a:solidFill>
                  <a:srgbClr val="002957"/>
                </a:solidFill>
                <a:latin typeface="CIDFont+F2"/>
              </a:rPr>
              <a:t>hintään</a:t>
            </a:r>
            <a:r>
              <a:rPr lang="en-US" sz="1979" b="0" i="0" spc="-33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2"/>
              </a:rPr>
              <a:t>2</a:t>
            </a:r>
            <a:r>
              <a:rPr lang="en-US" sz="1979" b="0" i="0" spc="-13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2"/>
              </a:rPr>
              <a:t>oman</a:t>
            </a:r>
            <a:r>
              <a:rPr lang="en-US" sz="1979" b="0" i="0" spc="-13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2"/>
              </a:rPr>
              <a:t>laitoks</a:t>
            </a:r>
            <a:r>
              <a:rPr lang="en-US" sz="1979" b="0" i="0" spc="-11" baseline="0">
                <a:solidFill>
                  <a:srgbClr val="002957"/>
                </a:solidFill>
                <a:latin typeface="CIDFont+F2"/>
              </a:rPr>
              <a:t>e</a:t>
            </a:r>
            <a:r>
              <a:rPr lang="en-US" sz="1979" b="0" i="0" spc="0" baseline="0">
                <a:solidFill>
                  <a:srgbClr val="002957"/>
                </a:solidFill>
                <a:latin typeface="CIDFont+F2"/>
              </a:rPr>
              <a:t>n</a:t>
            </a:r>
            <a:r>
              <a:rPr lang="en-US" sz="1979" b="0" i="0" spc="-33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2"/>
              </a:rPr>
              <a:t>toi</a:t>
            </a:r>
            <a:r>
              <a:rPr lang="en-US" sz="1979" b="0" i="0" spc="-31" baseline="0">
                <a:solidFill>
                  <a:srgbClr val="002957"/>
                </a:solidFill>
                <a:latin typeface="CIDFont+F2"/>
              </a:rPr>
              <a:t>v</a:t>
            </a:r>
            <a:r>
              <a:rPr lang="en-US" sz="1979" b="0" i="0" spc="0" baseline="0">
                <a:solidFill>
                  <a:srgbClr val="002957"/>
                </a:solidFill>
                <a:latin typeface="CIDFont+F2"/>
              </a:rPr>
              <a:t>eita</a:t>
            </a:r>
          </a:p>
        </p:txBody>
      </p:sp>
      <p:sp>
        <p:nvSpPr>
          <p:cNvPr id="221" name="Rectangle 221"/>
          <p:cNvSpPr/>
          <p:nvPr/>
        </p:nvSpPr>
        <p:spPr>
          <a:xfrm>
            <a:off x="7484248" y="6530303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</a:t>
            </a:r>
            <a:r>
              <a:rPr lang="en-US" sz="743" b="0" i="0" spc="210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222"/>
          <p:cNvSpPr/>
          <p:nvPr/>
        </p:nvSpPr>
        <p:spPr>
          <a:xfrm flipV="1">
            <a:off x="0" y="105765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5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pic>
        <p:nvPicPr>
          <p:cNvPr id="226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7656"/>
            <a:ext cx="10058400" cy="2830067"/>
          </a:xfrm>
          <a:prstGeom prst="rect">
            <a:avLst/>
          </a:prstGeom>
          <a:noFill/>
        </p:spPr>
      </p:pic>
      <p:sp>
        <p:nvSpPr>
          <p:cNvPr id="227" name="Freeform 227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 flipV="1">
            <a:off x="469391" y="3302509"/>
            <a:ext cx="4782312" cy="1731263"/>
          </a:xfrm>
          <a:custGeom>
            <a:avLst/>
            <a:gdLst/>
            <a:ahLst/>
            <a:cxnLst/>
            <a:rect l="0" t="0" r="0" b="0"/>
            <a:pathLst>
              <a:path w="6376416" h="2308351">
                <a:moveTo>
                  <a:pt x="0" y="2308351"/>
                </a:moveTo>
                <a:lnTo>
                  <a:pt x="6376416" y="2308351"/>
                </a:lnTo>
                <a:lnTo>
                  <a:pt x="6376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 flipV="1">
            <a:off x="502919" y="1057657"/>
            <a:ext cx="630936" cy="848868"/>
          </a:xfrm>
          <a:custGeom>
            <a:avLst/>
            <a:gdLst/>
            <a:ahLst/>
            <a:cxnLst/>
            <a:rect l="0" t="0" r="0" b="0"/>
            <a:pathLst>
              <a:path w="841249" h="1131824">
                <a:moveTo>
                  <a:pt x="0" y="1131824"/>
                </a:moveTo>
                <a:lnTo>
                  <a:pt x="841249" y="1131824"/>
                </a:lnTo>
                <a:lnTo>
                  <a:pt x="841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1" name="Picture 1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27" y="1190245"/>
            <a:ext cx="275843" cy="615695"/>
          </a:xfrm>
          <a:prstGeom prst="rect">
            <a:avLst/>
          </a:prstGeom>
          <a:noFill/>
        </p:spPr>
      </p:pic>
      <p:sp>
        <p:nvSpPr>
          <p:cNvPr id="232" name="Freeform 232"/>
          <p:cNvSpPr/>
          <p:nvPr/>
        </p:nvSpPr>
        <p:spPr>
          <a:xfrm flipV="1">
            <a:off x="539495" y="4474464"/>
            <a:ext cx="2420112" cy="989075"/>
          </a:xfrm>
          <a:custGeom>
            <a:avLst/>
            <a:gdLst/>
            <a:ahLst/>
            <a:cxnLst/>
            <a:rect l="0" t="0" r="0" b="0"/>
            <a:pathLst>
              <a:path w="3226816" h="1318767">
                <a:moveTo>
                  <a:pt x="0" y="989583"/>
                </a:moveTo>
                <a:lnTo>
                  <a:pt x="2566416" y="989583"/>
                </a:lnTo>
                <a:lnTo>
                  <a:pt x="2566416" y="1318767"/>
                </a:lnTo>
                <a:lnTo>
                  <a:pt x="3226816" y="658368"/>
                </a:lnTo>
                <a:lnTo>
                  <a:pt x="2566416" y="0"/>
                </a:lnTo>
                <a:lnTo>
                  <a:pt x="2566416" y="329183"/>
                </a:lnTo>
                <a:lnTo>
                  <a:pt x="0" y="329183"/>
                </a:lnTo>
                <a:lnTo>
                  <a:pt x="329184" y="658368"/>
                </a:lnTo>
                <a:close/>
              </a:path>
            </a:pathLst>
          </a:custGeom>
          <a:solidFill>
            <a:srgbClr val="1A3C6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 flipV="1">
            <a:off x="2726435" y="4474464"/>
            <a:ext cx="2420112" cy="989075"/>
          </a:xfrm>
          <a:custGeom>
            <a:avLst/>
            <a:gdLst/>
            <a:ahLst/>
            <a:cxnLst/>
            <a:rect l="0" t="0" r="0" b="0"/>
            <a:pathLst>
              <a:path w="3226816" h="1318767">
                <a:moveTo>
                  <a:pt x="0" y="989583"/>
                </a:moveTo>
                <a:lnTo>
                  <a:pt x="2566416" y="989583"/>
                </a:lnTo>
                <a:lnTo>
                  <a:pt x="2566416" y="1318767"/>
                </a:lnTo>
                <a:lnTo>
                  <a:pt x="3226816" y="658368"/>
                </a:lnTo>
                <a:lnTo>
                  <a:pt x="2566416" y="0"/>
                </a:lnTo>
                <a:lnTo>
                  <a:pt x="2566416" y="329183"/>
                </a:lnTo>
                <a:lnTo>
                  <a:pt x="0" y="329183"/>
                </a:lnTo>
                <a:lnTo>
                  <a:pt x="329184" y="658368"/>
                </a:lnTo>
                <a:close/>
              </a:path>
            </a:pathLst>
          </a:custGeom>
          <a:solidFill>
            <a:srgbClr val="1A3C6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 flipV="1">
            <a:off x="4913376" y="4471416"/>
            <a:ext cx="2420112" cy="990598"/>
          </a:xfrm>
          <a:custGeom>
            <a:avLst/>
            <a:gdLst/>
            <a:ahLst/>
            <a:cxnLst/>
            <a:rect l="0" t="0" r="0" b="0"/>
            <a:pathLst>
              <a:path w="3226816" h="1320798">
                <a:moveTo>
                  <a:pt x="0" y="989583"/>
                </a:moveTo>
                <a:lnTo>
                  <a:pt x="2566416" y="989583"/>
                </a:lnTo>
                <a:lnTo>
                  <a:pt x="2566416" y="1320798"/>
                </a:lnTo>
                <a:lnTo>
                  <a:pt x="3226816" y="660399"/>
                </a:lnTo>
                <a:lnTo>
                  <a:pt x="2566416" y="0"/>
                </a:lnTo>
                <a:lnTo>
                  <a:pt x="2566416" y="331215"/>
                </a:lnTo>
                <a:lnTo>
                  <a:pt x="0" y="331215"/>
                </a:lnTo>
                <a:lnTo>
                  <a:pt x="329184" y="660399"/>
                </a:lnTo>
                <a:close/>
              </a:path>
            </a:pathLst>
          </a:custGeom>
          <a:solidFill>
            <a:srgbClr val="1A3C6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 flipV="1">
            <a:off x="7100316" y="4477512"/>
            <a:ext cx="2420112" cy="989075"/>
          </a:xfrm>
          <a:custGeom>
            <a:avLst/>
            <a:gdLst/>
            <a:ahLst/>
            <a:cxnLst/>
            <a:rect l="0" t="0" r="0" b="0"/>
            <a:pathLst>
              <a:path w="3226816" h="1318767">
                <a:moveTo>
                  <a:pt x="0" y="989583"/>
                </a:moveTo>
                <a:lnTo>
                  <a:pt x="2568448" y="989583"/>
                </a:lnTo>
                <a:lnTo>
                  <a:pt x="2568448" y="1318767"/>
                </a:lnTo>
                <a:lnTo>
                  <a:pt x="3226816" y="660399"/>
                </a:lnTo>
                <a:lnTo>
                  <a:pt x="2568448" y="0"/>
                </a:lnTo>
                <a:lnTo>
                  <a:pt x="2568448" y="331215"/>
                </a:lnTo>
                <a:lnTo>
                  <a:pt x="0" y="331215"/>
                </a:lnTo>
                <a:lnTo>
                  <a:pt x="331215" y="660399"/>
                </a:lnTo>
                <a:close/>
              </a:path>
            </a:pathLst>
          </a:custGeom>
          <a:solidFill>
            <a:srgbClr val="1A3C6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 flipV="1">
            <a:off x="2726435" y="5279137"/>
            <a:ext cx="1886712" cy="547116"/>
          </a:xfrm>
          <a:custGeom>
            <a:avLst/>
            <a:gdLst/>
            <a:ahLst/>
            <a:cxnLst/>
            <a:rect l="0" t="0" r="0" b="0"/>
            <a:pathLst>
              <a:path w="2515616" h="729488">
                <a:moveTo>
                  <a:pt x="0" y="607568"/>
                </a:moveTo>
                <a:cubicBezTo>
                  <a:pt x="0" y="674624"/>
                  <a:pt x="54864" y="729488"/>
                  <a:pt x="121920" y="729488"/>
                </a:cubicBezTo>
                <a:lnTo>
                  <a:pt x="2393695" y="729488"/>
                </a:lnTo>
                <a:cubicBezTo>
                  <a:pt x="2460751" y="729488"/>
                  <a:pt x="2515616" y="674624"/>
                  <a:pt x="2515616" y="607568"/>
                </a:cubicBezTo>
                <a:lnTo>
                  <a:pt x="2515616" y="121920"/>
                </a:lnTo>
                <a:cubicBezTo>
                  <a:pt x="2515616" y="54864"/>
                  <a:pt x="2460751" y="0"/>
                  <a:pt x="2393695" y="0"/>
                </a:cubicBezTo>
                <a:lnTo>
                  <a:pt x="121920" y="0"/>
                </a:lnTo>
                <a:cubicBezTo>
                  <a:pt x="54864" y="0"/>
                  <a:pt x="0" y="54864"/>
                  <a:pt x="0" y="121920"/>
                </a:cubicBezTo>
                <a:close/>
              </a:path>
            </a:pathLst>
          </a:custGeom>
          <a:solidFill>
            <a:srgbClr val="1A3C6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 flipV="1">
            <a:off x="2726435" y="5830825"/>
            <a:ext cx="1886712" cy="547116"/>
          </a:xfrm>
          <a:custGeom>
            <a:avLst/>
            <a:gdLst/>
            <a:ahLst/>
            <a:cxnLst/>
            <a:rect l="0" t="0" r="0" b="0"/>
            <a:pathLst>
              <a:path w="2515616" h="729488">
                <a:moveTo>
                  <a:pt x="0" y="607568"/>
                </a:moveTo>
                <a:cubicBezTo>
                  <a:pt x="0" y="674624"/>
                  <a:pt x="54864" y="729488"/>
                  <a:pt x="121920" y="729488"/>
                </a:cubicBezTo>
                <a:lnTo>
                  <a:pt x="2393695" y="729488"/>
                </a:lnTo>
                <a:cubicBezTo>
                  <a:pt x="2460751" y="729488"/>
                  <a:pt x="2515616" y="674624"/>
                  <a:pt x="2515616" y="607568"/>
                </a:cubicBezTo>
                <a:lnTo>
                  <a:pt x="2515616" y="119888"/>
                </a:lnTo>
                <a:cubicBezTo>
                  <a:pt x="2515616" y="52832"/>
                  <a:pt x="2460751" y="0"/>
                  <a:pt x="2393695" y="0"/>
                </a:cubicBezTo>
                <a:lnTo>
                  <a:pt x="121920" y="0"/>
                </a:lnTo>
                <a:cubicBezTo>
                  <a:pt x="54864" y="0"/>
                  <a:pt x="0" y="52832"/>
                  <a:pt x="0" y="119888"/>
                </a:cubicBezTo>
                <a:close/>
              </a:path>
            </a:pathLst>
          </a:custGeom>
          <a:solidFill>
            <a:srgbClr val="1A3C6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 flipV="1">
            <a:off x="539495" y="4107181"/>
            <a:ext cx="1885187" cy="547116"/>
          </a:xfrm>
          <a:custGeom>
            <a:avLst/>
            <a:gdLst/>
            <a:ahLst/>
            <a:cxnLst/>
            <a:rect l="0" t="0" r="0" b="0"/>
            <a:pathLst>
              <a:path w="2513583" h="729488">
                <a:moveTo>
                  <a:pt x="0" y="607568"/>
                </a:moveTo>
                <a:cubicBezTo>
                  <a:pt x="0" y="676656"/>
                  <a:pt x="54864" y="729488"/>
                  <a:pt x="121920" y="729488"/>
                </a:cubicBezTo>
                <a:lnTo>
                  <a:pt x="2391664" y="729488"/>
                </a:lnTo>
                <a:cubicBezTo>
                  <a:pt x="2460751" y="729488"/>
                  <a:pt x="2513583" y="676656"/>
                  <a:pt x="2513583" y="607568"/>
                </a:cubicBezTo>
                <a:lnTo>
                  <a:pt x="2513583" y="121920"/>
                </a:lnTo>
                <a:cubicBezTo>
                  <a:pt x="2513583" y="54864"/>
                  <a:pt x="2460751" y="0"/>
                  <a:pt x="2391664" y="0"/>
                </a:cubicBezTo>
                <a:lnTo>
                  <a:pt x="121920" y="0"/>
                </a:lnTo>
                <a:cubicBezTo>
                  <a:pt x="54864" y="0"/>
                  <a:pt x="0" y="54864"/>
                  <a:pt x="0" y="121920"/>
                </a:cubicBezTo>
                <a:close/>
              </a:path>
            </a:pathLst>
          </a:custGeom>
          <a:solidFill>
            <a:srgbClr val="1A3C6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 flipV="1">
            <a:off x="2726435" y="4107181"/>
            <a:ext cx="1886712" cy="547116"/>
          </a:xfrm>
          <a:custGeom>
            <a:avLst/>
            <a:gdLst/>
            <a:ahLst/>
            <a:cxnLst/>
            <a:rect l="0" t="0" r="0" b="0"/>
            <a:pathLst>
              <a:path w="2515616" h="729488">
                <a:moveTo>
                  <a:pt x="0" y="607568"/>
                </a:moveTo>
                <a:cubicBezTo>
                  <a:pt x="0" y="676656"/>
                  <a:pt x="54864" y="729488"/>
                  <a:pt x="121920" y="729488"/>
                </a:cubicBezTo>
                <a:lnTo>
                  <a:pt x="2393695" y="729488"/>
                </a:lnTo>
                <a:cubicBezTo>
                  <a:pt x="2460751" y="729488"/>
                  <a:pt x="2515616" y="676656"/>
                  <a:pt x="2515616" y="607568"/>
                </a:cubicBezTo>
                <a:lnTo>
                  <a:pt x="2515616" y="121920"/>
                </a:lnTo>
                <a:cubicBezTo>
                  <a:pt x="2515616" y="54864"/>
                  <a:pt x="2460751" y="0"/>
                  <a:pt x="2393695" y="0"/>
                </a:cubicBezTo>
                <a:lnTo>
                  <a:pt x="121920" y="0"/>
                </a:lnTo>
                <a:cubicBezTo>
                  <a:pt x="54864" y="0"/>
                  <a:pt x="0" y="54864"/>
                  <a:pt x="0" y="121920"/>
                </a:cubicBezTo>
                <a:close/>
              </a:path>
            </a:pathLst>
          </a:custGeom>
          <a:solidFill>
            <a:srgbClr val="1A3C6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Rectangle 240"/>
          <p:cNvSpPr/>
          <p:nvPr/>
        </p:nvSpPr>
        <p:spPr>
          <a:xfrm>
            <a:off x="981422" y="3407933"/>
            <a:ext cx="3503243" cy="5061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S</a:t>
            </a:r>
            <a:r>
              <a:rPr lang="en-US" sz="2976" b="0" i="0" spc="-29" baseline="0">
                <a:solidFill>
                  <a:srgbClr val="002957"/>
                </a:solidFill>
                <a:latin typeface="CIDFont+F2"/>
              </a:rPr>
              <a:t>u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mm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a</a:t>
            </a:r>
            <a:r>
              <a:rPr lang="en-US" sz="2976" b="0" i="0" spc="-20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summa</a:t>
            </a:r>
            <a:r>
              <a:rPr lang="en-US" sz="2976" b="0" i="0" spc="-26" baseline="0">
                <a:solidFill>
                  <a:srgbClr val="002957"/>
                </a:solidFill>
                <a:latin typeface="CIDFont+F2"/>
              </a:rPr>
              <a:t>r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um</a:t>
            </a:r>
          </a:p>
        </p:txBody>
      </p:sp>
      <p:sp>
        <p:nvSpPr>
          <p:cNvPr id="241" name="Rectangle 241"/>
          <p:cNvSpPr/>
          <p:nvPr/>
        </p:nvSpPr>
        <p:spPr>
          <a:xfrm>
            <a:off x="877425" y="4729355"/>
            <a:ext cx="1744252" cy="5312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88" b="0" i="0" spc="-107" baseline="0">
                <a:solidFill>
                  <a:srgbClr val="FFFFFF"/>
                </a:solidFill>
                <a:latin typeface="CIDFont+F3"/>
              </a:rPr>
              <a:t>T</a:t>
            </a:r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utustu</a:t>
            </a:r>
            <a:r>
              <a:rPr lang="en-US" sz="1488" b="0" i="0" spc="-14" baseline="0">
                <a:solidFill>
                  <a:srgbClr val="FFFFFF"/>
                </a:solidFill>
                <a:latin typeface="CIDFont+F3"/>
              </a:rPr>
              <a:t> </a:t>
            </a:r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gradutorilla </a:t>
            </a:r>
          </a:p>
          <a:p>
            <a:pPr marL="496801">
              <a:lnSpc>
                <a:spcPts val="1775"/>
              </a:lnSpc>
            </a:pPr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aiheisiin</a:t>
            </a:r>
          </a:p>
        </p:txBody>
      </p:sp>
      <p:sp>
        <p:nvSpPr>
          <p:cNvPr id="243" name="Rectangle 243"/>
          <p:cNvSpPr/>
          <p:nvPr/>
        </p:nvSpPr>
        <p:spPr>
          <a:xfrm>
            <a:off x="3162474" y="4729355"/>
            <a:ext cx="1177322" cy="5312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Täytä</a:t>
            </a:r>
            <a:r>
              <a:rPr lang="en-US" sz="1488" b="0" i="0" spc="-14" baseline="0">
                <a:solidFill>
                  <a:srgbClr val="FFFFFF"/>
                </a:solidFill>
                <a:latin typeface="CIDFont+F3"/>
              </a:rPr>
              <a:t> </a:t>
            </a:r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lomak</a:t>
            </a:r>
            <a:r>
              <a:rPr lang="en-US" sz="1488" b="0" i="0" spc="-13" baseline="0">
                <a:solidFill>
                  <a:srgbClr val="FFFFFF"/>
                </a:solidFill>
                <a:latin typeface="CIDFont+F3"/>
              </a:rPr>
              <a:t>e</a:t>
            </a:r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 </a:t>
            </a:r>
          </a:p>
          <a:p>
            <a:pPr marL="62469">
              <a:lnSpc>
                <a:spcPts val="1775"/>
              </a:lnSpc>
            </a:pPr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huolellis</a:t>
            </a:r>
            <a:r>
              <a:rPr lang="en-US" sz="1488" b="0" i="0" spc="-13" baseline="0">
                <a:solidFill>
                  <a:srgbClr val="FFFFFF"/>
                </a:solidFill>
                <a:latin typeface="CIDFont+F3"/>
              </a:rPr>
              <a:t>e</a:t>
            </a:r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sti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5321807" y="4709454"/>
            <a:ext cx="1570943" cy="45159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261620"/>
            <a:r>
              <a:rPr lang="en-US" sz="1450" b="0" i="0" spc="0" baseline="0" err="1">
                <a:solidFill>
                  <a:srgbClr val="FFFFFF"/>
                </a:solidFill>
                <a:latin typeface="CIDFont+F3"/>
              </a:rPr>
              <a:t>Hak</a:t>
            </a:r>
            <a:r>
              <a:rPr lang="en-US" sz="1450" b="0" i="0" spc="-13" baseline="0" err="1">
                <a:solidFill>
                  <a:srgbClr val="FFFFFF"/>
                </a:solidFill>
                <a:latin typeface="CIDFont+F3"/>
              </a:rPr>
              <a:t>e</a:t>
            </a:r>
            <a:r>
              <a:rPr lang="en-US" sz="1450" b="0" i="0" spc="0" baseline="0" err="1">
                <a:solidFill>
                  <a:srgbClr val="FFFFFF"/>
                </a:solidFill>
                <a:latin typeface="CIDFont+F3"/>
              </a:rPr>
              <a:t>must</a:t>
            </a:r>
            <a:r>
              <a:rPr lang="en-US" sz="1450" b="0" i="0" spc="-13" baseline="0" err="1">
                <a:solidFill>
                  <a:srgbClr val="FFFFFF"/>
                </a:solidFill>
                <a:latin typeface="CIDFont+F3"/>
              </a:rPr>
              <a:t>e</a:t>
            </a:r>
            <a:r>
              <a:rPr lang="en-US" sz="1450" b="0" i="0" spc="0" baseline="0" err="1">
                <a:solidFill>
                  <a:srgbClr val="FFFFFF"/>
                </a:solidFill>
                <a:latin typeface="CIDFont+F3"/>
              </a:rPr>
              <a:t>n</a:t>
            </a:r>
            <a:r>
              <a:rPr lang="en-US" sz="1450">
                <a:solidFill>
                  <a:srgbClr val="FFFFFF"/>
                </a:solidFill>
                <a:latin typeface="CIDFont+F3"/>
              </a:rPr>
              <a:t> </a:t>
            </a:r>
            <a:endParaRPr lang="en-US"/>
          </a:p>
          <a:p>
            <a:pPr marL="0">
              <a:lnSpc>
                <a:spcPts val="1775"/>
              </a:lnSpc>
            </a:pPr>
            <a:r>
              <a:rPr lang="en-US" sz="1450" b="0" i="0" spc="0" baseline="0" err="1">
                <a:solidFill>
                  <a:srgbClr val="FFFFFF"/>
                </a:solidFill>
                <a:latin typeface="CIDFont+F3"/>
              </a:rPr>
              <a:t>käsittely</a:t>
            </a:r>
            <a:r>
              <a:rPr lang="en-US" sz="1450">
                <a:solidFill>
                  <a:srgbClr val="FFFFFF"/>
                </a:solidFill>
                <a:latin typeface="CIDFont+F3"/>
              </a:rPr>
              <a:t> </a:t>
            </a:r>
            <a:r>
              <a:rPr lang="en-US" sz="1450" err="1">
                <a:solidFill>
                  <a:srgbClr val="FFFFFF"/>
                </a:solidFill>
                <a:latin typeface="CIDFont+F3"/>
              </a:rPr>
              <a:t>elokuussa</a:t>
            </a:r>
          </a:p>
        </p:txBody>
      </p:sp>
      <p:sp>
        <p:nvSpPr>
          <p:cNvPr id="245" name="Rectangle 245"/>
          <p:cNvSpPr/>
          <p:nvPr/>
        </p:nvSpPr>
        <p:spPr>
          <a:xfrm>
            <a:off x="7393551" y="4741691"/>
            <a:ext cx="1763240" cy="44576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r>
              <a:rPr lang="en-US" sz="1450" b="0" i="0" spc="0" baseline="0" err="1">
                <a:solidFill>
                  <a:srgbClr val="FFFFFF"/>
                </a:solidFill>
                <a:latin typeface="CIDFont+F3"/>
              </a:rPr>
              <a:t>Ilmoitus</a:t>
            </a:r>
            <a:r>
              <a:rPr lang="en-US" sz="1450" b="0" i="0" spc="0" baseline="0">
                <a:solidFill>
                  <a:srgbClr val="FFFFFF"/>
                </a:solidFill>
                <a:latin typeface="CIDFont+F3"/>
              </a:rPr>
              <a:t> </a:t>
            </a:r>
            <a:r>
              <a:rPr lang="en-US" sz="1450" b="0" i="0" spc="0" baseline="0" err="1">
                <a:solidFill>
                  <a:srgbClr val="FFFFFF"/>
                </a:solidFill>
                <a:latin typeface="CIDFont+F3"/>
              </a:rPr>
              <a:t>opisk</a:t>
            </a:r>
            <a:r>
              <a:rPr lang="en-US" sz="1450" b="0" i="0" spc="-13" baseline="0" err="1">
                <a:solidFill>
                  <a:srgbClr val="FFFFFF"/>
                </a:solidFill>
                <a:latin typeface="CIDFont+F3"/>
              </a:rPr>
              <a:t>e</a:t>
            </a:r>
            <a:r>
              <a:rPr lang="en-US" sz="1450" b="0" i="0" spc="0" baseline="0" err="1">
                <a:solidFill>
                  <a:srgbClr val="FFFFFF"/>
                </a:solidFill>
                <a:latin typeface="CIDFont+F3"/>
              </a:rPr>
              <a:t>lijalle</a:t>
            </a:r>
            <a:r>
              <a:rPr lang="en-US" sz="1450">
                <a:solidFill>
                  <a:srgbClr val="FFFFFF"/>
                </a:solidFill>
                <a:latin typeface="CIDFont+F3"/>
              </a:rPr>
              <a:t> </a:t>
            </a:r>
            <a:endParaRPr lang="en-US" sz="1488" b="0" i="0" spc="0" baseline="0">
              <a:solidFill>
                <a:srgbClr val="FFFFFF"/>
              </a:solidFill>
              <a:latin typeface="CIDFont+F3"/>
            </a:endParaRPr>
          </a:p>
          <a:p>
            <a:pPr marL="180975">
              <a:lnSpc>
                <a:spcPts val="1775"/>
              </a:lnSpc>
            </a:pPr>
            <a:r>
              <a:rPr lang="en-US" sz="1450" err="1">
                <a:solidFill>
                  <a:srgbClr val="FFFFFF"/>
                </a:solidFill>
                <a:latin typeface="CIDFont+F3"/>
              </a:rPr>
              <a:t>elokuun</a:t>
            </a:r>
            <a:r>
              <a:rPr lang="en-US" sz="1450">
                <a:solidFill>
                  <a:srgbClr val="FFFFFF"/>
                </a:solidFill>
                <a:latin typeface="CIDFont+F3"/>
              </a:rPr>
              <a:t> </a:t>
            </a:r>
            <a:r>
              <a:rPr lang="en-US" sz="1450" err="1">
                <a:solidFill>
                  <a:srgbClr val="FFFFFF"/>
                </a:solidFill>
                <a:latin typeface="CIDFont+F3"/>
              </a:rPr>
              <a:t>lopussa</a:t>
            </a:r>
            <a:endParaRPr lang="en-US" sz="1450" b="0" i="0" spc="0" baseline="0">
              <a:solidFill>
                <a:srgbClr val="FFFFFF"/>
              </a:solidFill>
              <a:latin typeface="CIDFont+F3"/>
            </a:endParaRPr>
          </a:p>
        </p:txBody>
      </p:sp>
      <p:sp>
        <p:nvSpPr>
          <p:cNvPr id="246" name="Rectangle 246"/>
          <p:cNvSpPr/>
          <p:nvPr/>
        </p:nvSpPr>
        <p:spPr>
          <a:xfrm>
            <a:off x="2875787" y="5322416"/>
            <a:ext cx="1588860" cy="411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8247"/>
            <a:r>
              <a:rPr lang="en-US" sz="1151" b="0" i="0" spc="0" baseline="0">
                <a:solidFill>
                  <a:srgbClr val="FFFFFF"/>
                </a:solidFill>
                <a:latin typeface="CIDFont+F3"/>
              </a:rPr>
              <a:t>3 oh</a:t>
            </a:r>
            <a:r>
              <a:rPr lang="en-US" sz="1151" b="0" i="0" spc="-14" baseline="0">
                <a:solidFill>
                  <a:srgbClr val="FFFFFF"/>
                </a:solidFill>
                <a:latin typeface="CIDFont+F3"/>
              </a:rPr>
              <a:t>j</a:t>
            </a:r>
            <a:r>
              <a:rPr lang="en-US" sz="1151" b="0" i="0" spc="0" baseline="0">
                <a:solidFill>
                  <a:srgbClr val="FFFFFF"/>
                </a:solidFill>
                <a:latin typeface="CIDFont+F3"/>
              </a:rPr>
              <a:t>aajatoi</a:t>
            </a:r>
            <a:r>
              <a:rPr lang="en-US" sz="1151" b="0" i="0" spc="-27" baseline="0">
                <a:solidFill>
                  <a:srgbClr val="FFFFFF"/>
                </a:solidFill>
                <a:latin typeface="CIDFont+F3"/>
              </a:rPr>
              <a:t>v</a:t>
            </a:r>
            <a:r>
              <a:rPr lang="en-US" sz="1151" b="0" i="0" spc="0" baseline="0">
                <a:solidFill>
                  <a:srgbClr val="FFFFFF"/>
                </a:solidFill>
                <a:latin typeface="CIDFont+F3"/>
              </a:rPr>
              <a:t>etta </a:t>
            </a:r>
          </a:p>
          <a:p>
            <a:pPr marL="0">
              <a:lnSpc>
                <a:spcPts val="1380"/>
              </a:lnSpc>
            </a:pPr>
            <a:r>
              <a:rPr lang="en-US" sz="1151" b="0" i="0" spc="0" baseline="0">
                <a:solidFill>
                  <a:srgbClr val="FFFFFF"/>
                </a:solidFill>
                <a:latin typeface="CIDFont+F3"/>
              </a:rPr>
              <a:t>mieluisuusjärjestyksessä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7484248" y="6530303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</a:t>
            </a:r>
            <a:r>
              <a:rPr lang="en-US" sz="743" b="0" i="0" spc="210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  <p:sp>
        <p:nvSpPr>
          <p:cNvPr id="248" name="Rectangle 248"/>
          <p:cNvSpPr/>
          <p:nvPr/>
        </p:nvSpPr>
        <p:spPr>
          <a:xfrm>
            <a:off x="3061739" y="5960978"/>
            <a:ext cx="1217103" cy="2366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51" b="0" i="0" spc="-39" baseline="0">
                <a:solidFill>
                  <a:srgbClr val="FFFFFF"/>
                </a:solidFill>
                <a:latin typeface="CIDFont+F3"/>
              </a:rPr>
              <a:t>P</a:t>
            </a:r>
            <a:r>
              <a:rPr lang="en-US" sz="1151" b="0" i="0" spc="0" baseline="0">
                <a:solidFill>
                  <a:srgbClr val="FFFFFF"/>
                </a:solidFill>
                <a:latin typeface="CIDFont+F3"/>
              </a:rPr>
              <a:t>erustelut toi</a:t>
            </a:r>
            <a:r>
              <a:rPr lang="en-US" sz="1151" b="0" i="0" spc="-27" baseline="0">
                <a:solidFill>
                  <a:srgbClr val="FFFFFF"/>
                </a:solidFill>
                <a:latin typeface="CIDFont+F3"/>
              </a:rPr>
              <a:t>v</a:t>
            </a:r>
            <a:r>
              <a:rPr lang="en-US" sz="1151" b="0" i="0" spc="0" baseline="0">
                <a:solidFill>
                  <a:srgbClr val="FFFFFF"/>
                </a:solidFill>
                <a:latin typeface="CIDFont+F3"/>
              </a:rPr>
              <a:t>eille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1188719" y="4148984"/>
            <a:ext cx="601127" cy="35067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42545"/>
            <a:r>
              <a:rPr lang="en-US" sz="1150" b="0" i="0" spc="0" baseline="0" err="1">
                <a:solidFill>
                  <a:srgbClr val="FFFFFF"/>
                </a:solidFill>
                <a:latin typeface="CIDFont+F3"/>
              </a:rPr>
              <a:t>Aukeaa</a:t>
            </a:r>
            <a:r>
              <a:rPr lang="en-US" sz="1150">
                <a:solidFill>
                  <a:srgbClr val="FFFFFF"/>
                </a:solidFill>
                <a:latin typeface="CIDFont+F3"/>
              </a:rPr>
              <a:t> </a:t>
            </a:r>
            <a:endParaRPr lang="en-US"/>
          </a:p>
          <a:p>
            <a:pPr marL="0">
              <a:lnSpc>
                <a:spcPts val="1379"/>
              </a:lnSpc>
            </a:pPr>
            <a:r>
              <a:rPr lang="en-US" sz="1150">
                <a:solidFill>
                  <a:srgbClr val="FFFFFF"/>
                </a:solidFill>
                <a:latin typeface="+mn-lt"/>
              </a:rPr>
              <a:t>29.4.2022</a:t>
            </a:r>
            <a:endParaRPr lang="en-US" sz="1150" b="0" i="0" spc="0" baseline="0">
              <a:solidFill>
                <a:srgbClr val="FFFFFF"/>
              </a:solidFill>
              <a:latin typeface="+mn-lt"/>
              <a:cs typeface="Calibri"/>
            </a:endParaRPr>
          </a:p>
        </p:txBody>
      </p:sp>
      <p:sp>
        <p:nvSpPr>
          <p:cNvPr id="251" name="Rectangle 251"/>
          <p:cNvSpPr/>
          <p:nvPr/>
        </p:nvSpPr>
        <p:spPr>
          <a:xfrm>
            <a:off x="3206472" y="4148984"/>
            <a:ext cx="870431" cy="35067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146050"/>
            <a:r>
              <a:rPr lang="en-US" sz="1150" b="0" i="0" spc="0" baseline="0" err="1">
                <a:solidFill>
                  <a:srgbClr val="FFFFFF"/>
                </a:solidFill>
                <a:latin typeface="CIDFont+F3"/>
              </a:rPr>
              <a:t>Hakuaika</a:t>
            </a:r>
          </a:p>
          <a:p>
            <a:pPr marL="0">
              <a:lnSpc>
                <a:spcPts val="1379"/>
              </a:lnSpc>
            </a:pPr>
            <a:r>
              <a:rPr lang="en-US" sz="1150">
                <a:solidFill>
                  <a:srgbClr val="FFFFFF"/>
                </a:solidFill>
                <a:latin typeface="+mn-lt"/>
              </a:rPr>
              <a:t>29.4.-8.8.2022</a:t>
            </a:r>
            <a:endParaRPr lang="en-US" sz="1150" b="0" i="0" spc="0" baseline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Freeform 252"/>
          <p:cNvSpPr/>
          <p:nvPr/>
        </p:nvSpPr>
        <p:spPr>
          <a:xfrm flipV="1">
            <a:off x="0" y="105765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5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pic>
        <p:nvPicPr>
          <p:cNvPr id="256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7656"/>
            <a:ext cx="10058400" cy="2830067"/>
          </a:xfrm>
          <a:prstGeom prst="rect">
            <a:avLst/>
          </a:prstGeom>
          <a:noFill/>
        </p:spPr>
      </p:pic>
      <p:sp>
        <p:nvSpPr>
          <p:cNvPr id="257" name="Freeform 257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 flipV="1">
            <a:off x="469391" y="3302509"/>
            <a:ext cx="4782312" cy="1731263"/>
          </a:xfrm>
          <a:custGeom>
            <a:avLst/>
            <a:gdLst/>
            <a:ahLst/>
            <a:cxnLst/>
            <a:rect l="0" t="0" r="0" b="0"/>
            <a:pathLst>
              <a:path w="6376416" h="2308351">
                <a:moveTo>
                  <a:pt x="0" y="2308351"/>
                </a:moveTo>
                <a:lnTo>
                  <a:pt x="6376416" y="2308351"/>
                </a:lnTo>
                <a:lnTo>
                  <a:pt x="6376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 flipV="1">
            <a:off x="502919" y="1057657"/>
            <a:ext cx="630936" cy="848868"/>
          </a:xfrm>
          <a:custGeom>
            <a:avLst/>
            <a:gdLst/>
            <a:ahLst/>
            <a:cxnLst/>
            <a:rect l="0" t="0" r="0" b="0"/>
            <a:pathLst>
              <a:path w="841249" h="1131824">
                <a:moveTo>
                  <a:pt x="0" y="1131824"/>
                </a:moveTo>
                <a:lnTo>
                  <a:pt x="841249" y="1131824"/>
                </a:lnTo>
                <a:lnTo>
                  <a:pt x="841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1" name="Picture 1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27" y="1190245"/>
            <a:ext cx="275843" cy="615695"/>
          </a:xfrm>
          <a:prstGeom prst="rect">
            <a:avLst/>
          </a:prstGeom>
          <a:noFill/>
        </p:spPr>
      </p:pic>
      <p:sp>
        <p:nvSpPr>
          <p:cNvPr id="262" name="Rectangle 262"/>
          <p:cNvSpPr/>
          <p:nvPr/>
        </p:nvSpPr>
        <p:spPr>
          <a:xfrm>
            <a:off x="981422" y="3711328"/>
            <a:ext cx="3022110" cy="5061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976" b="0" i="0" spc="-166" baseline="0">
                <a:solidFill>
                  <a:srgbClr val="002957"/>
                </a:solidFill>
                <a:latin typeface="CIDFont+F2"/>
              </a:rPr>
              <a:t>V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a</a:t>
            </a:r>
            <a:r>
              <a:rPr lang="en-US" sz="2976" b="0" i="0" spc="-20" baseline="0">
                <a:solidFill>
                  <a:srgbClr val="002957"/>
                </a:solidFill>
                <a:latin typeface="CIDFont+F2"/>
              </a:rPr>
              <a:t>l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int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a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krit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e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er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e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itä</a:t>
            </a:r>
          </a:p>
        </p:txBody>
      </p:sp>
      <p:sp>
        <p:nvSpPr>
          <p:cNvPr id="263" name="Rectangle 263"/>
          <p:cNvSpPr/>
          <p:nvPr/>
        </p:nvSpPr>
        <p:spPr>
          <a:xfrm>
            <a:off x="981401" y="4408687"/>
            <a:ext cx="1615481" cy="3367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539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Hakutoiveet</a:t>
            </a:r>
          </a:p>
        </p:txBody>
      </p:sp>
      <p:sp>
        <p:nvSpPr>
          <p:cNvPr id="264" name="Rectangle 264"/>
          <p:cNvSpPr/>
          <p:nvPr/>
        </p:nvSpPr>
        <p:spPr>
          <a:xfrm>
            <a:off x="981401" y="4794224"/>
            <a:ext cx="4803726" cy="7222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539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Om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n lai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okse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opisk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lij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ovat</a:t>
            </a:r>
            <a:r>
              <a:rPr lang="en-US" sz="1979" b="0" i="0" spc="-3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etusijalla</a:t>
            </a:r>
          </a:p>
          <a:p>
            <a:pPr marL="0">
              <a:lnSpc>
                <a:spcPts val="3035"/>
              </a:lnSpc>
            </a:pPr>
            <a:r>
              <a:rPr lang="en-US" sz="1979" b="0" i="0" spc="1539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Jos ry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h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mään 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p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aljon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h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kijoi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a</a:t>
            </a:r>
          </a:p>
        </p:txBody>
      </p:sp>
      <p:sp>
        <p:nvSpPr>
          <p:cNvPr id="265" name="Rectangle 265"/>
          <p:cNvSpPr/>
          <p:nvPr/>
        </p:nvSpPr>
        <p:spPr>
          <a:xfrm>
            <a:off x="1359448" y="5565421"/>
            <a:ext cx="7496348" cy="3045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526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Huomioidaa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hakuhetkellä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rekisterissä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oleva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opinto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p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istekertym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ä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</a:t>
            </a:r>
          </a:p>
        </p:txBody>
      </p:sp>
      <p:sp>
        <p:nvSpPr>
          <p:cNvPr id="266" name="Rectangle 266"/>
          <p:cNvSpPr/>
          <p:nvPr/>
        </p:nvSpPr>
        <p:spPr>
          <a:xfrm>
            <a:off x="7484248" y="6530303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</a:t>
            </a:r>
            <a:r>
              <a:rPr lang="en-US" sz="743" b="0" i="0" spc="210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5C54CFA5725B41AF833EB2D01900BE" ma:contentTypeVersion="6" ma:contentTypeDescription="Luo uusi asiakirja." ma:contentTypeScope="" ma:versionID="c1fa8cbb7a505aea14a607f4a743e22a">
  <xsd:schema xmlns:xsd="http://www.w3.org/2001/XMLSchema" xmlns:xs="http://www.w3.org/2001/XMLSchema" xmlns:p="http://schemas.microsoft.com/office/2006/metadata/properties" xmlns:ns2="5cbd0460-457c-4247-9905-b686aa5705d7" xmlns:ns3="9147fadf-6a35-4d5a-a1a7-6883be85a1de" targetNamespace="http://schemas.microsoft.com/office/2006/metadata/properties" ma:root="true" ma:fieldsID="2971e7a77e97abfabd4d453def6e3eeb" ns2:_="" ns3:_="">
    <xsd:import namespace="5cbd0460-457c-4247-9905-b686aa5705d7"/>
    <xsd:import namespace="9147fadf-6a35-4d5a-a1a7-6883be85a1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d0460-457c-4247-9905-b686aa570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7fadf-6a35-4d5a-a1a7-6883be85a1d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150A98-BF24-4431-9F43-9FBEED85E0BA}">
  <ds:schemaRefs>
    <ds:schemaRef ds:uri="5cbd0460-457c-4247-9905-b686aa5705d7"/>
    <ds:schemaRef ds:uri="9147fadf-6a35-4d5a-a1a7-6883be85a1d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7F601E-B242-435E-9A70-F590952A17C5}">
  <ds:schemaRefs>
    <ds:schemaRef ds:uri="5cbd0460-457c-4247-9905-b686aa5705d7"/>
    <ds:schemaRef ds:uri="9147fadf-6a35-4d5a-a1a7-6883be85a1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E0D6090-952D-4A14-A1E2-6297A43B4F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Mukautettu</PresentationFormat>
  <Paragraphs>123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9" baseType="lpstr">
      <vt:lpstr>Arial</vt:lpstr>
      <vt:lpstr>Symbol</vt:lpstr>
      <vt:lpstr>CIDFont+F2</vt:lpstr>
      <vt:lpstr>Calibri</vt:lpstr>
      <vt:lpstr>Lato</vt:lpstr>
      <vt:lpstr>CIDFont+F1</vt:lpstr>
      <vt:lpstr>CIDFont+F3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Näreaho, Saana</dc:creator>
  <cp:lastModifiedBy>Ukkonen-Mikkola, Tuulikki</cp:lastModifiedBy>
  <cp:revision>11</cp:revision>
  <dcterms:modified xsi:type="dcterms:W3CDTF">2022-04-25T11:16:16Z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0x010100445C54CFA5725B41AF833EB2D01900BE</vt:lpwstr>
  </property>
</Properties>
</file>