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orient="horz" pos="3884">
          <p15:clr>
            <a:srgbClr val="A4A3A4"/>
          </p15:clr>
        </p15:guide>
        <p15:guide id="5" orient="horz" pos="300">
          <p15:clr>
            <a:srgbClr val="A4A3A4"/>
          </p15:clr>
        </p15:guide>
        <p15:guide id="6" orient="horz" pos="1117">
          <p15:clr>
            <a:srgbClr val="A4A3A4"/>
          </p15:clr>
        </p15:guide>
        <p15:guide id="7" pos="302">
          <p15:clr>
            <a:srgbClr val="A4A3A4"/>
          </p15:clr>
        </p15:guide>
        <p15:guide id="9" pos="7378" userDrawn="1">
          <p15:clr>
            <a:srgbClr val="A4A3A4"/>
          </p15:clr>
        </p15:guide>
        <p15:guide id="10" pos="665">
          <p15:clr>
            <a:srgbClr val="A4A3A4"/>
          </p15:clr>
        </p15:guide>
        <p15:guide id="11"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A5B"/>
    <a:srgbClr val="0029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0" autoAdjust="0"/>
    <p:restoredTop sz="96327" autoAdjust="0"/>
  </p:normalViewPr>
  <p:slideViewPr>
    <p:cSldViewPr showGuides="1">
      <p:cViewPr varScale="1">
        <p:scale>
          <a:sx n="124" d="100"/>
          <a:sy n="124" d="100"/>
        </p:scale>
        <p:origin x="296" y="168"/>
      </p:cViewPr>
      <p:guideLst>
        <p:guide orient="horz" pos="2160"/>
        <p:guide orient="horz" pos="3884"/>
        <p:guide orient="horz" pos="300"/>
        <p:guide orient="horz" pos="1117"/>
        <p:guide pos="302"/>
        <p:guide pos="7378"/>
        <p:guide pos="665"/>
        <p:guide pos="3840"/>
      </p:guideLst>
    </p:cSldViewPr>
  </p:slideViewPr>
  <p:notesTextViewPr>
    <p:cViewPr>
      <p:scale>
        <a:sx n="1" d="1"/>
        <a:sy n="1" d="1"/>
      </p:scale>
      <p:origin x="0" y="0"/>
    </p:cViewPr>
  </p:notesTextViewPr>
  <p:notesViewPr>
    <p:cSldViewPr showGuides="1">
      <p:cViewPr varScale="1">
        <p:scale>
          <a:sx n="88" d="100"/>
          <a:sy n="88" d="100"/>
        </p:scale>
        <p:origin x="373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65808B-E55E-495E-AD4D-B469E5CD22EF}" type="datetimeFigureOut">
              <a:rPr lang="fi-FI" sz="800" smtClean="0"/>
              <a:t>13.4.2023</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AF4E2-CB80-489C-B09B-4F5EEF4552BF}" type="slidenum">
              <a:rPr lang="fi-FI" sz="800" smtClean="0"/>
              <a:t>‹#›</a:t>
            </a:fld>
            <a:endParaRPr lang="fi-FI" sz="800"/>
          </a:p>
        </p:txBody>
      </p:sp>
    </p:spTree>
    <p:extLst>
      <p:ext uri="{BB962C8B-B14F-4D97-AF65-F5344CB8AC3E}">
        <p14:creationId xmlns:p14="http://schemas.microsoft.com/office/powerpoint/2010/main" val="1579175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4BDF7DAC-3845-4961-8DB5-52D3C261C68E}" type="datetimeFigureOut">
              <a:rPr lang="fi-FI" smtClean="0"/>
              <a:pPr/>
              <a:t>13.4.2023</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A2CDBA3-8E53-4B38-8A28-94E4F9D9260E}" type="slidenum">
              <a:rPr lang="fi-FI" smtClean="0"/>
              <a:pPr/>
              <a:t>‹#›</a:t>
            </a:fld>
            <a:endParaRPr lang="fi-FI"/>
          </a:p>
        </p:txBody>
      </p:sp>
    </p:spTree>
    <p:extLst>
      <p:ext uri="{BB962C8B-B14F-4D97-AF65-F5344CB8AC3E}">
        <p14:creationId xmlns:p14="http://schemas.microsoft.com/office/powerpoint/2010/main" val="60382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GB"/>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67FC8AB4-BAF4-4D42-8872-AFDC24CCDD75}" type="datetime1">
              <a:rPr lang="fi-FI" smtClean="0"/>
              <a:t>13.4.2023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22" name="Rectangle 21"/>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78430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GB"/>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12CE15D4-FA64-420B-9AFA-D27A5DC99D4A}" type="datetime1">
              <a:rPr lang="fi-FI" smtClean="0"/>
              <a:t>13.4.2023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GB"/>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10571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GB"/>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8D3444F-85E1-4DC9-8EA2-A919F80CF21D}" type="datetime1">
              <a:rPr lang="fi-FI" smtClean="0"/>
              <a:t>13.4.2023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GB"/>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94605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GB"/>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4174A7B-F398-422A-9274-A7A0A77AE029}" type="datetime1">
              <a:rPr lang="fi-FI" smtClean="0"/>
              <a:t>13.4.2023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GB"/>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2542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126A6F59-3B3E-4434-8A80-1A363BC70A00}" type="datetime1">
              <a:rPr lang="fi-FI" smtClean="0"/>
              <a:t>13.4.2023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238237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E4582CA-7D08-4C64-A2BA-A286A40F9810}" type="datetime1">
              <a:rPr lang="fi-FI" smtClean="0"/>
              <a:t>13.4.2023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GB"/>
              <a:t>Click to edit Master title style</a:t>
            </a:r>
            <a:endParaRPr lang="fi-FI"/>
          </a:p>
        </p:txBody>
      </p:sp>
    </p:spTree>
    <p:extLst>
      <p:ext uri="{BB962C8B-B14F-4D97-AF65-F5344CB8AC3E}">
        <p14:creationId xmlns:p14="http://schemas.microsoft.com/office/powerpoint/2010/main" val="179889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082341A2-48E2-4BFE-BD0D-9B7D2B6441E4}" type="datetime1">
              <a:rPr lang="fi-FI" smtClean="0"/>
              <a:t>13.4.2023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GB"/>
              <a:t>Click to edit Master title style</a:t>
            </a:r>
            <a:endParaRPr lang="fi-FI"/>
          </a:p>
        </p:txBody>
      </p:sp>
    </p:spTree>
    <p:extLst>
      <p:ext uri="{BB962C8B-B14F-4D97-AF65-F5344CB8AC3E}">
        <p14:creationId xmlns:p14="http://schemas.microsoft.com/office/powerpoint/2010/main" val="302022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96972CC-29C7-4312-AA7D-FC0D130E2651}"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3116722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44EC5881-BBB2-4666-A10D-F4C42740CE29}"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288366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GB"/>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GB"/>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B3183C9-4B92-47A3-9B0C-4F7FFD5778B3}"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3002995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GB"/>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GB"/>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D172078D-D4CF-4F8B-89D4-683D8E317D99}" type="datetime1">
              <a:rPr lang="fi-FI" smtClean="0"/>
              <a:t>13.4.2023</a:t>
            </a:fld>
            <a:endParaRPr lang="fi-FI" dirty="0"/>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58289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59AA285B-F5FB-48E8-9E8F-9D20CFE3E443}" type="datetime1">
              <a:rPr lang="fi-FI" smtClean="0"/>
              <a:t>13.4.2023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accent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7" name="Rectangle 16"/>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GB"/>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727390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41A76703-07DF-4528-8F0F-740BB826187F}" type="datetime1">
              <a:rPr lang="fi-FI" smtClean="0"/>
              <a:t>13.4.2023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r>
              <a:rPr lang="fi-FI"/>
              <a:t>JYU Since 1863.</a:t>
            </a:r>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10" name="Title 9"/>
          <p:cNvSpPr>
            <a:spLocks noGrp="1"/>
          </p:cNvSpPr>
          <p:nvPr>
            <p:ph type="title"/>
          </p:nvPr>
        </p:nvSpPr>
        <p:spPr/>
        <p:txBody>
          <a:bodyPr/>
          <a:lstStyle/>
          <a:p>
            <a:r>
              <a:rPr lang="en-GB"/>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142728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4C6B4B8D-95FF-4589-9B9A-3A6306CC07E9}" type="datetime1">
              <a:rPr lang="fi-FI" smtClean="0"/>
              <a:t>13.4.2023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GB"/>
              <a:t>Click icon to add picture</a:t>
            </a:r>
            <a:endParaRPr lang="fi-FI"/>
          </a:p>
        </p:txBody>
      </p:sp>
    </p:spTree>
    <p:extLst>
      <p:ext uri="{BB962C8B-B14F-4D97-AF65-F5344CB8AC3E}">
        <p14:creationId xmlns:p14="http://schemas.microsoft.com/office/powerpoint/2010/main" val="2946652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33B50EBD-CCAD-42A7-BEF7-F6A4385AEC96}" type="datetime1">
              <a:rPr lang="fi-FI" smtClean="0"/>
              <a:t>13.4.2023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GB"/>
              <a:t>Click icon to add picture</a:t>
            </a:r>
            <a:endParaRPr lang="fi-FI"/>
          </a:p>
        </p:txBody>
      </p:sp>
    </p:spTree>
    <p:extLst>
      <p:ext uri="{BB962C8B-B14F-4D97-AF65-F5344CB8AC3E}">
        <p14:creationId xmlns:p14="http://schemas.microsoft.com/office/powerpoint/2010/main" val="7933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GB"/>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CA70593-6CFC-4FA8-9168-1F36779AADF9}" type="datetime1">
              <a:rPr lang="fi-FI" smtClean="0"/>
              <a:t>13.4.2023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r>
              <a:rPr lang="fi-FI"/>
              <a:t>JYU Since 1863.</a:t>
            </a:r>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GB"/>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GB"/>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GB"/>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GB"/>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GB"/>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GB"/>
              <a:t>Click to edit Master text styles</a:t>
            </a:r>
          </a:p>
        </p:txBody>
      </p:sp>
    </p:spTree>
    <p:extLst>
      <p:ext uri="{BB962C8B-B14F-4D97-AF65-F5344CB8AC3E}">
        <p14:creationId xmlns:p14="http://schemas.microsoft.com/office/powerpoint/2010/main" val="159408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GB"/>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D6F5A953-C7A8-4DC0-B83F-3DF5D37EDE88}"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a:p>
            <a:pPr lvl="1"/>
            <a:r>
              <a:rPr lang="en-GB"/>
              <a:t>Second level</a:t>
            </a:r>
          </a:p>
          <a:p>
            <a:pPr lvl="2"/>
            <a:r>
              <a:rPr lang="en-GB"/>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GB"/>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7655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GB"/>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1D06809-94E2-48DA-B120-4BBAD84AC78E}"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GB"/>
              <a:t>Click to edit Master text styles</a:t>
            </a:r>
          </a:p>
          <a:p>
            <a:pPr lvl="1"/>
            <a:r>
              <a:rPr lang="en-GB"/>
              <a:t>Second level</a:t>
            </a:r>
          </a:p>
          <a:p>
            <a:pPr lvl="2"/>
            <a:r>
              <a:rPr lang="en-GB"/>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GB"/>
              <a:t>Click icon to add picture</a:t>
            </a:r>
            <a:endParaRPr lang="fi-FI" dirty="0"/>
          </a:p>
        </p:txBody>
      </p:sp>
    </p:spTree>
    <p:extLst>
      <p:ext uri="{BB962C8B-B14F-4D97-AF65-F5344CB8AC3E}">
        <p14:creationId xmlns:p14="http://schemas.microsoft.com/office/powerpoint/2010/main" val="308304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GB"/>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D9941DD-DFFB-4F5E-804F-172516824F1B}"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GB"/>
              <a:t>Click to edit Master text styles</a:t>
            </a:r>
          </a:p>
          <a:p>
            <a:pPr lvl="1"/>
            <a:r>
              <a:rPr lang="en-GB"/>
              <a:t>Second level</a:t>
            </a:r>
          </a:p>
          <a:p>
            <a:pPr lvl="2"/>
            <a:r>
              <a:rPr lang="en-GB"/>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GB"/>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0" name="Rectangle 9"/>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76097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GB"/>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a:p>
            <a:pPr lvl="1"/>
            <a:r>
              <a:rPr lang="en-GB"/>
              <a:t>Second level</a:t>
            </a:r>
          </a:p>
          <a:p>
            <a:pPr lvl="2"/>
            <a:r>
              <a:rPr lang="en-GB"/>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userDrawn="1"/>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GB"/>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05368543-CE59-49F8-867C-8A3FBAAD7A9F}"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2873575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GB"/>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1014E90D-FE23-4FB2-9E95-A78C890E1071}" type="datetime1">
              <a:rPr lang="fi-FI" smtClean="0"/>
              <a:t>13.4.2023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Tree>
    <p:extLst>
      <p:ext uri="{BB962C8B-B14F-4D97-AF65-F5344CB8AC3E}">
        <p14:creationId xmlns:p14="http://schemas.microsoft.com/office/powerpoint/2010/main" val="1839844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GB"/>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7FBE958-3B47-436D-8DD1-2D5CAB1F4512}" type="datetime1">
              <a:rPr lang="fi-FI" smtClean="0"/>
              <a:t>13.4.2023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GB"/>
              <a:t>Click to edit Master title style</a:t>
            </a:r>
            <a:endParaRPr lang="fi-FI" dirty="0"/>
          </a:p>
        </p:txBody>
      </p:sp>
    </p:spTree>
    <p:extLst>
      <p:ext uri="{BB962C8B-B14F-4D97-AF65-F5344CB8AC3E}">
        <p14:creationId xmlns:p14="http://schemas.microsoft.com/office/powerpoint/2010/main" val="3739981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90CBC3C4-7E9F-4D5C-9AE6-9858016C1106}" type="datetime1">
              <a:rPr lang="fi-FI" smtClean="0"/>
              <a:t>13.4.2023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bg1"/>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24" name="Rectangle 23"/>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GB"/>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47363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GB"/>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5003B9F0-AC92-4F95-88F1-368CC87E5C5E}" type="datetime1">
              <a:rPr lang="fi-FI" smtClean="0"/>
              <a:t>13.4.2023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GB"/>
              <a:t>Click to edit Master title style</a:t>
            </a:r>
            <a:endParaRPr lang="fi-FI" dirty="0"/>
          </a:p>
        </p:txBody>
      </p:sp>
      <p:sp>
        <p:nvSpPr>
          <p:cNvPr id="9" name="Rectangle 8"/>
          <p:cNvSpPr/>
          <p:nvPr userDrawn="1"/>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userDrawn="1"/>
        </p:nvGrpSpPr>
        <p:grpSpPr>
          <a:xfrm>
            <a:off x="479376" y="0"/>
            <a:ext cx="575968" cy="1268760"/>
            <a:chOff x="5372826" y="1844824"/>
            <a:chExt cx="1457091" cy="3209730"/>
          </a:xfrm>
        </p:grpSpPr>
        <p:sp>
          <p:nvSpPr>
            <p:cNvPr id="11" name="Rectangle 10"/>
            <p:cNvSpPr/>
            <p:nvPr userDrawn="1"/>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045833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GB"/>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96635665-A412-4858-82BF-B092FC41CFF7}" type="datetime1">
              <a:rPr lang="fi-FI" smtClean="0"/>
              <a:t>13.4.2023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r>
              <a:rPr lang="fi-FI"/>
              <a:t>JYU Since 1863.</a:t>
            </a:r>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3206310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5F15990C-8331-4DA1-97FF-1E3F516B1243}" type="datetime1">
              <a:rPr lang="fi-FI" smtClean="0"/>
              <a:t>13.4.2023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403107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31D3040-EC68-41B6-B426-75D972819FB0}" type="datetime1">
              <a:rPr lang="fi-FI" smtClean="0"/>
              <a:t>13.4.2023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83946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562767B-731B-4464-9ABA-9ADF7EB493B6}" type="datetime1">
              <a:rPr lang="fi-FI" smtClean="0"/>
              <a:t>13.4.2023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37596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2B8B2A89-1602-4E9D-8AE2-C3B623ABF8B4}" type="datetime1">
              <a:rPr lang="fi-FI" smtClean="0"/>
              <a:t>13.4.2023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02184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92BBFBBC-9947-494E-8801-827AD1579B09}" type="datetime1">
              <a:rPr lang="fi-FI" smtClean="0"/>
              <a:t>13.4.2023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r>
              <a:rPr lang="fi-FI"/>
              <a:t>JYU Since 1863.</a:t>
            </a:r>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userDrawn="1"/>
        </p:nvGrpSpPr>
        <p:grpSpPr>
          <a:xfrm>
            <a:off x="4368000" y="1916832"/>
            <a:ext cx="3456000" cy="2239841"/>
            <a:chOff x="4527550" y="2341563"/>
            <a:chExt cx="3135313" cy="2032001"/>
          </a:xfrm>
          <a:solidFill>
            <a:schemeClr val="tx2"/>
          </a:solidFill>
        </p:grpSpPr>
        <p:sp>
          <p:nvSpPr>
            <p:cNvPr id="7" name="Freeform 6"/>
            <p:cNvSpPr>
              <a:spLocks noEditPoints="1"/>
            </p:cNvSpPr>
            <p:nvPr userDrawn="1"/>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userDrawn="1"/>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userDrawn="1"/>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3" name="Rectangle 12"/>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userDrawn="1"/>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userDrawn="1"/>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userDrawn="1"/>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userDrawn="1"/>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userDrawn="1"/>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8782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12435E05-882E-487F-8F92-FA8A4A13627E}" type="datetime1">
              <a:rPr lang="fi-FI" smtClean="0"/>
              <a:t>13.4.2023</a:t>
            </a:fld>
            <a:endParaRPr lang="fi-FI" dirty="0"/>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r>
              <a:rPr lang="fi-FI"/>
              <a:t>JYU Since 1863.</a:t>
            </a:r>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9E548902-A2E1-4711-A467-290FB9FE5D63}" type="slidenum">
              <a:rPr lang="fi-FI" smtClean="0"/>
              <a:pPr/>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userDrawn="1"/>
        </p:nvGrpSpPr>
        <p:grpSpPr>
          <a:xfrm>
            <a:off x="4984950" y="980728"/>
            <a:ext cx="2222099" cy="1440000"/>
            <a:chOff x="3287713" y="333375"/>
            <a:chExt cx="6107112" cy="3957638"/>
          </a:xfrm>
          <a:solidFill>
            <a:schemeClr val="tx2"/>
          </a:solidFill>
        </p:grpSpPr>
        <p:sp>
          <p:nvSpPr>
            <p:cNvPr id="9" name="Freeform 6"/>
            <p:cNvSpPr>
              <a:spLocks noEditPoints="1"/>
            </p:cNvSpPr>
            <p:nvPr userDrawn="1"/>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userDrawn="1"/>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userDrawn="1"/>
        </p:nvGrpSpPr>
        <p:grpSpPr>
          <a:xfrm>
            <a:off x="0" y="6669360"/>
            <a:ext cx="12192000" cy="188639"/>
            <a:chOff x="2207568" y="692696"/>
            <a:chExt cx="2304256" cy="576064"/>
          </a:xfrm>
        </p:grpSpPr>
        <p:sp>
          <p:nvSpPr>
            <p:cNvPr id="18" name="Rectangle 17"/>
            <p:cNvSpPr/>
            <p:nvPr userDrawn="1"/>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userDrawn="1"/>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GB"/>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39552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1E0D9521-BE67-4899-9D66-A6004EC8346E}"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Tree>
    <p:extLst>
      <p:ext uri="{BB962C8B-B14F-4D97-AF65-F5344CB8AC3E}">
        <p14:creationId xmlns:p14="http://schemas.microsoft.com/office/powerpoint/2010/main" val="74347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GB"/>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E5F2A8-0E19-4A6C-8620-E482DF92A49E}" type="datetime1">
              <a:rPr lang="fi-FI" smtClean="0"/>
              <a:t>13.4.2023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r>
              <a:rPr lang="fi-FI"/>
              <a:t>JYU Since 1863.</a:t>
            </a:r>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9E548902-A2E1-4711-A467-290FB9FE5D63}"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2214377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0B5DB4A7-9188-4095-84E1-E1DCB0ECE150}" type="datetime1">
              <a:rPr lang="fi-FI" smtClean="0"/>
              <a:t>13.4.2023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GB"/>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0"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28471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53FC9E98-C3B4-4609-BD80-85D9B3F8898B}" type="datetime1">
              <a:rPr lang="fi-FI" smtClean="0"/>
              <a:t>13.4.2023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bg1"/>
          </a:solidFill>
        </p:grpSpPr>
        <p:sp>
          <p:nvSpPr>
            <p:cNvPr id="23"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GB"/>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29401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GB"/>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D7C303AC-00DE-4A76-B195-7695749E5363}" type="datetime1">
              <a:rPr lang="fi-FI" smtClean="0"/>
              <a:t>13.4.2023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r>
              <a:rPr lang="fi-FI"/>
              <a:t>JYU Since 1863.</a:t>
            </a:r>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9E548902-A2E1-4711-A467-290FB9FE5D63}" type="slidenum">
              <a:rPr lang="fi-FI" smtClean="0"/>
              <a:pPr/>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userDrawn="1"/>
        </p:nvGrpSpPr>
        <p:grpSpPr>
          <a:xfrm>
            <a:off x="628604" y="476672"/>
            <a:ext cx="1538760" cy="612000"/>
            <a:chOff x="911225" y="260350"/>
            <a:chExt cx="4183063" cy="1663700"/>
          </a:xfrm>
          <a:solidFill>
            <a:schemeClr val="accent2"/>
          </a:solidFill>
        </p:grpSpPr>
        <p:sp>
          <p:nvSpPr>
            <p:cNvPr id="14" name="Freeform 6"/>
            <p:cNvSpPr>
              <a:spLocks noEditPoints="1"/>
            </p:cNvSpPr>
            <p:nvPr userDrawn="1"/>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userDrawn="1"/>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GB"/>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690811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GB"/>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09E99790-A5AA-4C9F-86E4-F2AE5C5929B8}" type="datetime1">
              <a:rPr lang="fi-FI" smtClean="0"/>
              <a:t>13.4.2023</a:t>
            </a:fld>
            <a:endParaRPr lang="fi-FI" dirty="0"/>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r>
              <a:rPr lang="fi-FI"/>
              <a:t>JYU Since 1863.</a:t>
            </a:r>
            <a:endParaRPr lang="fi-FI" dirty="0"/>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9E548902-A2E1-4711-A467-290FB9FE5D63}" type="slidenum">
              <a:rPr lang="fi-FI" smtClean="0"/>
              <a:pPr/>
              <a:t>‹#›</a:t>
            </a:fld>
            <a:endParaRPr lang="fi-FI" dirty="0"/>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userDrawn="1"/>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userDrawn="1"/>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userDrawn="1"/>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userDrawn="1"/>
        </p:nvPicPr>
        <p:blipFill>
          <a:blip r:embed="rId38" cstate="print">
            <a:extLst>
              <a:ext uri="{28A0092B-C50C-407E-A947-70E740481C1C}">
                <a14:useLocalDpi xmlns:a14="http://schemas.microsoft.com/office/drawing/2010/main"/>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7803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4" r:id="rId6"/>
    <p:sldLayoutId id="2147483663" r:id="rId7"/>
    <p:sldLayoutId id="2147483651" r:id="rId8"/>
    <p:sldLayoutId id="2147483664" r:id="rId9"/>
    <p:sldLayoutId id="2147483667" r:id="rId10"/>
    <p:sldLayoutId id="2147483665" r:id="rId11"/>
    <p:sldLayoutId id="2147483666" r:id="rId12"/>
    <p:sldLayoutId id="2147483652" r:id="rId13"/>
    <p:sldLayoutId id="2147483653" r:id="rId14"/>
    <p:sldLayoutId id="2147483668" r:id="rId15"/>
    <p:sldLayoutId id="2147483670" r:id="rId16"/>
    <p:sldLayoutId id="2147483671" r:id="rId17"/>
    <p:sldLayoutId id="2147483672" r:id="rId18"/>
    <p:sldLayoutId id="2147483673" r:id="rId19"/>
    <p:sldLayoutId id="2147483669" r:id="rId20"/>
    <p:sldLayoutId id="2147483690" r:id="rId21"/>
    <p:sldLayoutId id="2147483691" r:id="rId22"/>
    <p:sldLayoutId id="2147483692" r:id="rId23"/>
    <p:sldLayoutId id="2147483683" r:id="rId24"/>
    <p:sldLayoutId id="2147483682" r:id="rId25"/>
    <p:sldLayoutId id="2147483684" r:id="rId26"/>
    <p:sldLayoutId id="2147483685" r:id="rId27"/>
    <p:sldLayoutId id="2147483679" r:id="rId28"/>
    <p:sldLayoutId id="2147483680" r:id="rId29"/>
    <p:sldLayoutId id="2147483681" r:id="rId30"/>
    <p:sldLayoutId id="2147483654" r:id="rId31"/>
    <p:sldLayoutId id="2147483655" r:id="rId32"/>
    <p:sldLayoutId id="2147483687" r:id="rId33"/>
    <p:sldLayoutId id="2147483689" r:id="rId34"/>
    <p:sldLayoutId id="2147483686" r:id="rId35"/>
    <p:sldLayoutId id="2147483688"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hqprint">
            <a:alphaModFix amt="96000"/>
            <a:extLst>
              <a:ext uri="{BEBA8EAE-BF5A-486C-A8C5-ECC9F3942E4B}">
                <a14:imgProps xmlns:a14="http://schemas.microsoft.com/office/drawing/2010/main">
                  <a14:imgLayer r:embed="rId3">
                    <a14:imgEffect>
                      <a14:artisticPaintBrush/>
                    </a14:imgEffect>
                    <a14:imgEffect>
                      <a14:brightnessContrast bright="-20000" contrast="3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92F2E4-FCC7-4D86-96B3-C8CE29021394}"/>
              </a:ext>
            </a:extLst>
          </p:cNvPr>
          <p:cNvSpPr>
            <a:spLocks noGrp="1"/>
          </p:cNvSpPr>
          <p:nvPr>
            <p:ph type="ctrTitle"/>
          </p:nvPr>
        </p:nvSpPr>
        <p:spPr>
          <a:xfrm>
            <a:off x="0" y="0"/>
            <a:ext cx="12191999" cy="2016224"/>
          </a:xfrm>
        </p:spPr>
        <p:txBody>
          <a:bodyPr/>
          <a:lstStyle/>
          <a:p>
            <a:r>
              <a:rPr lang="fi-FI" dirty="0">
                <a:effectLst>
                  <a:glow rad="101600">
                    <a:schemeClr val="tx1">
                      <a:alpha val="60000"/>
                    </a:schemeClr>
                  </a:glow>
                  <a:outerShdw blurRad="50800" dist="38100" dir="5400000" algn="t" rotWithShape="0">
                    <a:prstClr val="black">
                      <a:alpha val="77000"/>
                    </a:prstClr>
                  </a:outerShdw>
                </a:effectLst>
              </a:rPr>
              <a:t>Graduseminaari syksy 2023</a:t>
            </a:r>
            <a:br>
              <a:rPr lang="fi-FI" dirty="0">
                <a:effectLst>
                  <a:glow rad="101600">
                    <a:schemeClr val="tx1">
                      <a:alpha val="60000"/>
                    </a:schemeClr>
                  </a:glow>
                  <a:outerShdw blurRad="50800" dist="38100" dir="5400000" algn="t" rotWithShape="0">
                    <a:prstClr val="black">
                      <a:alpha val="77000"/>
                    </a:prstClr>
                  </a:outerShdw>
                </a:effectLst>
              </a:rPr>
            </a:br>
            <a:r>
              <a:rPr lang="fi-FI" dirty="0">
                <a:effectLst>
                  <a:glow rad="101600">
                    <a:schemeClr val="tx1">
                      <a:alpha val="60000"/>
                    </a:schemeClr>
                  </a:glow>
                  <a:outerShdw blurRad="50800" dist="38100" dir="5400000" algn="t" rotWithShape="0">
                    <a:prstClr val="black">
                      <a:alpha val="77000"/>
                    </a:prstClr>
                  </a:outerShdw>
                </a:effectLst>
              </a:rPr>
              <a:t>FT </a:t>
            </a:r>
            <a:r>
              <a:rPr lang="fi-FI" dirty="0" err="1">
                <a:effectLst>
                  <a:glow rad="101600">
                    <a:schemeClr val="tx1">
                      <a:alpha val="60000"/>
                    </a:schemeClr>
                  </a:glow>
                  <a:outerShdw blurRad="50800" dist="38100" dir="5400000" algn="t" rotWithShape="0">
                    <a:prstClr val="black">
                      <a:alpha val="77000"/>
                    </a:prstClr>
                  </a:outerShdw>
                </a:effectLst>
              </a:rPr>
              <a:t>Tuhkala</a:t>
            </a:r>
            <a:r>
              <a:rPr lang="fi-FI" dirty="0">
                <a:effectLst>
                  <a:glow rad="101600">
                    <a:schemeClr val="tx1">
                      <a:alpha val="60000"/>
                    </a:schemeClr>
                  </a:glow>
                  <a:outerShdw blurRad="50800" dist="38100" dir="5400000" algn="t" rotWithShape="0">
                    <a:prstClr val="black">
                      <a:alpha val="77000"/>
                    </a:prstClr>
                  </a:outerShdw>
                </a:effectLst>
              </a:rPr>
              <a:t> – oppiminen &amp; teknologia</a:t>
            </a:r>
          </a:p>
        </p:txBody>
      </p:sp>
      <p:sp>
        <p:nvSpPr>
          <p:cNvPr id="8" name="Subtitle 7">
            <a:extLst>
              <a:ext uri="{FF2B5EF4-FFF2-40B4-BE49-F238E27FC236}">
                <a16:creationId xmlns:a16="http://schemas.microsoft.com/office/drawing/2014/main" id="{5212F4ED-C972-4D4C-83F3-7D30F3A95933}"/>
              </a:ext>
            </a:extLst>
          </p:cNvPr>
          <p:cNvSpPr>
            <a:spLocks noGrp="1"/>
          </p:cNvSpPr>
          <p:nvPr>
            <p:ph type="subTitle" idx="1"/>
          </p:nvPr>
        </p:nvSpPr>
        <p:spPr>
          <a:xfrm>
            <a:off x="263426" y="2256074"/>
            <a:ext cx="3240000" cy="3960000"/>
          </a:xfrm>
        </p:spPr>
        <p:txBody>
          <a:bodyPr/>
          <a:lstStyle/>
          <a:p>
            <a:r>
              <a:rPr lang="fi-FI" dirty="0">
                <a:effectLst>
                  <a:glow rad="101600">
                    <a:schemeClr val="tx1">
                      <a:alpha val="60000"/>
                    </a:schemeClr>
                  </a:glow>
                  <a:outerShdw blurRad="50800" dist="38100" algn="l" rotWithShape="0">
                    <a:prstClr val="black">
                      <a:alpha val="40000"/>
                    </a:prstClr>
                  </a:outerShdw>
                </a:effectLst>
              </a:rPr>
              <a:t>1: pedagogiikka ja teknologia</a:t>
            </a:r>
          </a:p>
          <a:p>
            <a:endParaRPr lang="fi-FI" dirty="0">
              <a:effectLst>
                <a:glow rad="101600">
                  <a:schemeClr val="tx1">
                    <a:alpha val="60000"/>
                  </a:schemeClr>
                </a:glow>
                <a:outerShdw blurRad="50800" dist="38100" algn="l" rotWithShape="0">
                  <a:prstClr val="black">
                    <a:alpha val="40000"/>
                  </a:prstClr>
                </a:outerShdw>
              </a:effectLst>
            </a:endParaRPr>
          </a:p>
          <a:p>
            <a:r>
              <a:rPr lang="fi-FI" sz="1400" dirty="0">
                <a:effectLst>
                  <a:glow rad="101600">
                    <a:schemeClr val="tx1">
                      <a:alpha val="60000"/>
                    </a:schemeClr>
                  </a:glow>
                  <a:outerShdw blurRad="50800" dist="38100" algn="l" rotWithShape="0">
                    <a:prstClr val="black">
                      <a:alpha val="40000"/>
                    </a:prstClr>
                  </a:outerShdw>
                </a:effectLst>
              </a:rPr>
              <a:t>Aiheet, jotka liittyvät oppimiseen, opettamiseen ja ohjaukseen käytettävien teknologioiden hyödyntämiseen, kehittämiseen ja tutkimiseen. Esimerkiksi erilaisten digitaalisten oppimisympäristöjen ja sovellusten pedagoginen hyödyntäminen eri opintoasteilla tai työelämässä sekä digitaalisen osaamisen tutkiminen ja kehittäminen eri konteksteissa (työelämä, oppilaitokset, </a:t>
            </a:r>
            <a:r>
              <a:rPr lang="fi-FI" sz="1400" dirty="0" err="1">
                <a:effectLst>
                  <a:glow rad="101600">
                    <a:schemeClr val="tx1">
                      <a:alpha val="60000"/>
                    </a:schemeClr>
                  </a:glow>
                  <a:outerShdw blurRad="50800" dist="38100" algn="l" rotWithShape="0">
                    <a:prstClr val="black">
                      <a:alpha val="40000"/>
                    </a:prstClr>
                  </a:outerShdw>
                </a:effectLst>
              </a:rPr>
              <a:t>jne</a:t>
            </a:r>
            <a:r>
              <a:rPr lang="fi-FI" sz="1400" dirty="0">
                <a:effectLst>
                  <a:glow rad="101600">
                    <a:schemeClr val="tx1">
                      <a:alpha val="60000"/>
                    </a:schemeClr>
                  </a:glow>
                  <a:outerShdw blurRad="50800" dist="38100" algn="l" rotWithShape="0">
                    <a:prstClr val="black">
                      <a:alpha val="40000"/>
                    </a:prstClr>
                  </a:outerShdw>
                </a:effectLst>
              </a:rPr>
              <a:t>).</a:t>
            </a:r>
          </a:p>
        </p:txBody>
      </p:sp>
      <p:sp>
        <p:nvSpPr>
          <p:cNvPr id="4" name="Date Placeholder 3">
            <a:extLst>
              <a:ext uri="{FF2B5EF4-FFF2-40B4-BE49-F238E27FC236}">
                <a16:creationId xmlns:a16="http://schemas.microsoft.com/office/drawing/2014/main" id="{34D92F0B-CEC1-49EB-86C6-704EC9283C37}"/>
              </a:ext>
            </a:extLst>
          </p:cNvPr>
          <p:cNvSpPr>
            <a:spLocks noGrp="1"/>
          </p:cNvSpPr>
          <p:nvPr>
            <p:ph type="dt" sz="half" idx="10"/>
          </p:nvPr>
        </p:nvSpPr>
        <p:spPr/>
        <p:txBody>
          <a:bodyPr/>
          <a:lstStyle/>
          <a:p>
            <a:fld id="{F539D1D9-BA8D-4681-A3D4-BC5752E69F46}" type="datetime1">
              <a:rPr lang="fi-FI" smtClean="0"/>
              <a:t>13.4.2023</a:t>
            </a:fld>
            <a:endParaRPr lang="fi-FI" dirty="0"/>
          </a:p>
        </p:txBody>
      </p:sp>
      <p:sp>
        <p:nvSpPr>
          <p:cNvPr id="3" name="Subtitle 7">
            <a:extLst>
              <a:ext uri="{FF2B5EF4-FFF2-40B4-BE49-F238E27FC236}">
                <a16:creationId xmlns:a16="http://schemas.microsoft.com/office/drawing/2014/main" id="{A59B8807-2752-BA1C-7F9F-AC9F6A4BF15A}"/>
              </a:ext>
            </a:extLst>
          </p:cNvPr>
          <p:cNvSpPr txBox="1">
            <a:spLocks/>
          </p:cNvSpPr>
          <p:nvPr/>
        </p:nvSpPr>
        <p:spPr>
          <a:xfrm>
            <a:off x="4475857" y="2256074"/>
            <a:ext cx="3240000" cy="3960000"/>
          </a:xfrm>
          <a:prstGeom prst="rect">
            <a:avLst/>
          </a:prstGeom>
        </p:spPr>
        <p:txBody>
          <a:bodyPr vert="horz" lIns="0" tIns="0" rIns="0" bIns="0" rtlCol="0" anchor="t" anchorCtr="0">
            <a:noAutofit/>
          </a:bodyPr>
          <a:lstStyle>
            <a:lvl1pPr marL="0" indent="0" algn="ctr" defTabSz="914400" rtl="0" eaLnBrk="1" latinLnBrk="0" hangingPunct="1">
              <a:lnSpc>
                <a:spcPct val="120000"/>
              </a:lnSpc>
              <a:spcBef>
                <a:spcPts val="400"/>
              </a:spcBef>
              <a:buClr>
                <a:schemeClr val="accent1"/>
              </a:buClr>
              <a:buFont typeface="Wingdings" panose="05000000000000000000" pitchFamily="2" charset="2"/>
              <a:buNone/>
              <a:defRPr sz="1800" kern="1200" spc="-20" baseline="0">
                <a:solidFill>
                  <a:schemeClr val="bg1"/>
                </a:solidFill>
                <a:latin typeface="+mn-lt"/>
                <a:ea typeface="+mn-ea"/>
                <a:cs typeface="+mn-cs"/>
              </a:defRPr>
            </a:lvl1pPr>
            <a:lvl2pPr marL="457200" indent="0" algn="ctr" defTabSz="914400" rtl="0" eaLnBrk="1" latinLnBrk="0" hangingPunct="1">
              <a:lnSpc>
                <a:spcPct val="120000"/>
              </a:lnSpc>
              <a:spcBef>
                <a:spcPts val="400"/>
              </a:spcBef>
              <a:buClr>
                <a:schemeClr val="accent1"/>
              </a:buClr>
              <a:buFont typeface="Lato" panose="020F0502020204030203"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20000"/>
              </a:lnSpc>
              <a:spcBef>
                <a:spcPts val="400"/>
              </a:spcBef>
              <a:buClr>
                <a:schemeClr val="accent1"/>
              </a:buClr>
              <a:buFont typeface="Wingdings" panose="05000000000000000000" pitchFamily="2" charset="2"/>
              <a:buNone/>
              <a:defRPr sz="1800" kern="1200" spc="-20" baseline="0">
                <a:solidFill>
                  <a:schemeClr val="tx1"/>
                </a:solidFill>
                <a:latin typeface="+mn-lt"/>
                <a:ea typeface="+mn-ea"/>
                <a:cs typeface="+mn-cs"/>
              </a:defRPr>
            </a:lvl3pPr>
            <a:lvl4pPr marL="13716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4pPr>
            <a:lvl5pPr marL="18288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5pPr>
            <a:lvl6pPr marL="22860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6pPr>
            <a:lvl7pPr marL="27432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7pPr>
            <a:lvl8pPr marL="32004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8pPr>
            <a:lvl9pPr marL="36576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9pPr>
          </a:lstStyle>
          <a:p>
            <a:r>
              <a:rPr lang="fi-FI" dirty="0">
                <a:effectLst>
                  <a:glow rad="101600">
                    <a:schemeClr val="tx1">
                      <a:alpha val="60000"/>
                    </a:schemeClr>
                  </a:glow>
                  <a:outerShdw blurRad="50800" dist="38100" dir="5400000" algn="t" rotWithShape="0">
                    <a:prstClr val="black">
                      <a:alpha val="40000"/>
                    </a:prstClr>
                  </a:outerShdw>
                </a:effectLst>
              </a:rPr>
              <a:t>2: praktiset tutkimusmenetelmät</a:t>
            </a:r>
          </a:p>
          <a:p>
            <a:endParaRPr lang="fi-FI" dirty="0">
              <a:effectLst>
                <a:glow rad="101600">
                  <a:schemeClr val="tx1">
                    <a:alpha val="60000"/>
                  </a:schemeClr>
                </a:glow>
                <a:outerShdw blurRad="50800" dist="38100" dir="5400000" algn="t" rotWithShape="0">
                  <a:prstClr val="black">
                    <a:alpha val="40000"/>
                  </a:prstClr>
                </a:outerShdw>
              </a:effectLst>
            </a:endParaRPr>
          </a:p>
          <a:p>
            <a:r>
              <a:rPr lang="fi-FI" sz="1400" dirty="0">
                <a:effectLst>
                  <a:glow rad="101600">
                    <a:schemeClr val="tx1">
                      <a:alpha val="60000"/>
                    </a:schemeClr>
                  </a:glow>
                  <a:outerShdw blurRad="50800" dist="38100" dir="5400000" algn="t" rotWithShape="0">
                    <a:prstClr val="black">
                      <a:alpha val="40000"/>
                    </a:prstClr>
                  </a:outerShdw>
                </a:effectLst>
              </a:rPr>
              <a:t>Aiheet, jotka sisältävät sekä käytännön kehittämistyötä että tutkimusta. Kasvatustieteessä tämä tarkoittaa esimerkiksi uusien oppimismenetelmien, ideoiden ja sisältöjen kehittämistä ja niiden tutkimista (design-</a:t>
            </a:r>
            <a:r>
              <a:rPr lang="fi-FI" sz="1400" dirty="0" err="1">
                <a:effectLst>
                  <a:glow rad="101600">
                    <a:schemeClr val="tx1">
                      <a:alpha val="60000"/>
                    </a:schemeClr>
                  </a:glow>
                  <a:outerShdw blurRad="50800" dist="38100" dir="5400000" algn="t" rotWithShape="0">
                    <a:prstClr val="black">
                      <a:alpha val="40000"/>
                    </a:prstClr>
                  </a:outerShdw>
                </a:effectLst>
              </a:rPr>
              <a:t>based</a:t>
            </a:r>
            <a:r>
              <a:rPr lang="fi-FI" sz="1400" dirty="0">
                <a:effectLst>
                  <a:glow rad="101600">
                    <a:schemeClr val="tx1">
                      <a:alpha val="60000"/>
                    </a:schemeClr>
                  </a:glow>
                  <a:outerShdw blurRad="50800" dist="38100" dir="5400000" algn="t" rotWithShape="0">
                    <a:prstClr val="black">
                      <a:alpha val="40000"/>
                    </a:prstClr>
                  </a:outerShdw>
                </a:effectLst>
              </a:rPr>
              <a:t> </a:t>
            </a:r>
            <a:r>
              <a:rPr lang="fi-FI" sz="1400" dirty="0" err="1">
                <a:effectLst>
                  <a:glow rad="101600">
                    <a:schemeClr val="tx1">
                      <a:alpha val="60000"/>
                    </a:schemeClr>
                  </a:glow>
                  <a:outerShdw blurRad="50800" dist="38100" dir="5400000" algn="t" rotWithShape="0">
                    <a:prstClr val="black">
                      <a:alpha val="40000"/>
                    </a:prstClr>
                  </a:outerShdw>
                </a:effectLst>
              </a:rPr>
              <a:t>research</a:t>
            </a:r>
            <a:r>
              <a:rPr lang="fi-FI" sz="1400" dirty="0">
                <a:effectLst>
                  <a:glow rad="101600">
                    <a:schemeClr val="tx1">
                      <a:alpha val="60000"/>
                    </a:schemeClr>
                  </a:glow>
                  <a:outerShdw blurRad="50800" dist="38100" dir="5400000" algn="t" rotWithShape="0">
                    <a:prstClr val="black">
                      <a:alpha val="40000"/>
                    </a:prstClr>
                  </a:outerShdw>
                </a:effectLst>
              </a:rPr>
              <a:t> tai </a:t>
            </a:r>
            <a:r>
              <a:rPr lang="fi-FI" sz="1400" dirty="0" err="1">
                <a:effectLst>
                  <a:glow rad="101600">
                    <a:schemeClr val="tx1">
                      <a:alpha val="60000"/>
                    </a:schemeClr>
                  </a:glow>
                  <a:outerShdw blurRad="50800" dist="38100" dir="5400000" algn="t" rotWithShape="0">
                    <a:prstClr val="black">
                      <a:alpha val="40000"/>
                    </a:prstClr>
                  </a:outerShdw>
                </a:effectLst>
              </a:rPr>
              <a:t>educational</a:t>
            </a:r>
            <a:r>
              <a:rPr lang="fi-FI" sz="1400" dirty="0">
                <a:effectLst>
                  <a:glow rad="101600">
                    <a:schemeClr val="tx1">
                      <a:alpha val="60000"/>
                    </a:schemeClr>
                  </a:glow>
                  <a:outerShdw blurRad="50800" dist="38100" dir="5400000" algn="t" rotWithShape="0">
                    <a:prstClr val="black">
                      <a:alpha val="40000"/>
                    </a:prstClr>
                  </a:outerShdw>
                </a:effectLst>
              </a:rPr>
              <a:t> design </a:t>
            </a:r>
            <a:r>
              <a:rPr lang="fi-FI" sz="1400" dirty="0" err="1">
                <a:effectLst>
                  <a:glow rad="101600">
                    <a:schemeClr val="tx1">
                      <a:alpha val="60000"/>
                    </a:schemeClr>
                  </a:glow>
                  <a:outerShdw blurRad="50800" dist="38100" dir="5400000" algn="t" rotWithShape="0">
                    <a:prstClr val="black">
                      <a:alpha val="40000"/>
                    </a:prstClr>
                  </a:outerShdw>
                </a:effectLst>
              </a:rPr>
              <a:t>research</a:t>
            </a:r>
            <a:r>
              <a:rPr lang="fi-FI" sz="1400" dirty="0">
                <a:effectLst>
                  <a:glow rad="101600">
                    <a:schemeClr val="tx1">
                      <a:alpha val="60000"/>
                    </a:schemeClr>
                  </a:glow>
                  <a:outerShdw blurRad="50800" dist="38100" dir="5400000" algn="t" rotWithShape="0">
                    <a:prstClr val="black">
                      <a:alpha val="40000"/>
                    </a:prstClr>
                  </a:outerShdw>
                </a:effectLst>
              </a:rPr>
              <a:t>), vaiheittaista ja tutkimusperustaista kehittämistä (action </a:t>
            </a:r>
            <a:r>
              <a:rPr lang="fi-FI" sz="1400" dirty="0" err="1">
                <a:effectLst>
                  <a:glow rad="101600">
                    <a:schemeClr val="tx1">
                      <a:alpha val="60000"/>
                    </a:schemeClr>
                  </a:glow>
                  <a:outerShdw blurRad="50800" dist="38100" dir="5400000" algn="t" rotWithShape="0">
                    <a:prstClr val="black">
                      <a:alpha val="40000"/>
                    </a:prstClr>
                  </a:outerShdw>
                </a:effectLst>
              </a:rPr>
              <a:t>research</a:t>
            </a:r>
            <a:r>
              <a:rPr lang="fi-FI" sz="1400" dirty="0">
                <a:effectLst>
                  <a:glow rad="101600">
                    <a:schemeClr val="tx1">
                      <a:alpha val="60000"/>
                    </a:schemeClr>
                  </a:glow>
                  <a:outerShdw blurRad="50800" dist="38100" dir="5400000" algn="t" rotWithShape="0">
                    <a:prstClr val="black">
                      <a:alpha val="40000"/>
                    </a:prstClr>
                  </a:outerShdw>
                </a:effectLst>
              </a:rPr>
              <a:t>) tai erilaisten sidosryhmien osallistumiseen keskittyvää tutkimusta (</a:t>
            </a:r>
            <a:r>
              <a:rPr lang="fi-FI" sz="1400" dirty="0" err="1">
                <a:effectLst>
                  <a:glow rad="101600">
                    <a:schemeClr val="tx1">
                      <a:alpha val="60000"/>
                    </a:schemeClr>
                  </a:glow>
                  <a:outerShdw blurRad="50800" dist="38100" dir="5400000" algn="t" rotWithShape="0">
                    <a:prstClr val="black">
                      <a:alpha val="40000"/>
                    </a:prstClr>
                  </a:outerShdw>
                </a:effectLst>
              </a:rPr>
              <a:t>participatory</a:t>
            </a:r>
            <a:r>
              <a:rPr lang="fi-FI" sz="1400" dirty="0">
                <a:effectLst>
                  <a:glow rad="101600">
                    <a:schemeClr val="tx1">
                      <a:alpha val="60000"/>
                    </a:schemeClr>
                  </a:glow>
                  <a:outerShdw blurRad="50800" dist="38100" dir="5400000" algn="t" rotWithShape="0">
                    <a:prstClr val="black">
                      <a:alpha val="40000"/>
                    </a:prstClr>
                  </a:outerShdw>
                </a:effectLst>
              </a:rPr>
              <a:t> design).</a:t>
            </a:r>
          </a:p>
        </p:txBody>
      </p:sp>
      <p:sp>
        <p:nvSpPr>
          <p:cNvPr id="9" name="Subtitle 7">
            <a:extLst>
              <a:ext uri="{FF2B5EF4-FFF2-40B4-BE49-F238E27FC236}">
                <a16:creationId xmlns:a16="http://schemas.microsoft.com/office/drawing/2014/main" id="{3EEB1808-08D5-D762-B234-0D69AF1A7EB4}"/>
              </a:ext>
            </a:extLst>
          </p:cNvPr>
          <p:cNvSpPr txBox="1">
            <a:spLocks/>
          </p:cNvSpPr>
          <p:nvPr/>
        </p:nvSpPr>
        <p:spPr>
          <a:xfrm>
            <a:off x="8688574" y="2256074"/>
            <a:ext cx="3240000" cy="3960000"/>
          </a:xfrm>
          <a:prstGeom prst="rect">
            <a:avLst/>
          </a:prstGeom>
        </p:spPr>
        <p:txBody>
          <a:bodyPr vert="horz" lIns="0" tIns="0" rIns="0" bIns="0" rtlCol="0" anchor="t" anchorCtr="0">
            <a:noAutofit/>
          </a:bodyPr>
          <a:lstStyle>
            <a:lvl1pPr marL="0" indent="0" algn="ctr" defTabSz="914400" rtl="0" eaLnBrk="1" latinLnBrk="0" hangingPunct="1">
              <a:lnSpc>
                <a:spcPct val="120000"/>
              </a:lnSpc>
              <a:spcBef>
                <a:spcPts val="400"/>
              </a:spcBef>
              <a:buClr>
                <a:schemeClr val="accent1"/>
              </a:buClr>
              <a:buFont typeface="Wingdings" panose="05000000000000000000" pitchFamily="2" charset="2"/>
              <a:buNone/>
              <a:defRPr sz="1800" kern="1200" spc="-20" baseline="0">
                <a:solidFill>
                  <a:schemeClr val="bg1"/>
                </a:solidFill>
                <a:latin typeface="+mn-lt"/>
                <a:ea typeface="+mn-ea"/>
                <a:cs typeface="+mn-cs"/>
              </a:defRPr>
            </a:lvl1pPr>
            <a:lvl2pPr marL="457200" indent="0" algn="ctr" defTabSz="914400" rtl="0" eaLnBrk="1" latinLnBrk="0" hangingPunct="1">
              <a:lnSpc>
                <a:spcPct val="120000"/>
              </a:lnSpc>
              <a:spcBef>
                <a:spcPts val="400"/>
              </a:spcBef>
              <a:buClr>
                <a:schemeClr val="accent1"/>
              </a:buClr>
              <a:buFont typeface="Lato" panose="020F0502020204030203"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20000"/>
              </a:lnSpc>
              <a:spcBef>
                <a:spcPts val="400"/>
              </a:spcBef>
              <a:buClr>
                <a:schemeClr val="accent1"/>
              </a:buClr>
              <a:buFont typeface="Wingdings" panose="05000000000000000000" pitchFamily="2" charset="2"/>
              <a:buNone/>
              <a:defRPr sz="1800" kern="1200" spc="-20" baseline="0">
                <a:solidFill>
                  <a:schemeClr val="tx1"/>
                </a:solidFill>
                <a:latin typeface="+mn-lt"/>
                <a:ea typeface="+mn-ea"/>
                <a:cs typeface="+mn-cs"/>
              </a:defRPr>
            </a:lvl3pPr>
            <a:lvl4pPr marL="13716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4pPr>
            <a:lvl5pPr marL="18288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5pPr>
            <a:lvl6pPr marL="22860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6pPr>
            <a:lvl7pPr marL="27432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7pPr>
            <a:lvl8pPr marL="32004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8pPr>
            <a:lvl9pPr marL="3657600" indent="0" algn="ctr" defTabSz="914400" rtl="0" eaLnBrk="1" latinLnBrk="0" hangingPunct="1">
              <a:lnSpc>
                <a:spcPct val="120000"/>
              </a:lnSpc>
              <a:spcBef>
                <a:spcPts val="400"/>
              </a:spcBef>
              <a:buClr>
                <a:schemeClr val="accent1"/>
              </a:buClr>
              <a:buFont typeface="Wingdings" panose="05000000000000000000" pitchFamily="2" charset="2"/>
              <a:buNone/>
              <a:defRPr sz="1600" kern="1200" spc="-20" baseline="0">
                <a:solidFill>
                  <a:schemeClr val="tx1"/>
                </a:solidFill>
                <a:latin typeface="+mn-lt"/>
                <a:ea typeface="+mn-ea"/>
                <a:cs typeface="+mn-cs"/>
              </a:defRPr>
            </a:lvl9pPr>
          </a:lstStyle>
          <a:p>
            <a:r>
              <a:rPr lang="fi-FI" dirty="0">
                <a:effectLst>
                  <a:glow rad="101600">
                    <a:schemeClr val="tx1">
                      <a:alpha val="60000"/>
                    </a:schemeClr>
                  </a:glow>
                  <a:outerShdw blurRad="50800" dist="38100" dir="5400000" algn="t" rotWithShape="0">
                    <a:prstClr val="black">
                      <a:alpha val="40000"/>
                    </a:prstClr>
                  </a:outerShdw>
                </a:effectLst>
              </a:rPr>
              <a:t>3: oppimisen ja teknologian ajankohtaiset ilmiöt</a:t>
            </a:r>
          </a:p>
          <a:p>
            <a:endParaRPr lang="fi-FI" sz="1400" dirty="0">
              <a:effectLst>
                <a:glow rad="101600">
                  <a:schemeClr val="tx1">
                    <a:alpha val="60000"/>
                  </a:schemeClr>
                </a:glow>
                <a:outerShdw blurRad="50800" dist="38100" dir="5400000" algn="t" rotWithShape="0">
                  <a:prstClr val="black">
                    <a:alpha val="40000"/>
                  </a:prstClr>
                </a:outerShdw>
              </a:effectLst>
            </a:endParaRPr>
          </a:p>
          <a:p>
            <a:r>
              <a:rPr lang="fi-FI" sz="1400" dirty="0">
                <a:effectLst>
                  <a:glow rad="101600">
                    <a:schemeClr val="tx1">
                      <a:alpha val="60000"/>
                    </a:schemeClr>
                  </a:glow>
                  <a:outerShdw blurRad="50800" dist="38100" dir="5400000" algn="t" rotWithShape="0">
                    <a:prstClr val="black">
                      <a:alpha val="40000"/>
                    </a:prstClr>
                  </a:outerShdw>
                </a:effectLst>
              </a:rPr>
              <a:t>Aiheet käsittelevät oppimisen kontekstissa olevia ajankohtaisia ilmiöitä, kuten esimerkiksi keinoälyä, virtuaalista tai lisättyä todellisuutta, koneoppimista, teknologian filosofiaa ja eettisyyttä, (teko)älykkäitä tutoreita, post- ja enemmän-kuin-ihminen näkökulmia, </a:t>
            </a:r>
            <a:r>
              <a:rPr lang="fi-FI" sz="1400" dirty="0" err="1">
                <a:effectLst>
                  <a:glow rad="101600">
                    <a:schemeClr val="tx1">
                      <a:alpha val="60000"/>
                    </a:schemeClr>
                  </a:glow>
                  <a:outerShdw blurRad="50800" dist="38100" dir="5400000" algn="t" rotWithShape="0">
                    <a:prstClr val="black">
                      <a:alpha val="40000"/>
                    </a:prstClr>
                  </a:outerShdw>
                </a:effectLst>
              </a:rPr>
              <a:t>ubiikkeja</a:t>
            </a:r>
            <a:r>
              <a:rPr lang="fi-FI" sz="1400" dirty="0">
                <a:effectLst>
                  <a:glow rad="101600">
                    <a:schemeClr val="tx1">
                      <a:alpha val="60000"/>
                    </a:schemeClr>
                  </a:glow>
                  <a:outerShdw blurRad="50800" dist="38100" dir="5400000" algn="t" rotWithShape="0">
                    <a:prstClr val="black">
                      <a:alpha val="40000"/>
                    </a:prstClr>
                  </a:outerShdw>
                </a:effectLst>
              </a:rPr>
              <a:t> tai upotettuja (</a:t>
            </a:r>
            <a:r>
              <a:rPr lang="fi-FI" sz="1400" dirty="0" err="1">
                <a:effectLst>
                  <a:glow rad="101600">
                    <a:schemeClr val="tx1">
                      <a:alpha val="60000"/>
                    </a:schemeClr>
                  </a:glow>
                  <a:outerShdw blurRad="50800" dist="38100" dir="5400000" algn="t" rotWithShape="0">
                    <a:prstClr val="black">
                      <a:alpha val="40000"/>
                    </a:prstClr>
                  </a:outerShdw>
                </a:effectLst>
              </a:rPr>
              <a:t>embedded</a:t>
            </a:r>
            <a:r>
              <a:rPr lang="fi-FI" sz="1400" dirty="0">
                <a:effectLst>
                  <a:glow rad="101600">
                    <a:schemeClr val="tx1">
                      <a:alpha val="60000"/>
                    </a:schemeClr>
                  </a:glow>
                  <a:outerShdw blurRad="50800" dist="38100" dir="5400000" algn="t" rotWithShape="0">
                    <a:prstClr val="black">
                      <a:alpha val="40000"/>
                    </a:prstClr>
                  </a:outerShdw>
                </a:effectLst>
              </a:rPr>
              <a:t>) teknologioita sekä pelejä ja pelillisyyttä.</a:t>
            </a:r>
          </a:p>
        </p:txBody>
      </p:sp>
    </p:spTree>
    <p:extLst>
      <p:ext uri="{BB962C8B-B14F-4D97-AF65-F5344CB8AC3E}">
        <p14:creationId xmlns:p14="http://schemas.microsoft.com/office/powerpoint/2010/main" val="2711615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potx" id="{D7597A5C-5BCB-4331-8DBE-1D86C5C49DE2}" vid="{B8AC0C2C-73AB-4879-9F32-C790256CD2ED}"/>
    </a:ext>
  </a:extLst>
</a:theme>
</file>

<file path=ppt/theme/theme2.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JYO</Template>
  <TotalTime>814</TotalTime>
  <Words>168</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Aleo</vt:lpstr>
      <vt:lpstr>Lato</vt:lpstr>
      <vt:lpstr>Lato Black</vt:lpstr>
      <vt:lpstr>Wingdings</vt:lpstr>
      <vt:lpstr>JYO</vt:lpstr>
      <vt:lpstr>Graduseminaari syksy 2023 FT Tuhkala – oppiminen &amp; teknologia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Digitaaliset teknologiat kasvatus- ja aikuiskasvatustieteessä</dc:title>
  <dc:creator>Tuhkala, Ari</dc:creator>
  <cp:lastModifiedBy>Tuhkala, Ari</cp:lastModifiedBy>
  <cp:revision>157</cp:revision>
  <dcterms:created xsi:type="dcterms:W3CDTF">2021-08-31T06:35:38Z</dcterms:created>
  <dcterms:modified xsi:type="dcterms:W3CDTF">2023-04-13T07:34:39Z</dcterms:modified>
</cp:coreProperties>
</file>