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6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orakulmi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Suorakulmi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Suorakulmi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uorakulmi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Suorakulmi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yöristetty suorakulmi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yöristetty suorakulmi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uorakulmi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6" name="Päivämäärän paikkamerkki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8" name="Alatunnisteen paikkamerk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orakulmi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uorakulmi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Suorakulmi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Suorakulmi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uorakulmi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yöristetty suorakulmi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yöristetty suorakulmi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Suorakulmi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Suorakulmi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Suorakulmi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Suorakulmi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Suorakulmi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Suorakulmi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D9B887-4124-4C13-9F0D-CED47D00537B}" type="datetimeFigureOut">
              <a:rPr lang="fi-FI" smtClean="0"/>
              <a:pPr/>
              <a:t>22.10.2013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2C24B5-3257-4C28-84E0-2925056ED271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Luovuutta verkossa: uuden kirjoittamisen lukioprojekti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Outi Kallionpää</a:t>
            </a:r>
          </a:p>
          <a:p>
            <a:r>
              <a:rPr lang="fi-FI" dirty="0" smtClean="0"/>
              <a:t>Taiteen rooli kouluelämässä -symposium </a:t>
            </a:r>
          </a:p>
          <a:p>
            <a:r>
              <a:rPr lang="fi-FI" dirty="0" smtClean="0"/>
              <a:t>Jyväskylä 6.10.2012 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Uuden kirjoittamisen projektin lähtökohta ja tavoite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sz="3400" dirty="0" smtClean="0"/>
              <a:t> </a:t>
            </a:r>
            <a:r>
              <a:rPr lang="fi-FI" sz="3400" dirty="0" err="1" smtClean="0"/>
              <a:t>PISA-tutkimuksissa</a:t>
            </a:r>
            <a:r>
              <a:rPr lang="fi-FI" sz="3400" dirty="0"/>
              <a:t> </a:t>
            </a:r>
            <a:r>
              <a:rPr lang="fi-FI" sz="3400" dirty="0" smtClean="0"/>
              <a:t>suomalaisopiskelijat ovat menestyneet hyvin, mutta kirjoittamistaidot laskeneet radikaalisti vuosi vuodelta. </a:t>
            </a:r>
          </a:p>
          <a:p>
            <a:r>
              <a:rPr lang="fi-FI" sz="3400" dirty="0" smtClean="0"/>
              <a:t>Kirjoittamisen opiskelu ei motivoi lukiolaisia, varsinkaan poikia.</a:t>
            </a:r>
          </a:p>
          <a:p>
            <a:r>
              <a:rPr lang="fi-FI" sz="3400" dirty="0" smtClean="0"/>
              <a:t>Lukiossa kirjoitetaan yhä lyijykynällä ja lähes pelkästään omia asiatekstilajeja: lukioesseitä ja vastaustekstejä.</a:t>
            </a:r>
          </a:p>
          <a:p>
            <a:r>
              <a:rPr lang="fi-FI" sz="3400" dirty="0" smtClean="0"/>
              <a:t>Vapaa-aikana ja tulevassa työelämässä nuoret tarvitsevat monipuolista kirjoitustaitoa digitaalisessa verkkoympäristössä.</a:t>
            </a:r>
          </a:p>
          <a:p>
            <a:r>
              <a:rPr lang="fi-FI" sz="3400" b="1" dirty="0" smtClean="0"/>
              <a:t>TAVOITE</a:t>
            </a:r>
          </a:p>
          <a:p>
            <a:r>
              <a:rPr lang="fi-FI" sz="4500" dirty="0" smtClean="0"/>
              <a:t>Kehittää lukion kirjoittamisen opetusta vastaamaan nykyaikaisen yhteiskunnan vaatimuksia, kehittää opiskelijoiden yleisiä kirjoitustaitoja sekä motivoida opiskelijoita kirjoittamisen opiskelussa</a:t>
            </a:r>
            <a:r>
              <a:rPr lang="fi-FI" sz="3400" dirty="0" smtClean="0"/>
              <a:t>.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uusi kirjoittaminen on?</a:t>
            </a:r>
            <a:endParaRPr lang="fi-FI" dirty="0"/>
          </a:p>
        </p:txBody>
      </p:sp>
      <p:sp>
        <p:nvSpPr>
          <p:cNvPr id="4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i-FI" b="1" dirty="0"/>
              <a:t>PERINTEINEN KOULUKIRJOITTAMINEN               </a:t>
            </a:r>
            <a:r>
              <a:rPr lang="fi-FI" b="1" dirty="0" smtClean="0"/>
              <a:t>     UUSI </a:t>
            </a:r>
            <a:r>
              <a:rPr lang="fi-FI" b="1" dirty="0"/>
              <a:t>KIRJOITTAMINEN</a:t>
            </a:r>
            <a:endParaRPr lang="fi-FI" dirty="0"/>
          </a:p>
          <a:p>
            <a:pPr>
              <a:buNone/>
            </a:pPr>
            <a:r>
              <a:rPr lang="fi-FI" b="1" dirty="0"/>
              <a:t> </a:t>
            </a:r>
            <a:endParaRPr lang="fi-FI" dirty="0"/>
          </a:p>
          <a:p>
            <a:r>
              <a:rPr lang="fi-FI" dirty="0"/>
              <a:t>tekstiä                                                                           </a:t>
            </a:r>
            <a:r>
              <a:rPr lang="fi-FI" dirty="0" smtClean="0"/>
              <a:t>	 multimodaalista</a:t>
            </a:r>
            <a:endParaRPr lang="fi-FI" dirty="0"/>
          </a:p>
          <a:p>
            <a:endParaRPr lang="fi-FI" dirty="0"/>
          </a:p>
          <a:p>
            <a:r>
              <a:rPr lang="fi-FI" dirty="0"/>
              <a:t>lineaarista			</a:t>
            </a:r>
            <a:r>
              <a:rPr lang="fi-FI" dirty="0" smtClean="0"/>
              <a:t>	 hyperlinkit</a:t>
            </a:r>
            <a:endParaRPr lang="fi-FI" dirty="0"/>
          </a:p>
          <a:p>
            <a:endParaRPr lang="fi-FI" dirty="0"/>
          </a:p>
          <a:p>
            <a:r>
              <a:rPr lang="fi-FI" dirty="0"/>
              <a:t>jaettu luovaan ja asiakirjoittamiseen                       </a:t>
            </a:r>
            <a:r>
              <a:rPr lang="fi-FI" dirty="0" smtClean="0"/>
              <a:t> 	luovan </a:t>
            </a:r>
            <a:r>
              <a:rPr lang="fi-FI" dirty="0"/>
              <a:t>ja asiakirjoittamisen rajat sekoittuvat </a:t>
            </a:r>
          </a:p>
          <a:p>
            <a:endParaRPr lang="fi-FI" dirty="0"/>
          </a:p>
          <a:p>
            <a:r>
              <a:rPr lang="fi-FI" dirty="0"/>
              <a:t>selkeä genrejako, genrejen evoluutio hidas            </a:t>
            </a:r>
            <a:r>
              <a:rPr lang="fi-FI" dirty="0" smtClean="0"/>
              <a:t>	 genret </a:t>
            </a:r>
            <a:r>
              <a:rPr lang="fi-FI" dirty="0"/>
              <a:t>sekoittuvat ja uusia syntyy jatkuvasti</a:t>
            </a:r>
          </a:p>
          <a:p>
            <a:endParaRPr lang="fi-FI" dirty="0"/>
          </a:p>
          <a:p>
            <a:r>
              <a:rPr lang="fi-FI" dirty="0" smtClean="0"/>
              <a:t>staattinen </a:t>
            </a:r>
            <a:r>
              <a:rPr lang="fi-FI" dirty="0"/>
              <a:t>ja yksilöllinen </a:t>
            </a:r>
            <a:r>
              <a:rPr lang="fi-FI" dirty="0" smtClean="0"/>
              <a:t>prosessi	</a:t>
            </a:r>
            <a:r>
              <a:rPr lang="fi-FI" dirty="0"/>
              <a:t>	</a:t>
            </a:r>
            <a:r>
              <a:rPr lang="fi-FI" dirty="0" smtClean="0"/>
              <a:t>dynaaminen </a:t>
            </a:r>
            <a:r>
              <a:rPr lang="fi-FI" dirty="0"/>
              <a:t>ja yksilöllis-sosiaalinen </a:t>
            </a:r>
            <a:r>
              <a:rPr lang="fi-FI" dirty="0" smtClean="0"/>
              <a:t> 						prosessi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julkaisulla </a:t>
            </a:r>
            <a:r>
              <a:rPr lang="fi-FI" dirty="0"/>
              <a:t>selkeä kohderyhmä                        </a:t>
            </a:r>
            <a:r>
              <a:rPr lang="fi-FI" dirty="0" smtClean="0"/>
              <a:t>		julkaisu </a:t>
            </a:r>
            <a:r>
              <a:rPr lang="fi-FI" dirty="0"/>
              <a:t>oleellinen osa prosessia, kaikkien </a:t>
            </a:r>
            <a:r>
              <a:rPr lang="fi-FI" dirty="0" smtClean="0"/>
              <a:t>					saatavilla </a:t>
            </a:r>
            <a:endParaRPr lang="fi-FI" dirty="0"/>
          </a:p>
          <a:p>
            <a:endParaRPr lang="fi-FI" dirty="0"/>
          </a:p>
          <a:p>
            <a:r>
              <a:rPr lang="fi-FI" dirty="0"/>
              <a:t>palaute yksisuuntaista ja rajoittunutta	</a:t>
            </a:r>
            <a:r>
              <a:rPr lang="fi-FI" dirty="0" smtClean="0"/>
              <a:t>	palaute </a:t>
            </a:r>
            <a:r>
              <a:rPr lang="fi-FI" dirty="0"/>
              <a:t>interaktiivista ja monisuuntaista</a:t>
            </a:r>
          </a:p>
          <a:p>
            <a:endParaRPr lang="fi-FI" dirty="0"/>
          </a:p>
          <a:p>
            <a:r>
              <a:rPr lang="fi-FI" dirty="0"/>
              <a:t>editointi itsenäistä ja kynällä hankalaa	</a:t>
            </a:r>
            <a:r>
              <a:rPr lang="fi-FI" dirty="0" smtClean="0"/>
              <a:t> 	editointi </a:t>
            </a:r>
            <a:r>
              <a:rPr lang="fi-FI" dirty="0"/>
              <a:t>jatkuva yhteisöllinen prosessi</a:t>
            </a:r>
          </a:p>
          <a:p>
            <a:endParaRPr lang="fi-FI" dirty="0"/>
          </a:p>
          <a:p>
            <a:r>
              <a:rPr lang="fi-FI" dirty="0"/>
              <a:t>luokkahuonekonteksti		                   </a:t>
            </a:r>
            <a:r>
              <a:rPr lang="fi-FI" dirty="0" smtClean="0"/>
              <a:t>	 spatiaalis-ajallis-teknologinen </a:t>
            </a:r>
            <a:r>
              <a:rPr lang="fi-FI" dirty="0"/>
              <a:t>ulottuvuus</a:t>
            </a:r>
          </a:p>
          <a:p>
            <a:pPr>
              <a:buNone/>
            </a:pPr>
            <a:r>
              <a:rPr lang="fi-FI" dirty="0"/>
              <a:t> 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Miksi luovuus ja taiteet uuden kirjoittamisen opetuksessa?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/>
              <a:t>Uusi kirjoittaminen on jo perusluonteeltaan luovaa:</a:t>
            </a:r>
            <a:r>
              <a:rPr lang="fi-FI" dirty="0" smtClean="0"/>
              <a:t> </a:t>
            </a:r>
          </a:p>
          <a:p>
            <a:r>
              <a:rPr lang="fi-FI" dirty="0" smtClean="0"/>
              <a:t>Luovuus sisäänrakennettuna monessa uuden kirjoittamisen genressä</a:t>
            </a:r>
          </a:p>
          <a:p>
            <a:r>
              <a:rPr lang="fi-FI" dirty="0" smtClean="0"/>
              <a:t>Eri taidemuodot läsnä: äänet, kuvat ja ovat osa tekstin kokonaisvaikutelmaa.</a:t>
            </a:r>
          </a:p>
          <a:p>
            <a:r>
              <a:rPr lang="fi-FI" dirty="0" smtClean="0"/>
              <a:t>Prosessin dynaamisuus ja </a:t>
            </a:r>
            <a:r>
              <a:rPr lang="fi-FI" dirty="0" err="1" smtClean="0"/>
              <a:t>ennalta-arvaamattomuus</a:t>
            </a:r>
            <a:r>
              <a:rPr lang="fi-FI" dirty="0" smtClean="0"/>
              <a:t> lisäävät luovien ratkaisujen tarvetta.  </a:t>
            </a:r>
          </a:p>
          <a:p>
            <a:r>
              <a:rPr lang="fi-FI" dirty="0" smtClean="0"/>
              <a:t>Verkko on tilana luova-&gt; verkkoluovuus (</a:t>
            </a:r>
            <a:r>
              <a:rPr lang="fi-FI" dirty="0" err="1" smtClean="0"/>
              <a:t>Niemi-Pynttäri</a:t>
            </a:r>
            <a:r>
              <a:rPr lang="fi-FI" dirty="0" smtClean="0"/>
              <a:t> 2007)</a:t>
            </a:r>
          </a:p>
          <a:p>
            <a:endParaRPr lang="fi-FI" b="1" dirty="0" smtClean="0"/>
          </a:p>
          <a:p>
            <a:r>
              <a:rPr lang="fi-FI" b="1" dirty="0" err="1" smtClean="0"/>
              <a:t>Motivointi</a:t>
            </a:r>
            <a:r>
              <a:rPr lang="fi-FI" dirty="0" err="1" smtClean="0"/>
              <a:t>:Yli</a:t>
            </a:r>
            <a:r>
              <a:rPr lang="fi-FI" dirty="0" smtClean="0"/>
              <a:t> 70% lukiolaisista liittää myönteiset kirjoituskokemukset luovaan kirjoittamiseen (Kallionpää 2012) </a:t>
            </a:r>
          </a:p>
          <a:p>
            <a:endParaRPr lang="fi-FI" dirty="0"/>
          </a:p>
          <a:p>
            <a:r>
              <a:rPr lang="fi-FI" b="1" dirty="0" smtClean="0"/>
              <a:t>Ideointi</a:t>
            </a:r>
            <a:r>
              <a:rPr lang="fi-FI" dirty="0" smtClean="0"/>
              <a:t>: Suuri osa lukiolaisista kokee, että muiden taidemuotojen (musiikki, kuvataide, elokuvat) liittäminen kirjoittamiseen o auttaa tekstin luomisessa ja ideoiden synnyssä tekstilajista riippumatta.(Kallionpää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Rajamäen lukion uuden kirjoittamisen pilottiprojekti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b="1" dirty="0" smtClean="0"/>
              <a:t>Lähtökohta</a:t>
            </a:r>
            <a:r>
              <a:rPr lang="fi-FI" sz="2000" dirty="0" smtClean="0"/>
              <a:t>:</a:t>
            </a:r>
          </a:p>
          <a:p>
            <a:r>
              <a:rPr lang="fi-FI" sz="2000" dirty="0" smtClean="0"/>
              <a:t>Rajamäen lukio ja Jyväskylän yliopiston yhteistyösopimus 2011:</a:t>
            </a:r>
          </a:p>
          <a:p>
            <a:pPr>
              <a:buNone/>
            </a:pPr>
            <a:r>
              <a:rPr lang="fi-FI" sz="2000" i="1" dirty="0" smtClean="0"/>
              <a:t>	” </a:t>
            </a:r>
            <a:r>
              <a:rPr lang="fi-FI" sz="2000" i="1" dirty="0"/>
              <a:t>Osapuolet tekevät yhteistyötä uuden median ja kirjoittamisen saralla. Yhteistyö edistää molempien oppilaitosten tavoitteita, jotka liittyvät opetukseen ja tutkimukseen</a:t>
            </a:r>
            <a:r>
              <a:rPr lang="fi-FI" sz="2000" i="1" dirty="0" smtClean="0"/>
              <a:t>.”</a:t>
            </a:r>
          </a:p>
          <a:p>
            <a:pPr lvl="0"/>
            <a:r>
              <a:rPr lang="fi-FI" sz="2000" dirty="0"/>
              <a:t>Rajamäen lukio toimii uuden </a:t>
            </a:r>
            <a:r>
              <a:rPr lang="fi-FI" sz="2000" dirty="0" smtClean="0"/>
              <a:t>kirjoittamisen </a:t>
            </a:r>
            <a:r>
              <a:rPr lang="fi-FI" sz="2000" dirty="0"/>
              <a:t>pilottikouluna ja osana uuden kirjoittamisen </a:t>
            </a:r>
            <a:r>
              <a:rPr lang="fi-FI" sz="2000" dirty="0" smtClean="0"/>
              <a:t>väitöshanketta</a:t>
            </a:r>
          </a:p>
          <a:p>
            <a:pPr lvl="0"/>
            <a:r>
              <a:rPr lang="fi-FI" sz="2000" b="1" dirty="0" smtClean="0"/>
              <a:t>Tutkimuksessa haetaan vastausta seuraaviin kysymyksiin:</a:t>
            </a:r>
          </a:p>
          <a:p>
            <a:r>
              <a:rPr lang="fi-FI" sz="2000" dirty="0" smtClean="0"/>
              <a:t>1.  Miten uutta kirjoittamista voitaisiin opettaa lukiossa luovin menetelmin?</a:t>
            </a:r>
          </a:p>
          <a:p>
            <a:r>
              <a:rPr lang="fi-FI" sz="2000" dirty="0" smtClean="0"/>
              <a:t>2. </a:t>
            </a:r>
            <a:r>
              <a:rPr lang="fi-FI" sz="2000" dirty="0"/>
              <a:t> </a:t>
            </a:r>
            <a:r>
              <a:rPr lang="fi-FI" sz="2000" dirty="0" smtClean="0"/>
              <a:t>Mitä on uuden kirjoittamisen luova pedagogia?</a:t>
            </a:r>
          </a:p>
          <a:p>
            <a:r>
              <a:rPr lang="fi-FI" sz="2000" dirty="0" smtClean="0"/>
              <a:t>3.  Miten uuden kirjoittamisen luova opettaminen  vaikuttaa opiskelijoiden yleiseen kirjoitusmotivaatioon?</a:t>
            </a:r>
          </a:p>
          <a:p>
            <a:pPr lvl="0"/>
            <a:endParaRPr lang="fi-FI" sz="1600" dirty="0" smtClean="0"/>
          </a:p>
          <a:p>
            <a:endParaRPr lang="fi-FI" sz="1600" i="1" dirty="0" smtClean="0"/>
          </a:p>
          <a:p>
            <a:pPr>
              <a:buNone/>
            </a:pPr>
            <a:endParaRPr lang="fi-FI" sz="1600" i="1" dirty="0"/>
          </a:p>
          <a:p>
            <a:pPr>
              <a:buNone/>
            </a:pPr>
            <a:endParaRPr lang="fi-FI" sz="1600" i="1" dirty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Toteutus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Järjestetään </a:t>
            </a:r>
            <a:r>
              <a:rPr lang="fi-FI" dirty="0" err="1" smtClean="0"/>
              <a:t>monimuoto-opetuksena</a:t>
            </a:r>
            <a:r>
              <a:rPr lang="fi-FI" dirty="0" smtClean="0"/>
              <a:t>  uuden kirjoittamisen kursseja. Kursseja ovat pitämässä myös kirjoittamisen maisteriopiskelijat.</a:t>
            </a:r>
          </a:p>
          <a:p>
            <a:pPr lvl="0"/>
            <a:r>
              <a:rPr lang="fi-FI" dirty="0" smtClean="0"/>
              <a:t>Lukuvuoden 2012-2013 aikana toteutuvia seuraavat kurssit:</a:t>
            </a:r>
          </a:p>
          <a:p>
            <a:pPr lvl="0"/>
            <a:r>
              <a:rPr lang="fi-FI" sz="2200" dirty="0" smtClean="0"/>
              <a:t>Johdatus uuden  kirjoittamisen maailmaan ja verkko-opiskeluun</a:t>
            </a:r>
          </a:p>
          <a:p>
            <a:pPr lvl="0"/>
            <a:r>
              <a:rPr lang="fi-FI" sz="2200" dirty="0" smtClean="0"/>
              <a:t>Rap-lyriikkaa </a:t>
            </a:r>
            <a:r>
              <a:rPr lang="fi-FI" sz="2200" dirty="0" err="1" smtClean="0"/>
              <a:t>Facebook-ympäristössä</a:t>
            </a:r>
            <a:endParaRPr lang="fi-FI" sz="2200" dirty="0" smtClean="0"/>
          </a:p>
          <a:p>
            <a:pPr lvl="0"/>
            <a:r>
              <a:rPr lang="fi-FI" sz="2200" dirty="0" smtClean="0"/>
              <a:t>Draaman käsikirjoituskurssi </a:t>
            </a:r>
            <a:r>
              <a:rPr lang="fi-FI" sz="2200" dirty="0" err="1" smtClean="0"/>
              <a:t>SIMS-verkkopeliympäristössä</a:t>
            </a:r>
            <a:r>
              <a:rPr lang="fi-FI" sz="2200" dirty="0" smtClean="0"/>
              <a:t>  </a:t>
            </a:r>
          </a:p>
          <a:p>
            <a:pPr lvl="0"/>
            <a:r>
              <a:rPr lang="fi-FI" sz="2200" dirty="0" smtClean="0"/>
              <a:t>Fanifiktiota </a:t>
            </a:r>
            <a:r>
              <a:rPr lang="fi-FI" sz="2200" dirty="0" err="1" smtClean="0"/>
              <a:t>blogeissa</a:t>
            </a:r>
            <a:endParaRPr lang="fi-FI" sz="2200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fi-FI" dirty="0" smtClean="0"/>
              <a:t>Rap-lyriikkaa </a:t>
            </a:r>
            <a:r>
              <a:rPr lang="fi-FI" dirty="0" err="1" smtClean="0"/>
              <a:t>Facebookissa</a:t>
            </a:r>
            <a:r>
              <a:rPr lang="fi-FI" dirty="0" smtClean="0"/>
              <a:t> -kurssi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65104"/>
          </a:xfrm>
        </p:spPr>
        <p:txBody>
          <a:bodyPr>
            <a:normAutofit/>
          </a:bodyPr>
          <a:lstStyle/>
          <a:p>
            <a:r>
              <a:rPr lang="fi-FI" dirty="0" smtClean="0"/>
              <a:t>Opiskellaan rap-sanoitusta ja kirjoittamisen prosessia etäopiskeluna </a:t>
            </a:r>
            <a:r>
              <a:rPr lang="fi-FI" dirty="0" err="1" smtClean="0"/>
              <a:t>Facebook-yhteisön</a:t>
            </a:r>
            <a:r>
              <a:rPr lang="fi-FI" dirty="0" smtClean="0"/>
              <a:t> kautta.</a:t>
            </a:r>
          </a:p>
          <a:p>
            <a:r>
              <a:rPr lang="fi-FI" dirty="0" smtClean="0"/>
              <a:t>Kolme lähitapaamista, joista viimeinen on yhteismusisointi.</a:t>
            </a:r>
          </a:p>
          <a:p>
            <a:r>
              <a:rPr lang="fi-FI" dirty="0" smtClean="0"/>
              <a:t>Luennot ja tuotokset jaetaan </a:t>
            </a:r>
            <a:r>
              <a:rPr lang="fi-FI" dirty="0" err="1" smtClean="0"/>
              <a:t>YouTuben</a:t>
            </a:r>
            <a:r>
              <a:rPr lang="fi-FI" dirty="0" smtClean="0"/>
              <a:t> kautta</a:t>
            </a:r>
          </a:p>
          <a:p>
            <a:r>
              <a:rPr lang="fi-FI" dirty="0" smtClean="0"/>
              <a:t>Opettajana rap-muusikko ja kirjoittamisen ja taidekasvatuksen maisteriopiskelija Jyväskylän yliopistosta</a:t>
            </a:r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 descr="390623_333844733308863_1695436670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5661248"/>
            <a:ext cx="1714500" cy="933450"/>
          </a:xfrm>
          <a:prstGeom prst="rect">
            <a:avLst/>
          </a:prstGeom>
        </p:spPr>
      </p:pic>
      <p:pic>
        <p:nvPicPr>
          <p:cNvPr id="6" name="Kuva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6093296"/>
            <a:ext cx="1362075" cy="514350"/>
          </a:xfrm>
          <a:prstGeom prst="rect">
            <a:avLst/>
          </a:prstGeom>
        </p:spPr>
      </p:pic>
      <p:pic>
        <p:nvPicPr>
          <p:cNvPr id="7" name="Kuva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6093296"/>
            <a:ext cx="1444297" cy="529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Mitä uuden kirjoittamisen piirteitä kurssi toteuttaa?</a:t>
            </a:r>
            <a:endParaRPr lang="fi-FI" dirty="0"/>
          </a:p>
        </p:txBody>
      </p:sp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801720"/>
          </a:xfrm>
        </p:spPr>
        <p:txBody>
          <a:bodyPr>
            <a:noAutofit/>
          </a:bodyPr>
          <a:lstStyle/>
          <a:p>
            <a:r>
              <a:rPr lang="fi-FI" sz="2000" b="1" dirty="0" smtClean="0"/>
              <a:t>Multimodaalisuus</a:t>
            </a:r>
          </a:p>
          <a:p>
            <a:pPr>
              <a:buFontTx/>
              <a:buChar char="-"/>
            </a:pPr>
            <a:r>
              <a:rPr lang="fi-FI" sz="2000" dirty="0" smtClean="0"/>
              <a:t>Käytetään ääntä, tekstiä, liikkuvaa kuvaa</a:t>
            </a:r>
          </a:p>
          <a:p>
            <a:pPr>
              <a:buFontTx/>
              <a:buChar char="-"/>
            </a:pPr>
            <a:endParaRPr lang="fi-FI" sz="2000" dirty="0" smtClean="0"/>
          </a:p>
          <a:p>
            <a:r>
              <a:rPr lang="fi-FI" sz="2000" b="1" dirty="0"/>
              <a:t>L</a:t>
            </a:r>
            <a:r>
              <a:rPr lang="fi-FI" sz="2000" b="1" dirty="0" smtClean="0"/>
              <a:t>uovan </a:t>
            </a:r>
            <a:r>
              <a:rPr lang="fi-FI" sz="2000" b="1" dirty="0"/>
              <a:t>ja asiakirjoittamisen </a:t>
            </a:r>
            <a:r>
              <a:rPr lang="fi-FI" sz="2000" b="1" dirty="0" smtClean="0"/>
              <a:t>rajat sekä genret </a:t>
            </a:r>
            <a:r>
              <a:rPr lang="fi-FI" sz="2000" b="1" dirty="0"/>
              <a:t>sekoittuvat </a:t>
            </a:r>
            <a:endParaRPr lang="fi-FI" sz="2000" b="1" dirty="0" smtClean="0"/>
          </a:p>
          <a:p>
            <a:pPr>
              <a:buFontTx/>
              <a:buChar char="-"/>
            </a:pPr>
            <a:r>
              <a:rPr lang="fi-FI" sz="2000" dirty="0" smtClean="0"/>
              <a:t>Laululyriikkaa</a:t>
            </a:r>
          </a:p>
          <a:p>
            <a:pPr>
              <a:buFontTx/>
              <a:buChar char="-"/>
            </a:pPr>
            <a:r>
              <a:rPr lang="fi-FI" sz="2000" dirty="0" err="1" smtClean="0"/>
              <a:t>Youtube-videot</a:t>
            </a:r>
            <a:endParaRPr lang="fi-FI" sz="2000" dirty="0" smtClean="0"/>
          </a:p>
          <a:p>
            <a:pPr>
              <a:buFontTx/>
              <a:buChar char="-"/>
            </a:pPr>
            <a:r>
              <a:rPr lang="fi-FI" sz="2000" dirty="0" smtClean="0"/>
              <a:t>Palaute- ja arviointitekstit</a:t>
            </a:r>
          </a:p>
          <a:p>
            <a:pPr>
              <a:buFontTx/>
              <a:buChar char="-"/>
            </a:pPr>
            <a:r>
              <a:rPr lang="fi-FI" sz="2000" smtClean="0"/>
              <a:t>Chat- ja </a:t>
            </a:r>
            <a:r>
              <a:rPr lang="fi-FI" sz="2000" dirty="0" smtClean="0"/>
              <a:t>verkkokeskustelut</a:t>
            </a:r>
          </a:p>
          <a:p>
            <a:pPr>
              <a:buFontTx/>
              <a:buChar char="-"/>
            </a:pPr>
            <a:r>
              <a:rPr lang="fi-FI" sz="2000" dirty="0" smtClean="0"/>
              <a:t>Työskentelyn lähteenä erilaiset tekstilajit ja </a:t>
            </a:r>
            <a:r>
              <a:rPr lang="fi-FI" sz="2000" dirty="0" err="1" smtClean="0"/>
              <a:t>intertekstuaaliset</a:t>
            </a:r>
            <a:r>
              <a:rPr lang="fi-FI" sz="2000" dirty="0" smtClean="0"/>
              <a:t> yhteydet        </a:t>
            </a:r>
          </a:p>
          <a:p>
            <a:r>
              <a:rPr lang="fi-FI" sz="2000" b="1" dirty="0" smtClean="0"/>
              <a:t>Dynaaminen </a:t>
            </a:r>
            <a:r>
              <a:rPr lang="fi-FI" sz="2000" b="1" dirty="0"/>
              <a:t>ja yksilöllis-sosiaalinen </a:t>
            </a:r>
            <a:r>
              <a:rPr lang="fi-FI" sz="2000" b="1" dirty="0" smtClean="0"/>
              <a:t>prosessi</a:t>
            </a:r>
          </a:p>
          <a:p>
            <a:r>
              <a:rPr lang="fi-FI" sz="2000" dirty="0" smtClean="0"/>
              <a:t>Työskentely ja kirjoittaminen tapahtuvat sekä yksilöllisesti että ryhmänä. Prosessi  on jatkuvassa liikkeessä ja se antaa tilaa myös yllättäville luoville ideoille ja tuotoksille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Mitä uuden kirjoittamisen piirteitä kurssi toteuttaa?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8" cy="4680520"/>
          </a:xfrm>
        </p:spPr>
        <p:txBody>
          <a:bodyPr>
            <a:normAutofit fontScale="25000" lnSpcReduction="20000"/>
          </a:bodyPr>
          <a:lstStyle/>
          <a:p>
            <a:r>
              <a:rPr lang="fi-FI" sz="8000" b="1" dirty="0" smtClean="0"/>
              <a:t>Julkaisu oleellinen osa prosessia, kaikkien saatavilla </a:t>
            </a:r>
          </a:p>
          <a:p>
            <a:r>
              <a:rPr lang="fi-FI" sz="8000" dirty="0" smtClean="0"/>
              <a:t>Julkaisu ja jakaminen tapahtuvat sosiaalisen median kautta.</a:t>
            </a:r>
          </a:p>
          <a:p>
            <a:pPr>
              <a:buNone/>
            </a:pPr>
            <a:endParaRPr lang="fi-FI" sz="8000" dirty="0" smtClean="0"/>
          </a:p>
          <a:p>
            <a:r>
              <a:rPr lang="fi-FI" sz="8000" b="1" dirty="0" smtClean="0"/>
              <a:t>Palaute on interaktiivista ja monisuuntaista</a:t>
            </a:r>
          </a:p>
          <a:p>
            <a:r>
              <a:rPr lang="fi-FI" sz="8000" dirty="0" smtClean="0"/>
              <a:t>Jatkuva  keskustelupalaute ryhmän sisällä, myös ulkopuoliset voivat antaa palautetta </a:t>
            </a:r>
            <a:r>
              <a:rPr lang="fi-FI" sz="8000" dirty="0" err="1" smtClean="0"/>
              <a:t>YouTuben</a:t>
            </a:r>
            <a:r>
              <a:rPr lang="fi-FI" sz="8000" dirty="0" smtClean="0"/>
              <a:t> kautta.</a:t>
            </a:r>
          </a:p>
          <a:p>
            <a:pPr>
              <a:buNone/>
            </a:pPr>
            <a:endParaRPr lang="fi-FI" sz="8000" dirty="0" smtClean="0"/>
          </a:p>
          <a:p>
            <a:r>
              <a:rPr lang="fi-FI" sz="8000" dirty="0" smtClean="0"/>
              <a:t> </a:t>
            </a:r>
            <a:r>
              <a:rPr lang="fi-FI" sz="8000" b="1" dirty="0" smtClean="0"/>
              <a:t>Editointi jatkuva yhteisöllinen prosessi</a:t>
            </a:r>
          </a:p>
          <a:p>
            <a:r>
              <a:rPr lang="fi-FI" sz="8000" dirty="0" smtClean="0"/>
              <a:t>Kollektiivinen tuotosten editointi eri vaiheissa on osa prosessia.</a:t>
            </a:r>
          </a:p>
          <a:p>
            <a:pPr>
              <a:buNone/>
            </a:pPr>
            <a:endParaRPr lang="fi-FI" sz="8000" dirty="0" smtClean="0"/>
          </a:p>
          <a:p>
            <a:r>
              <a:rPr lang="fi-FI" sz="8000" b="1" dirty="0" smtClean="0"/>
              <a:t>Spatiaalis-ajallis-teknologinen ulottuvuus</a:t>
            </a:r>
          </a:p>
          <a:p>
            <a:r>
              <a:rPr lang="fi-FI" sz="8000" dirty="0" smtClean="0"/>
              <a:t>Kurssi tapahtuu sekä luokkahuonekontekstissa sekä rajoittamattomasti Internet-yhteyden avulla.</a:t>
            </a:r>
          </a:p>
          <a:p>
            <a:r>
              <a:rPr lang="fi-FI" sz="8000" dirty="0" smtClean="0"/>
              <a:t>Kurssi sisältää sekä rajoittamatonta että rajoitettua ajankäyttöä.</a:t>
            </a:r>
          </a:p>
          <a:p>
            <a:r>
              <a:rPr lang="fi-FI" sz="8000" dirty="0" smtClean="0"/>
              <a:t>Vaatii Internet-yhteyden, tietokoneen tai älypuhelimen, sosiaalisen median käyttöä, tekstinkäsittelyohjelman sekä videokuvaus- ja äänitystoimintojen hallintaa.</a:t>
            </a:r>
          </a:p>
          <a:p>
            <a:pPr>
              <a:buNone/>
            </a:pPr>
            <a:r>
              <a:rPr lang="fi-FI" sz="8000" dirty="0" smtClean="0"/>
              <a:t> </a:t>
            </a:r>
            <a:endParaRPr lang="fi-FI" sz="8000" b="1" dirty="0" smtClean="0"/>
          </a:p>
          <a:p>
            <a:pPr>
              <a:buNone/>
            </a:pPr>
            <a:r>
              <a:rPr lang="fi-FI" dirty="0" smtClean="0"/>
              <a:t> 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ani">
  <a:themeElements>
    <a:clrScheme name="Urbaan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an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an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231</TotalTime>
  <Words>437</Words>
  <Application>Microsoft Office PowerPoint</Application>
  <PresentationFormat>Näytössä katseltava diaesitys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Urbaani</vt:lpstr>
      <vt:lpstr>Luovuutta verkossa: uuden kirjoittamisen lukioprojekti</vt:lpstr>
      <vt:lpstr>Uuden kirjoittamisen projektin lähtökohta ja tavoite</vt:lpstr>
      <vt:lpstr>Mitä uusi kirjoittaminen on?</vt:lpstr>
      <vt:lpstr>Miksi luovuus ja taiteet uuden kirjoittamisen opetuksessa?</vt:lpstr>
      <vt:lpstr>Rajamäen lukion uuden kirjoittamisen pilottiprojekti</vt:lpstr>
      <vt:lpstr>Toteutus</vt:lpstr>
      <vt:lpstr>Rap-lyriikkaa Facebookissa -kurssi</vt:lpstr>
      <vt:lpstr>Mitä uuden kirjoittamisen piirteitä kurssi toteuttaa?</vt:lpstr>
      <vt:lpstr>Mitä uuden kirjoittamisen piirteitä kurssi toteuttaa?</vt:lpstr>
    </vt:vector>
  </TitlesOfParts>
  <Company>nurmijarven kunta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ryaoppilas</dc:creator>
  <cp:lastModifiedBy>Merja</cp:lastModifiedBy>
  <cp:revision>27</cp:revision>
  <dcterms:created xsi:type="dcterms:W3CDTF">2012-10-05T07:00:00Z</dcterms:created>
  <dcterms:modified xsi:type="dcterms:W3CDTF">2013-10-22T18:33:06Z</dcterms:modified>
</cp:coreProperties>
</file>