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734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87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13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56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969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970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51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191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67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03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09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7C63-0D1C-452F-8E7D-C1D79411F0D3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8AE52-8594-44A8-A5A5-2056CB596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480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ele.rajaniemi@jyu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Lisätietoa </a:t>
            </a:r>
            <a:r>
              <a:rPr lang="fi-FI" dirty="0" err="1" smtClean="0"/>
              <a:t>Turnitinista</a:t>
            </a:r>
            <a:r>
              <a:rPr lang="fi-FI" dirty="0" smtClean="0"/>
              <a:t> Moodlessa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16.11.2018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Tarkennoksia</a:t>
            </a:r>
            <a:r>
              <a:rPr lang="fi-FI" dirty="0" smtClean="0"/>
              <a:t> Infotilaisuuden </a:t>
            </a:r>
            <a:r>
              <a:rPr lang="fi-FI" dirty="0"/>
              <a:t>8.10.2018 </a:t>
            </a:r>
            <a:r>
              <a:rPr lang="fi-FI" dirty="0" smtClean="0"/>
              <a:t>jälkeen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/>
              <a:t>Digipalvelut / </a:t>
            </a:r>
            <a:r>
              <a:rPr lang="fi-FI" dirty="0" smtClean="0">
                <a:hlinkClick r:id="rId2"/>
              </a:rPr>
              <a:t>hannele.rajaniemi@jyu.fi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140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Tässä ohjeessa on täydennyksiä tai asetus-muutoksia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Miten luot </a:t>
            </a:r>
            <a:r>
              <a:rPr lang="fi-FI" dirty="0" err="1" smtClean="0"/>
              <a:t>Turnitin</a:t>
            </a:r>
            <a:r>
              <a:rPr lang="fi-FI" dirty="0" smtClean="0"/>
              <a:t>-tehtävän, johon opiskelija voi palauttaa </a:t>
            </a:r>
            <a:r>
              <a:rPr lang="fi-FI" i="1" dirty="0" smtClean="0"/>
              <a:t>useita tiedostoja</a:t>
            </a:r>
          </a:p>
          <a:p>
            <a:r>
              <a:rPr lang="fi-FI" dirty="0" smtClean="0"/>
              <a:t>Miten </a:t>
            </a:r>
            <a:r>
              <a:rPr lang="fi-FI" dirty="0" smtClean="0"/>
              <a:t>vaihdat tarvittaessa tehtävien tallentumisen: </a:t>
            </a:r>
            <a:r>
              <a:rPr lang="fi-FI" dirty="0" smtClean="0"/>
              <a:t>arkistoon/ei-arkistoon </a:t>
            </a:r>
            <a:endParaRPr lang="fi-FI" dirty="0" smtClean="0"/>
          </a:p>
          <a:p>
            <a:r>
              <a:rPr lang="fi-FI" dirty="0" smtClean="0"/>
              <a:t>Suositus tehtävän asetuksissa: </a:t>
            </a:r>
            <a:r>
              <a:rPr lang="fi-FI" i="1" dirty="0" smtClean="0"/>
              <a:t>Post</a:t>
            </a:r>
            <a:r>
              <a:rPr lang="fi-FI" dirty="0" smtClean="0"/>
              <a:t> –kohtaan</a:t>
            </a:r>
            <a:br>
              <a:rPr lang="fi-FI" dirty="0" smtClean="0"/>
            </a:br>
            <a:r>
              <a:rPr lang="fi-FI" dirty="0" smtClean="0"/>
              <a:t>(=&gt; opiskelijat saavat heti raportin luettavakseen)</a:t>
            </a:r>
          </a:p>
          <a:p>
            <a:r>
              <a:rPr lang="fi-FI" dirty="0" smtClean="0"/>
              <a:t>Oletusasetukset muutettu:</a:t>
            </a:r>
          </a:p>
          <a:p>
            <a:pPr lvl="1"/>
            <a:r>
              <a:rPr lang="fi-FI" dirty="0" smtClean="0"/>
              <a:t>Mahdollista palauttaa tehtävä takarajan jälkeen</a:t>
            </a:r>
          </a:p>
          <a:p>
            <a:pPr lvl="1"/>
            <a:r>
              <a:rPr lang="fi-FI" dirty="0" smtClean="0"/>
              <a:t>Arviointi-asteikko: aiemmin oli oletuksena pisteet, nyt </a:t>
            </a:r>
            <a:br>
              <a:rPr lang="fi-FI" dirty="0" smtClean="0"/>
            </a:br>
            <a:r>
              <a:rPr lang="fi-FI" dirty="0" smtClean="0"/>
              <a:t>0-5 –arviointi (ja voit vaihtaa tarvittaessa </a:t>
            </a:r>
            <a:r>
              <a:rPr lang="fi-FI" dirty="0"/>
              <a:t>H</a:t>
            </a:r>
            <a:r>
              <a:rPr lang="fi-FI" dirty="0" smtClean="0"/>
              <a:t>yväksytty – Hylätty)</a:t>
            </a:r>
          </a:p>
          <a:p>
            <a:r>
              <a:rPr lang="fi-FI" dirty="0" smtClean="0"/>
              <a:t>Englanninkieliseen tekstiin liittyvä ETS-kielenhuoltotyökalu on nyt käytössä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26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Tehtävä, johon voi palauttaa useita tiedostoja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802034" cy="4351338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Opettaja voi luoda </a:t>
            </a:r>
            <a:r>
              <a:rPr lang="fi-FI" dirty="0" err="1" smtClean="0"/>
              <a:t>Turnitin</a:t>
            </a:r>
            <a:r>
              <a:rPr lang="fi-FI" dirty="0" smtClean="0"/>
              <a:t>-tehtävän, jossa on osia (</a:t>
            </a:r>
            <a:r>
              <a:rPr lang="fi-FI" dirty="0" err="1" smtClean="0"/>
              <a:t>max</a:t>
            </a:r>
            <a:r>
              <a:rPr lang="fi-FI" dirty="0" smtClean="0"/>
              <a:t> 5 kpl)</a:t>
            </a:r>
          </a:p>
          <a:p>
            <a:pPr lvl="1"/>
            <a:r>
              <a:rPr lang="fi-FI" dirty="0" smtClean="0"/>
              <a:t>Jokaisessa määriteltävä päivämäärät</a:t>
            </a:r>
          </a:p>
          <a:p>
            <a:r>
              <a:rPr lang="fi-FI" dirty="0" smtClean="0"/>
              <a:t>Etu: jokaisen palautetun tiedoston raportit säilyvät</a:t>
            </a:r>
          </a:p>
          <a:p>
            <a:r>
              <a:rPr lang="fi-FI" dirty="0" smtClean="0"/>
              <a:t>Osat tulevat näkyville </a:t>
            </a:r>
            <a:r>
              <a:rPr lang="fi-FI" b="1" dirty="0" smtClean="0"/>
              <a:t>välilehtinä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Voit nimetä osat Kynä-painikkeesta</a:t>
            </a:r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938" y="1771854"/>
            <a:ext cx="2542764" cy="13158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070" y="3478963"/>
            <a:ext cx="3791249" cy="30803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03766" y="4372495"/>
            <a:ext cx="1862051" cy="30757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56116" y="4680066"/>
            <a:ext cx="831273" cy="3241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3314" y="5666168"/>
            <a:ext cx="2076133" cy="102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6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Tehtävän tallentuminen </a:t>
            </a:r>
            <a:r>
              <a:rPr lang="fi-FI" dirty="0" err="1"/>
              <a:t>Turnitin</a:t>
            </a:r>
            <a:r>
              <a:rPr lang="fi-FI" dirty="0"/>
              <a:t>-arkistoon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fi-FI" dirty="0" smtClean="0"/>
              <a:t>Tällä hetkellä oletusasetuksilla </a:t>
            </a:r>
            <a:r>
              <a:rPr lang="fi-FI" dirty="0" err="1" smtClean="0"/>
              <a:t>Turnitin</a:t>
            </a:r>
            <a:r>
              <a:rPr lang="fi-FI" dirty="0" smtClean="0"/>
              <a:t> vain tarkistaa tehtävän, tekstit eivät tallennu </a:t>
            </a:r>
            <a:r>
              <a:rPr lang="fi-FI" dirty="0" err="1" smtClean="0"/>
              <a:t>Turnitiniin</a:t>
            </a:r>
            <a:endParaRPr lang="fi-FI" dirty="0" smtClean="0"/>
          </a:p>
          <a:p>
            <a:pPr lvl="1"/>
            <a:r>
              <a:rPr lang="fi-FI" dirty="0" smtClean="0"/>
              <a:t>Ei-Arkistoa / No </a:t>
            </a:r>
            <a:r>
              <a:rPr lang="fi-FI" dirty="0" err="1" smtClean="0"/>
              <a:t>Repository</a:t>
            </a:r>
            <a:endParaRPr lang="fi-FI" dirty="0" smtClean="0"/>
          </a:p>
          <a:p>
            <a:r>
              <a:rPr lang="fi-FI" dirty="0" smtClean="0"/>
              <a:t>Halutessasi </a:t>
            </a:r>
            <a:r>
              <a:rPr lang="fi-FI" dirty="0"/>
              <a:t>voit </a:t>
            </a:r>
            <a:r>
              <a:rPr lang="fi-FI" b="1" dirty="0"/>
              <a:t>pyytää</a:t>
            </a:r>
            <a:r>
              <a:rPr lang="fi-FI" dirty="0"/>
              <a:t> </a:t>
            </a:r>
            <a:r>
              <a:rPr lang="fi-FI" b="1" dirty="0" smtClean="0"/>
              <a:t>jälkikäteen</a:t>
            </a:r>
            <a:r>
              <a:rPr lang="fi-FI" dirty="0" smtClean="0"/>
              <a:t> </a:t>
            </a:r>
            <a:r>
              <a:rPr lang="fi-FI" b="1" dirty="0" smtClean="0"/>
              <a:t>dokumentin</a:t>
            </a:r>
            <a:r>
              <a:rPr lang="fi-FI" dirty="0" smtClean="0"/>
              <a:t> </a:t>
            </a:r>
            <a:r>
              <a:rPr lang="fi-FI" b="1" dirty="0"/>
              <a:t>poistamista</a:t>
            </a:r>
            <a:r>
              <a:rPr lang="fi-FI" dirty="0"/>
              <a:t> </a:t>
            </a:r>
            <a:r>
              <a:rPr lang="fi-FI" dirty="0" err="1"/>
              <a:t>spostitse</a:t>
            </a:r>
            <a:r>
              <a:rPr lang="fi-FI" dirty="0"/>
              <a:t>: plagi-support@jyu.fi. Tärkeää kertoa dokumentin id-numero.</a:t>
            </a:r>
          </a:p>
          <a:p>
            <a:r>
              <a:rPr lang="fi-FI" sz="2400" dirty="0" smtClean="0"/>
              <a:t>HUOM</a:t>
            </a:r>
            <a:r>
              <a:rPr lang="fi-FI" sz="2400" dirty="0"/>
              <a:t>: voit tehtävää luodessasi asetuksissa vaihtaa halutessasi </a:t>
            </a:r>
            <a:r>
              <a:rPr lang="fi-FI" sz="2400" dirty="0" smtClean="0"/>
              <a:t>“Vakioarkisto”</a:t>
            </a:r>
            <a:endParaRPr lang="fi-FI" sz="2400" dirty="0" smtClean="0"/>
          </a:p>
          <a:p>
            <a:pPr marL="457200" lvl="1" indent="0">
              <a:buNone/>
            </a:pP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5146610"/>
            <a:ext cx="3433156" cy="1601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817" y="5147511"/>
            <a:ext cx="3436274" cy="16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2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Tarkennos</a:t>
            </a:r>
            <a:r>
              <a:rPr lang="fi-FI" dirty="0" smtClean="0"/>
              <a:t>: Post -asetus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</a:t>
            </a:r>
            <a:r>
              <a:rPr lang="fi-FI" dirty="0" smtClean="0"/>
              <a:t>simerkki: opiskelija palauttaa tehtävän ja saa heti luettavakseen raportin</a:t>
            </a:r>
            <a:endParaRPr lang="fi-FI" dirty="0"/>
          </a:p>
          <a:p>
            <a:pPr lvl="1"/>
            <a:r>
              <a:rPr lang="fi-FI" b="1" dirty="0" err="1" smtClean="0"/>
              <a:t>Start</a:t>
            </a:r>
            <a:r>
              <a:rPr lang="fi-FI" b="1" dirty="0" smtClean="0"/>
              <a:t> /Aloitus</a:t>
            </a:r>
            <a:r>
              <a:rPr lang="fi-FI" dirty="0" smtClean="0"/>
              <a:t> </a:t>
            </a:r>
            <a:r>
              <a:rPr lang="fi-FI" dirty="0"/>
              <a:t>= milloin tehtävänpalautus avataan, esim. </a:t>
            </a:r>
            <a:r>
              <a:rPr lang="fi-FI" dirty="0" smtClean="0"/>
              <a:t>1.11.</a:t>
            </a:r>
            <a:endParaRPr lang="fi-FI" dirty="0"/>
          </a:p>
          <a:p>
            <a:pPr lvl="1"/>
            <a:r>
              <a:rPr lang="fi-FI" b="1" dirty="0" err="1" smtClean="0"/>
              <a:t>Due</a:t>
            </a:r>
            <a:r>
              <a:rPr lang="fi-FI" b="1" dirty="0" smtClean="0"/>
              <a:t> / Palautus </a:t>
            </a:r>
            <a:r>
              <a:rPr lang="fi-FI" dirty="0" smtClean="0"/>
              <a:t>tehtävän </a:t>
            </a:r>
            <a:r>
              <a:rPr lang="fi-FI" dirty="0"/>
              <a:t>viimeinen </a:t>
            </a:r>
            <a:r>
              <a:rPr lang="fi-FI" dirty="0" smtClean="0"/>
              <a:t>palautuspäivä, esim. 30.11.</a:t>
            </a:r>
            <a:endParaRPr lang="fi-FI" dirty="0"/>
          </a:p>
          <a:p>
            <a:pPr lvl="1"/>
            <a:r>
              <a:rPr lang="fi-FI" b="1" dirty="0" smtClean="0">
                <a:solidFill>
                  <a:srgbClr val="FF0000"/>
                </a:solidFill>
              </a:rPr>
              <a:t>Post / Julkaisu </a:t>
            </a:r>
            <a:r>
              <a:rPr lang="fi-FI" dirty="0" smtClean="0"/>
              <a:t> </a:t>
            </a:r>
            <a:r>
              <a:rPr lang="fi-FI" dirty="0"/>
              <a:t>= </a:t>
            </a:r>
            <a:r>
              <a:rPr lang="fi-FI" dirty="0" smtClean="0"/>
              <a:t>raportti opiskelijan luettavana (!!) esim. 2.11 </a:t>
            </a:r>
          </a:p>
          <a:p>
            <a:pPr lvl="2"/>
            <a:r>
              <a:rPr lang="fi-FI" dirty="0" smtClean="0"/>
              <a:t>voi </a:t>
            </a:r>
            <a:r>
              <a:rPr lang="fi-FI" dirty="0"/>
              <a:t>olla jo esim. seuraava pvä =&gt; tuolloin raportti tulee heti opiskelijan luettavaksi ja </a:t>
            </a:r>
            <a:r>
              <a:rPr lang="fi-FI" dirty="0" smtClean="0"/>
              <a:t>voi halutessaan </a:t>
            </a:r>
            <a:r>
              <a:rPr lang="fi-FI" dirty="0"/>
              <a:t>tehdä vielä uuden korjatun </a:t>
            </a:r>
            <a:r>
              <a:rPr lang="fi-FI" dirty="0" smtClean="0"/>
              <a:t>version huomioiden raportin palautteen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138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Palautus takarajan jälkeen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Nyt on </a:t>
            </a:r>
            <a:r>
              <a:rPr lang="fi-FI" i="1" dirty="0" smtClean="0"/>
              <a:t>muutettu oletusasetus</a:t>
            </a:r>
            <a:r>
              <a:rPr lang="fi-FI" dirty="0" smtClean="0"/>
              <a:t>: </a:t>
            </a:r>
            <a:r>
              <a:rPr lang="fi-FI" i="1" dirty="0" smtClean="0"/>
              <a:t>Sallitaan</a:t>
            </a:r>
            <a:r>
              <a:rPr lang="fi-FI" dirty="0" smtClean="0"/>
              <a:t> Palautukset eräpäivän jälkeen</a:t>
            </a:r>
          </a:p>
          <a:p>
            <a:r>
              <a:rPr lang="fi-FI" dirty="0" smtClean="0"/>
              <a:t>Jos haluat vaihtaa tämän: valitse pudotusvalikosta Ei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69" y="3850524"/>
            <a:ext cx="5060144" cy="11371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78582" y="4455622"/>
            <a:ext cx="290945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34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Tehtävän arviointiasteikko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644092" cy="4351338"/>
          </a:xfrm>
        </p:spPr>
        <p:txBody>
          <a:bodyPr>
            <a:normAutofit lnSpcReduction="10000"/>
          </a:bodyPr>
          <a:lstStyle/>
          <a:p>
            <a:r>
              <a:rPr lang="fi-FI" i="1" dirty="0" smtClean="0"/>
              <a:t>Oletukseksi</a:t>
            </a:r>
            <a:r>
              <a:rPr lang="fi-FI" dirty="0" smtClean="0"/>
              <a:t> on nyt vaihdettu: 0-5</a:t>
            </a:r>
          </a:p>
          <a:p>
            <a:r>
              <a:rPr lang="fi-FI" dirty="0" smtClean="0"/>
              <a:t>Voit tarvittaessa vaihtaa myös esim. hyväksytty/hylätty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Vaihda pudotusvalikosta Tyypiksi: </a:t>
            </a:r>
            <a:r>
              <a:rPr lang="fi-FI" b="1" dirty="0" smtClean="0"/>
              <a:t>Asteikko</a:t>
            </a:r>
            <a:r>
              <a:rPr lang="fi-FI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Valitse pudotusvalikosta sopiva asteikko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478" y="4351547"/>
            <a:ext cx="5075266" cy="1960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433" t="11093" r="37101"/>
          <a:stretch/>
        </p:blipFill>
        <p:spPr>
          <a:xfrm>
            <a:off x="3995478" y="2229042"/>
            <a:ext cx="4987636" cy="17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9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ETS-kielenhuoltotyökalu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fi-FI" dirty="0"/>
              <a:t>Jos sinulla on </a:t>
            </a:r>
            <a:r>
              <a:rPr lang="fi-FI" b="1" dirty="0"/>
              <a:t>englanninkielisiä </a:t>
            </a:r>
            <a:r>
              <a:rPr lang="fi-FI" b="1" dirty="0" err="1" smtClean="0"/>
              <a:t>tehtäväpalautuksia:</a:t>
            </a:r>
            <a:r>
              <a:rPr lang="fi-FI" dirty="0" err="1" smtClean="0"/>
              <a:t>nyt</a:t>
            </a:r>
            <a:r>
              <a:rPr lang="fi-FI" dirty="0"/>
              <a:t> on </a:t>
            </a:r>
            <a:r>
              <a:rPr lang="fi-FI" dirty="0" smtClean="0"/>
              <a:t>kytketty päälle ”</a:t>
            </a:r>
            <a:r>
              <a:rPr lang="fi-FI" b="1" dirty="0" smtClean="0"/>
              <a:t>ETS-kielenhuolto-työkalu”</a:t>
            </a:r>
          </a:p>
          <a:p>
            <a:pPr lvl="1" fontAlgn="base"/>
            <a:r>
              <a:rPr lang="fi-FI" dirty="0" smtClean="0"/>
              <a:t>Opiskelija</a:t>
            </a:r>
            <a:r>
              <a:rPr lang="fi-FI" dirty="0"/>
              <a:t> saa näin samalla vinkkejä korjata kieliasua.  </a:t>
            </a:r>
          </a:p>
          <a:p>
            <a:pPr fontAlgn="base"/>
            <a:r>
              <a:rPr lang="fi-FI" dirty="0"/>
              <a:t>HUOM: jos sinulla on jo aiemmin luotu tehtävä, </a:t>
            </a:r>
            <a:r>
              <a:rPr lang="fi-FI" i="1" dirty="0"/>
              <a:t>ko. työkalu EI ole </a:t>
            </a:r>
            <a:r>
              <a:rPr lang="fi-FI" i="1" dirty="0" smtClean="0"/>
              <a:t>aktivoitunut</a:t>
            </a:r>
            <a:r>
              <a:rPr lang="fi-FI" dirty="0" smtClean="0"/>
              <a:t>. </a:t>
            </a:r>
          </a:p>
          <a:p>
            <a:pPr lvl="1" fontAlgn="base"/>
            <a:r>
              <a:rPr lang="fi-FI" dirty="0" smtClean="0"/>
              <a:t>Voit</a:t>
            </a:r>
            <a:r>
              <a:rPr lang="fi-FI" dirty="0"/>
              <a:t> käydä “vanhassa”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Turnitin</a:t>
            </a:r>
            <a:r>
              <a:rPr lang="fi-FI" dirty="0" smtClean="0"/>
              <a:t>-aktiviteetissa</a:t>
            </a:r>
            <a:br>
              <a:rPr lang="fi-FI" dirty="0" smtClean="0"/>
            </a:br>
            <a:r>
              <a:rPr lang="fi-FI" dirty="0" smtClean="0"/>
              <a:t>asettamassa</a:t>
            </a:r>
            <a:r>
              <a:rPr lang="fi-FI" dirty="0"/>
              <a:t> </a:t>
            </a:r>
            <a:r>
              <a:rPr lang="fi-FI" dirty="0" smtClean="0"/>
              <a:t>se</a:t>
            </a:r>
            <a:r>
              <a:rPr lang="fi-FI" dirty="0"/>
              <a:t> </a:t>
            </a:r>
            <a:r>
              <a:rPr lang="fi-FI" dirty="0" smtClean="0"/>
              <a:t>päälle</a:t>
            </a:r>
            <a:br>
              <a:rPr lang="fi-FI" dirty="0" smtClean="0"/>
            </a:br>
            <a:r>
              <a:rPr lang="fi-FI" dirty="0" smtClean="0"/>
              <a:t>jälkikäteen</a:t>
            </a:r>
            <a:r>
              <a:rPr lang="fi-FI" dirty="0"/>
              <a:t>. 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311" y="3940233"/>
            <a:ext cx="4613490" cy="265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9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241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Lisätietoa Turnitinista Moodlessa</vt:lpstr>
      <vt:lpstr>Tässä ohjeessa on täydennyksiä tai asetus-muutoksia</vt:lpstr>
      <vt:lpstr>Tehtävä, johon voi palauttaa useita tiedostoja </vt:lpstr>
      <vt:lpstr>Tehtävän tallentuminen Turnitin-arkistoon</vt:lpstr>
      <vt:lpstr>Tarkennos: Post -asetus</vt:lpstr>
      <vt:lpstr>Palautus takarajan jälkeen</vt:lpstr>
      <vt:lpstr>Tehtävän arviointiasteikko</vt:lpstr>
      <vt:lpstr>ETS-kielenhuoltotyökalu 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Lisätietoa Turnitinista Moodlessa</dc:title>
  <dc:creator>Rajaniemi, Hannele</dc:creator>
  <cp:lastModifiedBy>Rajaniemi, Hannele</cp:lastModifiedBy>
  <cp:revision>11</cp:revision>
  <dcterms:created xsi:type="dcterms:W3CDTF">2018-10-25T11:13:10Z</dcterms:created>
  <dcterms:modified xsi:type="dcterms:W3CDTF">2018-11-16T05:40:49Z</dcterms:modified>
</cp:coreProperties>
</file>