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10375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31B8E-BFA7-468A-9007-75A0BC205A63}" type="datetimeFigureOut">
              <a:rPr lang="fi-FI" smtClean="0"/>
              <a:t>25.8.2014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8B31F-0341-4F06-A5E2-39BA1555F0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23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i-FI" smtClean="0"/>
              <a:t>Kanta: kesäkuun versio: EI näy uusimmat vaatimukset! (koulutuskorpissa: pitkälle tuotantoa vastaava tilanne vrt. testikorppi, jossa voi olla jo jotakin uutta)</a:t>
            </a:r>
          </a:p>
        </p:txBody>
      </p:sp>
      <p:sp>
        <p:nvSpPr>
          <p:cNvPr id="17411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887A1B-E05C-48A7-9656-E96099594A7A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 defTabSz="966673">
              <a:spcBef>
                <a:spcPct val="0"/>
              </a:spcBef>
            </a:pPr>
            <a:r>
              <a:rPr lang="fi-FI" dirty="0" smtClean="0"/>
              <a:t>EI sido juridisesti. Opiskelija voi jälkikäteen muuttaa suunnitelmaa (esim. aikataulua tai kurssivalintoja).</a:t>
            </a:r>
          </a:p>
          <a:p>
            <a:pPr marL="0" lvl="2" defTabSz="966673">
              <a:spcBef>
                <a:spcPct val="0"/>
              </a:spcBef>
            </a:pPr>
            <a:r>
              <a:rPr lang="fi-FI" dirty="0" smtClean="0"/>
              <a:t>Järkevää: ei heti eka viikkoina opiskeluiden alussa. Korvaavuusasiat kuntoon.</a:t>
            </a:r>
          </a:p>
          <a:p>
            <a:pPr defTabSz="966673">
              <a:spcBef>
                <a:spcPct val="0"/>
              </a:spcBef>
            </a:pPr>
            <a:endParaRPr lang="fi-FI" dirty="0" smtClean="0"/>
          </a:p>
        </p:txBody>
      </p:sp>
      <p:sp>
        <p:nvSpPr>
          <p:cNvPr id="21507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5A71FC-1F15-49D0-9850-A1A79983648F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 defTabSz="966673">
              <a:spcBef>
                <a:spcPct val="0"/>
              </a:spcBef>
            </a:pPr>
            <a:r>
              <a:rPr lang="fi-FI" dirty="0" smtClean="0"/>
              <a:t>Ennen kuin on aktiivinen: Ohjaaja pääsee tarkastelemaan, mutta EI hyväksymään ennen tätä!</a:t>
            </a:r>
          </a:p>
          <a:p>
            <a:pPr defTabSz="966673">
              <a:spcBef>
                <a:spcPct val="0"/>
              </a:spcBef>
            </a:pPr>
            <a:endParaRPr lang="fi-FI" dirty="0" smtClean="0"/>
          </a:p>
        </p:txBody>
      </p:sp>
      <p:sp>
        <p:nvSpPr>
          <p:cNvPr id="28675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16F0B-AA69-4944-AAA8-AD6D61FC097E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 defTabSz="966673">
              <a:spcBef>
                <a:spcPct val="0"/>
              </a:spcBef>
            </a:pPr>
            <a:r>
              <a:rPr lang="fi-FI" dirty="0" smtClean="0"/>
              <a:t>Myös ennen </a:t>
            </a:r>
            <a:r>
              <a:rPr lang="fi-FI" dirty="0" err="1" smtClean="0"/>
              <a:t>eHOPSin</a:t>
            </a:r>
            <a:r>
              <a:rPr lang="fi-FI" dirty="0" smtClean="0"/>
              <a:t> julkaisua: opettaja tai ohjaaja voi lukea tarkasteluoikeuksin</a:t>
            </a:r>
          </a:p>
          <a:p>
            <a:pPr defTabSz="966673">
              <a:spcBef>
                <a:spcPct val="0"/>
              </a:spcBef>
            </a:pPr>
            <a:endParaRPr lang="fi-FI" dirty="0" smtClean="0"/>
          </a:p>
        </p:txBody>
      </p:sp>
      <p:sp>
        <p:nvSpPr>
          <p:cNvPr id="41987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C71609-A92E-4FF5-915D-4FB437AA63C3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Huomautusten paikkamerkki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05D8B7-3E0B-4065-97A3-CD7A5816270D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7EF2-8A1E-4EA2-AB52-35ECEBF327F7}" type="datetime1">
              <a:rPr lang="fi-FI" smtClean="0"/>
              <a:t>25.8.2014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0DC4-F2D6-42E2-A7A5-0184BEE20A66}" type="datetime1">
              <a:rPr lang="fi-FI" smtClean="0"/>
              <a:t>25.8.2014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C76D-E709-4E91-AD55-4794D00CD1A9}" type="datetime1">
              <a:rPr lang="fi-FI" smtClean="0"/>
              <a:t>25.8.2014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7485-4C5F-432F-871F-6648DA155FB2}" type="datetime1">
              <a:rPr lang="fi-FI" smtClean="0"/>
              <a:t>25.8.2014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AB71-FADF-4455-9E0A-33367223448A}" type="datetime1">
              <a:rPr lang="fi-FI" smtClean="0"/>
              <a:t>25.8.2014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EBBD-2359-423B-9D95-66DF3F34C40B}" type="datetime1">
              <a:rPr lang="fi-FI" smtClean="0"/>
              <a:t>25.8.2014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6199-9598-4674-9E54-7314B1EF0955}" type="datetime1">
              <a:rPr lang="fi-FI" smtClean="0"/>
              <a:t>25.8.2014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4275-3747-4823-98DD-43793B6194BE}" type="datetime1">
              <a:rPr lang="fi-FI" smtClean="0"/>
              <a:t>25.8.2014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59BB-CCE2-4024-8903-3E2F99F5644B}" type="datetime1">
              <a:rPr lang="fi-FI" smtClean="0"/>
              <a:t>25.8.2014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A436-6409-4F1B-AC41-A9AA41BF0F01}" type="datetime1">
              <a:rPr lang="fi-FI" smtClean="0"/>
              <a:t>25.8.2014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2941-5D4E-4C2C-B276-82D9616A9F2F}" type="datetime1">
              <a:rPr lang="fi-FI" smtClean="0"/>
              <a:t>25.8.2014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8A77DA-C8C4-424E-8905-E0EA93DADBA2}" type="datetime1">
              <a:rPr lang="fi-FI" smtClean="0"/>
              <a:t>25.8.2014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3CACD0-F28C-4050-9D71-1B891C3682C5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 descr="korppi2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77212" y="449386"/>
            <a:ext cx="931292" cy="90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oulutus.korppi.jyu.f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jyu.fi/itp/korppi-ohje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Korppi </a:t>
            </a:r>
            <a:r>
              <a:rPr lang="fi-FI" dirty="0" smtClean="0"/>
              <a:t>ohjauksen välineenä </a:t>
            </a:r>
            <a:r>
              <a:rPr lang="fi-FI" sz="4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i-FI" sz="4800" dirty="0" err="1" smtClean="0">
                <a:latin typeface="Arial" pitchFamily="34" charset="0"/>
                <a:cs typeface="Arial" pitchFamily="34" charset="0"/>
              </a:rPr>
              <a:t>Ehops</a:t>
            </a:r>
            <a:r>
              <a:rPr lang="fi-FI" sz="4800" dirty="0" smtClean="0">
                <a:latin typeface="Arial" pitchFamily="34" charset="0"/>
                <a:cs typeface="Arial" pitchFamily="34" charset="0"/>
              </a:rPr>
              <a:t>)</a:t>
            </a:r>
            <a:endParaRPr lang="fi-FI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848872" cy="936104"/>
          </a:xfrm>
          <a:ln w="101600" cmpd="thickThin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fi-FI" sz="3900" dirty="0" smtClean="0"/>
              <a:t>https</a:t>
            </a:r>
            <a:r>
              <a:rPr lang="fi-FI" sz="3900" dirty="0"/>
              <a:t>://www.jyu.fi/itp/korppi-ohjeet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5968" y="5517232"/>
            <a:ext cx="7848872" cy="1032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dirty="0" smtClean="0"/>
              <a:t>Salla </a:t>
            </a:r>
            <a:r>
              <a:rPr lang="fi-FI" sz="2200" dirty="0" err="1" smtClean="0"/>
              <a:t>Kalermo</a:t>
            </a:r>
            <a:r>
              <a:rPr lang="fi-FI" sz="2200" smtClean="0"/>
              <a:t> / </a:t>
            </a:r>
            <a:r>
              <a:rPr lang="fi-FI" sz="2200" dirty="0" smtClean="0"/>
              <a:t>IT-palvelut</a:t>
            </a:r>
          </a:p>
          <a:p>
            <a:r>
              <a:rPr lang="fi-FI" sz="2200" dirty="0" smtClean="0"/>
              <a:t>Kysymykset osoitteeseen: </a:t>
            </a:r>
            <a:r>
              <a:rPr lang="fi-FI" sz="2200" dirty="0" err="1" smtClean="0"/>
              <a:t>korppi@jyu.fi</a:t>
            </a:r>
            <a:endParaRPr lang="fi-FI" sz="22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01014" cy="1008063"/>
          </a:xfrm>
        </p:spPr>
        <p:txBody>
          <a:bodyPr/>
          <a:lstStyle/>
          <a:p>
            <a:r>
              <a:rPr lang="fi-FI" sz="3200" dirty="0" smtClean="0"/>
              <a:t>Lisää kurssi /opintokokonaisuus 3(</a:t>
            </a:r>
            <a:r>
              <a:rPr lang="fi-FI" sz="3200" dirty="0" err="1" smtClean="0"/>
              <a:t>3</a:t>
            </a:r>
            <a:r>
              <a:rPr lang="fi-FI" sz="3200" dirty="0" smtClean="0"/>
              <a:t>)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Lisää </a:t>
            </a:r>
            <a:r>
              <a:rPr lang="fi-FI" b="1" dirty="0" smtClean="0"/>
              <a:t>muu opintokokonaisuus</a:t>
            </a:r>
            <a:r>
              <a:rPr lang="fi-FI" dirty="0" smtClean="0"/>
              <a:t>:</a:t>
            </a:r>
          </a:p>
          <a:p>
            <a:pPr lvl="1">
              <a:defRPr/>
            </a:pPr>
            <a:r>
              <a:rPr lang="fi-FI" dirty="0" smtClean="0"/>
              <a:t>Napsauta</a:t>
            </a:r>
            <a:r>
              <a:rPr lang="fi-FI" b="1" dirty="0" smtClean="0"/>
              <a:t> Lisää muuta </a:t>
            </a:r>
            <a:r>
              <a:rPr lang="fi-FI" dirty="0" smtClean="0"/>
              <a:t>-linkki sen kokonaisuuden kohdalla</a:t>
            </a:r>
            <a:r>
              <a:rPr lang="fi-FI" i="1" dirty="0" smtClean="0"/>
              <a:t>, jonka alle </a:t>
            </a:r>
            <a:r>
              <a:rPr lang="fi-FI" dirty="0" smtClean="0"/>
              <a:t>lisäät</a:t>
            </a:r>
          </a:p>
          <a:p>
            <a:pPr lvl="1">
              <a:defRPr/>
            </a:pPr>
            <a:r>
              <a:rPr lang="fi-FI" dirty="0" smtClean="0"/>
              <a:t>Valitse </a:t>
            </a:r>
            <a:r>
              <a:rPr lang="fi-FI" b="1" dirty="0" smtClean="0"/>
              <a:t>Lisää muu opintokokonaisuus </a:t>
            </a:r>
            <a:r>
              <a:rPr lang="fi-FI" dirty="0" smtClean="0"/>
              <a:t>-välilehti</a:t>
            </a:r>
          </a:p>
          <a:p>
            <a:pPr lvl="1">
              <a:defRPr/>
            </a:pPr>
            <a:r>
              <a:rPr lang="fi-FI" dirty="0" smtClean="0"/>
              <a:t>Hae: koodi, hakusana tai </a:t>
            </a:r>
            <a:br>
              <a:rPr lang="fi-FI" dirty="0" smtClean="0"/>
            </a:br>
            <a:r>
              <a:rPr lang="fi-FI" dirty="0" smtClean="0"/>
              <a:t>laitos</a:t>
            </a:r>
          </a:p>
          <a:p>
            <a:pPr lvl="1">
              <a:defRPr/>
            </a:pPr>
            <a:r>
              <a:rPr lang="fi-FI" dirty="0" smtClean="0"/>
              <a:t>Määrittele: </a:t>
            </a:r>
            <a:br>
              <a:rPr lang="fi-FI" dirty="0" smtClean="0"/>
            </a:br>
            <a:r>
              <a:rPr lang="fi-FI" dirty="0" smtClean="0"/>
              <a:t>Opintokokonaisuudet vai </a:t>
            </a:r>
            <a:br>
              <a:rPr lang="fi-FI" dirty="0" smtClean="0"/>
            </a:br>
            <a:r>
              <a:rPr lang="fi-FI" dirty="0" smtClean="0"/>
              <a:t>Tutkintovaatimukset</a:t>
            </a:r>
          </a:p>
          <a:p>
            <a:pPr lvl="1">
              <a:defRPr/>
            </a:pPr>
            <a:r>
              <a:rPr lang="fi-FI" dirty="0" smtClean="0"/>
              <a:t>Rastita valintaruudut ja klikkaa</a:t>
            </a:r>
            <a:br>
              <a:rPr lang="fi-FI" dirty="0" smtClean="0"/>
            </a:br>
            <a:r>
              <a:rPr lang="fi-FI" b="1" dirty="0" smtClean="0"/>
              <a:t>Lisää opinnot suunnitelmaan</a:t>
            </a:r>
          </a:p>
          <a:p>
            <a:pPr lvl="1">
              <a:defRPr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813469"/>
            <a:ext cx="3571900" cy="283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5213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smtClean="0"/>
              <a:t>Jos pakollinen kurssi </a:t>
            </a:r>
            <a:br>
              <a:rPr lang="fi-FI" dirty="0" smtClean="0"/>
            </a:br>
            <a:r>
              <a:rPr lang="fi-FI" dirty="0" smtClean="0"/>
              <a:t>on poistettu</a:t>
            </a:r>
            <a:endParaRPr lang="fi-FI" dirty="0"/>
          </a:p>
        </p:txBody>
      </p:sp>
      <p:sp>
        <p:nvSpPr>
          <p:cNvPr id="35842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smtClean="0"/>
              <a:t>Punainen huutomerkki!</a:t>
            </a:r>
          </a:p>
          <a:p>
            <a:r>
              <a:rPr lang="fi-FI" smtClean="0"/>
              <a:t>Jos halutaan palauttaa: rastita ja Tallenna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3929063"/>
            <a:ext cx="695960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orakulmio 6"/>
          <p:cNvSpPr/>
          <p:nvPr/>
        </p:nvSpPr>
        <p:spPr>
          <a:xfrm>
            <a:off x="6429375" y="5286375"/>
            <a:ext cx="500063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04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Opintojen aikatauluttaminen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i-FI" b="1" dirty="0" err="1" smtClean="0"/>
              <a:t>Muokkaa</a:t>
            </a:r>
            <a:r>
              <a:rPr lang="fi-FI" dirty="0" err="1" smtClean="0"/>
              <a:t>-välilehdellä</a:t>
            </a:r>
            <a:r>
              <a:rPr lang="fi-FI" dirty="0" smtClean="0"/>
              <a:t>:</a:t>
            </a:r>
          </a:p>
          <a:p>
            <a:pPr lvl="1">
              <a:defRPr/>
            </a:pPr>
            <a:r>
              <a:rPr lang="fi-FI" i="1" dirty="0" smtClean="0"/>
              <a:t>Näytä aikataulu</a:t>
            </a:r>
            <a:r>
              <a:rPr lang="fi-FI" dirty="0" smtClean="0"/>
              <a:t> -valinta päälle</a:t>
            </a:r>
          </a:p>
          <a:p>
            <a:pPr lvl="1">
              <a:defRPr/>
            </a:pPr>
            <a:r>
              <a:rPr lang="fi-FI" dirty="0" smtClean="0"/>
              <a:t>Voi lisätä </a:t>
            </a:r>
            <a:r>
              <a:rPr lang="fi-FI" b="1" i="1" dirty="0" smtClean="0"/>
              <a:t>yksitellen</a:t>
            </a:r>
            <a:r>
              <a:rPr lang="fi-FI" dirty="0" smtClean="0"/>
              <a:t> kursseille</a:t>
            </a:r>
          </a:p>
          <a:p>
            <a:pPr>
              <a:defRPr/>
            </a:pP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/>
            </a:r>
            <a:br>
              <a:rPr lang="fi-FI" b="1" dirty="0" smtClean="0"/>
            </a:br>
            <a:endParaRPr lang="fi-FI" b="1" dirty="0" smtClean="0"/>
          </a:p>
          <a:p>
            <a:pPr>
              <a:defRPr/>
            </a:pPr>
            <a:r>
              <a:rPr lang="fi-FI" b="1" dirty="0" smtClean="0"/>
              <a:t>Aikataulutus</a:t>
            </a:r>
            <a:r>
              <a:rPr lang="fi-FI" dirty="0" smtClean="0"/>
              <a:t>-välilehdellä</a:t>
            </a:r>
          </a:p>
          <a:p>
            <a:pPr lvl="1">
              <a:defRPr/>
            </a:pPr>
            <a:r>
              <a:rPr lang="fi-FI" dirty="0" smtClean="0"/>
              <a:t>Valitse ensin valintaruuduilla </a:t>
            </a:r>
            <a:br>
              <a:rPr lang="fi-FI" dirty="0" smtClean="0"/>
            </a:br>
            <a:r>
              <a:rPr lang="fi-FI" b="1" i="1" dirty="0" smtClean="0"/>
              <a:t>usea</a:t>
            </a:r>
            <a:r>
              <a:rPr lang="fi-FI" dirty="0" smtClean="0"/>
              <a:t> kurssi ja määrittele </a:t>
            </a:r>
            <a:br>
              <a:rPr lang="fi-FI" dirty="0" smtClean="0"/>
            </a:br>
            <a:r>
              <a:rPr lang="fi-FI" dirty="0" smtClean="0"/>
              <a:t>sitten ajankohta</a:t>
            </a:r>
            <a:br>
              <a:rPr lang="fi-FI" dirty="0" smtClean="0"/>
            </a:br>
            <a:r>
              <a:rPr lang="fi-FI" dirty="0" smtClean="0"/>
              <a:t>=&gt; suunnitelma lukukausittain</a:t>
            </a:r>
          </a:p>
          <a:p>
            <a:pPr lvl="1">
              <a:defRPr/>
            </a:pPr>
            <a:r>
              <a:rPr lang="fi-FI" dirty="0" smtClean="0"/>
              <a:t> *Periodijaon voi piilottaa: </a:t>
            </a:r>
            <a:br>
              <a:rPr lang="fi-FI" dirty="0" smtClean="0"/>
            </a:br>
            <a:r>
              <a:rPr lang="fi-FI" dirty="0" smtClean="0"/>
              <a:t> </a:t>
            </a:r>
            <a:r>
              <a:rPr lang="fi-FI" b="1" dirty="0" smtClean="0"/>
              <a:t>Näytä lukukausittain </a:t>
            </a:r>
            <a:r>
              <a:rPr lang="fi-FI" dirty="0" smtClean="0"/>
              <a:t>-linkki </a:t>
            </a:r>
          </a:p>
          <a:p>
            <a:pPr>
              <a:buFont typeface="Wingdings" pitchFamily="2" charset="2"/>
              <a:buNone/>
              <a:defRPr/>
            </a:pPr>
            <a:endParaRPr lang="fi-FI" dirty="0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900" y="3643313"/>
            <a:ext cx="35226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643183"/>
            <a:ext cx="8858280" cy="61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9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smtClean="0"/>
              <a:t>Opiskelijan perustelut, </a:t>
            </a:r>
            <a:br>
              <a:rPr lang="fi-FI" dirty="0" smtClean="0"/>
            </a:br>
            <a:r>
              <a:rPr lang="fi-FI" dirty="0" smtClean="0"/>
              <a:t>ohjaajan kommentit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3" cy="4525963"/>
          </a:xfrm>
        </p:spPr>
        <p:txBody>
          <a:bodyPr/>
          <a:lstStyle/>
          <a:p>
            <a:pPr marL="571500" indent="-514350">
              <a:defRPr/>
            </a:pPr>
            <a:r>
              <a:rPr lang="fi-FI" b="1" dirty="0" smtClean="0"/>
              <a:t>Perustelut</a:t>
            </a:r>
          </a:p>
          <a:p>
            <a:pPr marL="971550" lvl="1" indent="-514350">
              <a:defRPr/>
            </a:pPr>
            <a:r>
              <a:rPr lang="fi-FI" dirty="0" smtClean="0"/>
              <a:t>joko yleisesti tai opintojaksoittain </a:t>
            </a:r>
          </a:p>
          <a:p>
            <a:pPr marL="971550" lvl="1" indent="-514350">
              <a:defRPr/>
            </a:pPr>
            <a:r>
              <a:rPr lang="fi-FI" dirty="0" smtClean="0"/>
              <a:t>Napsauta Kynä ja paperi –kuvakkeesta: </a:t>
            </a:r>
            <a:r>
              <a:rPr lang="fi-FI" sz="2000" dirty="0" smtClean="0"/>
              <a:t>kirjoita otsikko, valitse tyyppi  ja kirjoita teksti</a:t>
            </a:r>
          </a:p>
          <a:p>
            <a:pPr marL="971550" lvl="1" indent="-514350">
              <a:buFontTx/>
              <a:buNone/>
              <a:defRPr/>
            </a:pPr>
            <a:r>
              <a:rPr lang="fi-FI" dirty="0" smtClean="0"/>
              <a:t>-&gt;  tulee eri välilehdille </a:t>
            </a:r>
            <a:r>
              <a:rPr lang="fi-FI" b="1" dirty="0" smtClean="0"/>
              <a:t>() -sulkeissa</a:t>
            </a:r>
          </a:p>
          <a:p>
            <a:pPr marL="971550" lvl="1" indent="-514350">
              <a:defRPr/>
            </a:pPr>
            <a:r>
              <a:rPr lang="fi-FI" sz="2000" dirty="0" smtClean="0"/>
              <a:t>* Näytä Perustelut</a:t>
            </a:r>
            <a:br>
              <a:rPr lang="fi-FI" sz="2000" dirty="0" smtClean="0"/>
            </a:br>
            <a:r>
              <a:rPr lang="fi-FI" sz="2000" dirty="0" smtClean="0"/>
              <a:t> –valintarasti valittuna</a:t>
            </a:r>
          </a:p>
          <a:p>
            <a:pPr>
              <a:buFont typeface="Wingdings" pitchFamily="2" charset="2"/>
              <a:buNone/>
              <a:defRPr/>
            </a:pPr>
            <a:endParaRPr lang="fi-FI" dirty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1175" y="2071688"/>
            <a:ext cx="33877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4429125"/>
            <a:ext cx="14192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orakulmio 5"/>
          <p:cNvSpPr/>
          <p:nvPr/>
        </p:nvSpPr>
        <p:spPr>
          <a:xfrm>
            <a:off x="4000500" y="6000750"/>
            <a:ext cx="928688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3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dirty="0" smtClean="0"/>
              <a:t>Perustelut</a:t>
            </a:r>
          </a:p>
        </p:txBody>
      </p:sp>
      <p:sp>
        <p:nvSpPr>
          <p:cNvPr id="38914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b="1" dirty="0" err="1" smtClean="0"/>
              <a:t>Perustelut</a:t>
            </a:r>
            <a:r>
              <a:rPr lang="fi-FI" dirty="0" err="1" smtClean="0"/>
              <a:t>-välilehdelle</a:t>
            </a:r>
            <a:r>
              <a:rPr lang="fi-FI" b="1" dirty="0" smtClean="0"/>
              <a:t> </a:t>
            </a:r>
            <a:r>
              <a:rPr lang="fi-FI" dirty="0" smtClean="0"/>
              <a:t>tulee yhteenveto kaikkien eri kohtien perusteluista</a:t>
            </a:r>
          </a:p>
          <a:p>
            <a:pPr lvl="1"/>
            <a:r>
              <a:rPr lang="fi-FI" dirty="0" smtClean="0"/>
              <a:t>Opiskelijan ja ohjaajan keskustelu tallentuu tähän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Opiskelija voi </a:t>
            </a:r>
            <a:r>
              <a:rPr lang="fi-FI" b="1" dirty="0" smtClean="0"/>
              <a:t>muokata</a:t>
            </a:r>
            <a:r>
              <a:rPr lang="fi-FI" dirty="0" smtClean="0"/>
              <a:t> </a:t>
            </a:r>
            <a:r>
              <a:rPr lang="fi-FI" b="1" dirty="0" smtClean="0"/>
              <a:t>viimeisintä</a:t>
            </a:r>
            <a:r>
              <a:rPr lang="fi-FI" dirty="0" smtClean="0"/>
              <a:t> omaa perustelua</a:t>
            </a:r>
          </a:p>
          <a:p>
            <a:pPr lvl="1"/>
            <a:r>
              <a:rPr lang="fi-FI" dirty="0" smtClean="0"/>
              <a:t>Mutta muokkaus EI onnistu, mikäli ohjaaja on jo ehtinyt kommentoida perustelua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6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smtClean="0"/>
              <a:t>Vaatimusten noudattaminen -välilehti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smtClean="0"/>
              <a:t>Havainnollinen työkalu </a:t>
            </a:r>
            <a:br>
              <a:rPr lang="fi-FI" smtClean="0"/>
            </a:br>
            <a:r>
              <a:rPr lang="fi-FI" smtClean="0"/>
              <a:t>erityisesti </a:t>
            </a:r>
            <a:r>
              <a:rPr lang="fi-FI" b="1" smtClean="0"/>
              <a:t>ohjaajalle</a:t>
            </a:r>
          </a:p>
          <a:p>
            <a:r>
              <a:rPr lang="fi-FI" smtClean="0"/>
              <a:t>Värien lisäksi merkit</a:t>
            </a:r>
          </a:p>
          <a:p>
            <a:pPr>
              <a:buFont typeface="Wingdings" pitchFamily="2" charset="2"/>
              <a:buNone/>
            </a:pPr>
            <a:endParaRPr lang="fi-FI" smtClean="0"/>
          </a:p>
          <a:p>
            <a:pPr>
              <a:buFont typeface="Wingdings" pitchFamily="2" charset="2"/>
              <a:buNone/>
            </a:pPr>
            <a:r>
              <a:rPr lang="fi-FI" smtClean="0"/>
              <a:t> </a:t>
            </a:r>
            <a:endParaRPr lang="en-US" smtClean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 t="2295" r="10281" b="17361"/>
          <a:stretch>
            <a:fillRect/>
          </a:stretch>
        </p:blipFill>
        <p:spPr bwMode="auto">
          <a:xfrm>
            <a:off x="142875" y="4071938"/>
            <a:ext cx="89646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714500"/>
            <a:ext cx="1928813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5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eHOPS aktiiviseksi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>
            <a:normAutofit/>
          </a:bodyPr>
          <a:lstStyle/>
          <a:p>
            <a:pPr marL="514350" indent="-514350">
              <a:defRPr/>
            </a:pPr>
            <a:r>
              <a:rPr lang="fi-FI" b="1" dirty="0" err="1" smtClean="0"/>
              <a:t>Yleiset</a:t>
            </a:r>
            <a:r>
              <a:rPr lang="fi-FI" dirty="0" err="1" smtClean="0"/>
              <a:t>-välilehti</a:t>
            </a:r>
            <a:endParaRPr lang="fi-FI" dirty="0" smtClean="0"/>
          </a:p>
          <a:p>
            <a:pPr marL="971550" lvl="1" indent="-514350">
              <a:defRPr/>
            </a:pPr>
            <a:r>
              <a:rPr lang="fi-FI" dirty="0" smtClean="0"/>
              <a:t>muuta tila aktiiviseksi (!!!) : valitse pudotusvalikosta Suunnitteilla sijaan </a:t>
            </a:r>
            <a:r>
              <a:rPr lang="fi-FI" b="1" dirty="0" smtClean="0"/>
              <a:t>Aktiivinen</a:t>
            </a:r>
            <a:r>
              <a:rPr lang="fi-FI" dirty="0" smtClean="0"/>
              <a:t> ja Tallenna</a:t>
            </a:r>
          </a:p>
          <a:p>
            <a:pPr marL="1371600" lvl="2" indent="-514350">
              <a:defRPr/>
            </a:pPr>
            <a:endParaRPr lang="fi-FI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pSp>
        <p:nvGrpSpPr>
          <p:cNvPr id="40963" name="Ryhmä 7"/>
          <p:cNvGrpSpPr>
            <a:grpSpLocks/>
          </p:cNvGrpSpPr>
          <p:nvPr/>
        </p:nvGrpSpPr>
        <p:grpSpPr bwMode="auto">
          <a:xfrm>
            <a:off x="1571625" y="3786188"/>
            <a:ext cx="3867150" cy="2217737"/>
            <a:chOff x="5143504" y="4143380"/>
            <a:chExt cx="3867153" cy="2217453"/>
          </a:xfrm>
        </p:grpSpPr>
        <p:pic>
          <p:nvPicPr>
            <p:cNvPr id="4096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3504" y="4143380"/>
              <a:ext cx="3867153" cy="2217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Suorakulmio 5"/>
            <p:cNvSpPr/>
            <p:nvPr/>
          </p:nvSpPr>
          <p:spPr>
            <a:xfrm>
              <a:off x="6715130" y="4143380"/>
              <a:ext cx="2000252" cy="357141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sp>
          <p:nvSpPr>
            <p:cNvPr id="7" name="Suorakulmio 6"/>
            <p:cNvSpPr/>
            <p:nvPr/>
          </p:nvSpPr>
          <p:spPr>
            <a:xfrm>
              <a:off x="5214942" y="5214805"/>
              <a:ext cx="1357313" cy="42857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0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Viesti ohjaajalle tai takaraja</a:t>
            </a:r>
          </a:p>
        </p:txBody>
      </p:sp>
      <p:sp>
        <p:nvSpPr>
          <p:cNvPr id="43010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pPr marL="971550" lvl="1" indent="-514350"/>
            <a:r>
              <a:rPr lang="fi-FI" b="1" dirty="0" smtClean="0"/>
              <a:t>Lähetä viesti ohjaajalle</a:t>
            </a:r>
            <a:r>
              <a:rPr lang="fi-FI" dirty="0" smtClean="0"/>
              <a:t> -linkki:</a:t>
            </a:r>
          </a:p>
          <a:p>
            <a:pPr marL="1371600" lvl="2" indent="-514350"/>
            <a:r>
              <a:rPr lang="fi-FI" dirty="0" smtClean="0"/>
              <a:t>Valitse henkilö</a:t>
            </a:r>
          </a:p>
          <a:p>
            <a:pPr marL="1371600" lvl="2" indent="-514350"/>
            <a:r>
              <a:rPr lang="fi-FI" dirty="0" smtClean="0"/>
              <a:t>Automaattisesti: </a:t>
            </a:r>
            <a:br>
              <a:rPr lang="fi-FI" dirty="0" smtClean="0"/>
            </a:br>
            <a:r>
              <a:rPr lang="fi-FI" sz="2000" dirty="0" smtClean="0"/>
              <a:t>Opintosuunnitelman nimi</a:t>
            </a:r>
            <a:br>
              <a:rPr lang="fi-FI" sz="2000" dirty="0" smtClean="0"/>
            </a:br>
            <a:r>
              <a:rPr lang="fi-FI" sz="2000" dirty="0" smtClean="0"/>
              <a:t>Opintosuunnitelman tekijä</a:t>
            </a:r>
            <a:br>
              <a:rPr lang="fi-FI" sz="2000" dirty="0" smtClean="0"/>
            </a:br>
            <a:r>
              <a:rPr lang="fi-FI" sz="2000" dirty="0" smtClean="0"/>
              <a:t>Linkki opintosuunnitelmaan</a:t>
            </a:r>
          </a:p>
          <a:p>
            <a:pPr marL="1371600" lvl="2" indent="-514350"/>
            <a:r>
              <a:rPr lang="fi-FI" dirty="0" smtClean="0"/>
              <a:t>Lähetystapa: sähköpostiin &amp; ilmoitustaululle</a:t>
            </a:r>
          </a:p>
          <a:p>
            <a:pPr marL="971550" lvl="1" indent="-514350"/>
            <a:r>
              <a:rPr lang="fi-FI" dirty="0" smtClean="0"/>
              <a:t>TAI: </a:t>
            </a:r>
            <a:r>
              <a:rPr lang="fi-FI" b="1" dirty="0" smtClean="0"/>
              <a:t>sovittu tiettyyn päivämäärään mennessä palautus </a:t>
            </a:r>
            <a:r>
              <a:rPr lang="fi-FI" dirty="0" smtClean="0"/>
              <a:t>(ei tarvita erikseen viestiä)</a:t>
            </a:r>
          </a:p>
          <a:p>
            <a:endParaRPr lang="fi-FI" dirty="0" smtClean="0"/>
          </a:p>
        </p:txBody>
      </p:sp>
      <p:pic>
        <p:nvPicPr>
          <p:cNvPr id="430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80928"/>
            <a:ext cx="22002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04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Lisää toimintoja</a:t>
            </a:r>
          </a:p>
        </p:txBody>
      </p:sp>
      <p:sp>
        <p:nvSpPr>
          <p:cNvPr id="44034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b="1" dirty="0" err="1" smtClean="0"/>
              <a:t>Kyselyt</a:t>
            </a:r>
            <a:r>
              <a:rPr lang="fi-FI" dirty="0" err="1" smtClean="0"/>
              <a:t>-välilehti</a:t>
            </a:r>
            <a:endParaRPr lang="fi-FI" dirty="0" smtClean="0"/>
          </a:p>
          <a:p>
            <a:pPr lvl="1"/>
            <a:r>
              <a:rPr lang="fi-FI" dirty="0" smtClean="0"/>
              <a:t>Laitos on voinut laatia opiskelijalle </a:t>
            </a:r>
            <a:r>
              <a:rPr lang="fi-FI" dirty="0" err="1" smtClean="0"/>
              <a:t>HOPS-kyselyn</a:t>
            </a:r>
            <a:endParaRPr lang="fi-FI" dirty="0" smtClean="0"/>
          </a:p>
          <a:p>
            <a:r>
              <a:rPr lang="fi-FI" b="1" dirty="0" smtClean="0"/>
              <a:t>Rakenne</a:t>
            </a:r>
            <a:r>
              <a:rPr lang="fi-FI" dirty="0" smtClean="0"/>
              <a:t>-välilehti</a:t>
            </a:r>
          </a:p>
          <a:p>
            <a:pPr lvl="1"/>
            <a:r>
              <a:rPr lang="fi-FI" dirty="0" smtClean="0"/>
              <a:t>Paras näkymä, jos haluat </a:t>
            </a:r>
            <a:r>
              <a:rPr lang="fi-FI" b="1" dirty="0" smtClean="0"/>
              <a:t>tulostaa</a:t>
            </a:r>
            <a:r>
              <a:rPr lang="fi-FI" dirty="0" smtClean="0"/>
              <a:t> </a:t>
            </a:r>
            <a:r>
              <a:rPr lang="fi-FI" dirty="0" err="1" smtClean="0"/>
              <a:t>eHOPSin</a:t>
            </a:r>
            <a:r>
              <a:rPr lang="fi-FI" dirty="0" smtClean="0"/>
              <a:t> paperille</a:t>
            </a:r>
          </a:p>
          <a:p>
            <a:r>
              <a:rPr lang="fi-FI" b="1" dirty="0" err="1" smtClean="0"/>
              <a:t>Yleiset</a:t>
            </a:r>
            <a:r>
              <a:rPr lang="fi-FI" dirty="0" err="1" smtClean="0"/>
              <a:t>-välilehti</a:t>
            </a:r>
            <a:endParaRPr lang="fi-FI" dirty="0" smtClean="0"/>
          </a:p>
          <a:p>
            <a:pPr lvl="1"/>
            <a:r>
              <a:rPr lang="fi-FI" sz="2000" dirty="0" smtClean="0"/>
              <a:t>Ks. alareunassa Katsele ryhmien tietoja -painike: ketkä kuuluvat </a:t>
            </a:r>
            <a:r>
              <a:rPr lang="fi-FI" sz="2000" dirty="0" err="1" smtClean="0"/>
              <a:t>HOPS-hyväksyjät</a:t>
            </a:r>
            <a:r>
              <a:rPr lang="fi-FI" sz="2000" dirty="0" smtClean="0"/>
              <a:t> -ryhmään</a:t>
            </a:r>
          </a:p>
          <a:p>
            <a:pPr lvl="2"/>
            <a:r>
              <a:rPr lang="fi-FI" sz="2000" dirty="0" smtClean="0"/>
              <a:t>Ensisijainen ohjaaja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40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smtClean="0"/>
              <a:t>Hyväksytty </a:t>
            </a:r>
            <a:r>
              <a:rPr lang="fi-FI" dirty="0" err="1" smtClean="0"/>
              <a:t>eHOPS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opiskelijan näkökulmasta</a:t>
            </a:r>
            <a:endParaRPr lang="fi-FI" dirty="0"/>
          </a:p>
        </p:txBody>
      </p:sp>
      <p:sp>
        <p:nvSpPr>
          <p:cNvPr id="46082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dirty="0" smtClean="0"/>
              <a:t>Kun </a:t>
            </a:r>
            <a:r>
              <a:rPr lang="fi-FI" dirty="0" err="1" smtClean="0"/>
              <a:t>eHOPS</a:t>
            </a:r>
            <a:r>
              <a:rPr lang="fi-FI" dirty="0" smtClean="0"/>
              <a:t> on hyväksytty: ohjaajalta tulee sähköpostiviesti opiskelijalle</a:t>
            </a:r>
            <a:br>
              <a:rPr lang="fi-FI" dirty="0" smtClean="0"/>
            </a:br>
            <a:endParaRPr lang="fi-FI" dirty="0" smtClean="0"/>
          </a:p>
          <a:p>
            <a:r>
              <a:rPr lang="fi-FI" i="1" dirty="0" smtClean="0"/>
              <a:t>Kaksi</a:t>
            </a:r>
            <a:r>
              <a:rPr lang="fi-FI" dirty="0" smtClean="0"/>
              <a:t> </a:t>
            </a:r>
            <a:r>
              <a:rPr lang="fi-FI" dirty="0" err="1" smtClean="0"/>
              <a:t>eHOPS-versiota</a:t>
            </a:r>
            <a:r>
              <a:rPr lang="fi-FI" dirty="0" smtClean="0"/>
              <a:t>: oma ja hyväksytty </a:t>
            </a:r>
            <a:r>
              <a:rPr lang="fi-FI" sz="2000" dirty="0" smtClean="0"/>
              <a:t>(=”arkistoitu kopio”)</a:t>
            </a:r>
          </a:p>
          <a:p>
            <a:pPr lvl="1"/>
            <a:r>
              <a:rPr lang="fi-FI" dirty="0" smtClean="0"/>
              <a:t>hyväksyttyä </a:t>
            </a:r>
            <a:r>
              <a:rPr lang="fi-FI" dirty="0" err="1" smtClean="0"/>
              <a:t>eHOPSia</a:t>
            </a:r>
            <a:r>
              <a:rPr lang="fi-FI" dirty="0" smtClean="0"/>
              <a:t> EI voi poistaa tai muokata</a:t>
            </a:r>
          </a:p>
          <a:p>
            <a:pPr lvl="1"/>
            <a:r>
              <a:rPr lang="fi-FI" dirty="0" smtClean="0"/>
              <a:t>Omaa voit myöhemmin päivittää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8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Sisältö</a:t>
            </a:r>
          </a:p>
        </p:txBody>
      </p:sp>
      <p:sp>
        <p:nvSpPr>
          <p:cNvPr id="16386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b="1" smtClean="0"/>
              <a:t>Opiskelijan näkökulmasta: eHOPSin luominen</a:t>
            </a:r>
          </a:p>
          <a:p>
            <a:pPr lvl="1"/>
            <a:r>
              <a:rPr lang="fi-FI" smtClean="0"/>
              <a:t>Luo ja muokkaa</a:t>
            </a:r>
          </a:p>
          <a:p>
            <a:pPr lvl="1"/>
            <a:r>
              <a:rPr lang="fi-FI" smtClean="0"/>
              <a:t>Aktivoi ja lähetä hyväksyjälle </a:t>
            </a:r>
            <a:endParaRPr lang="fi-FI" b="1" smtClean="0"/>
          </a:p>
          <a:p>
            <a:r>
              <a:rPr lang="fi-FI" b="1" smtClean="0"/>
              <a:t>Ohjaajan näkökulmasta: eHOPSien hyväksyminen</a:t>
            </a:r>
          </a:p>
          <a:p>
            <a:pPr>
              <a:buFont typeface="Wingdings" pitchFamily="2" charset="2"/>
              <a:buNone/>
            </a:pPr>
            <a:endParaRPr lang="fi-FI" b="1" smtClean="0"/>
          </a:p>
          <a:p>
            <a:r>
              <a:rPr lang="fi-FI" smtClean="0"/>
              <a:t>Harjoitellaan koulutuskorpissa (testikone): </a:t>
            </a:r>
            <a:r>
              <a:rPr lang="fi-FI" u="sng" smtClean="0">
                <a:hlinkClick r:id="rId3"/>
              </a:rPr>
              <a:t>https://koulutus.korppi.jyu.fi</a:t>
            </a:r>
            <a:endParaRPr lang="fi-FI" b="1" smtClean="0"/>
          </a:p>
        </p:txBody>
      </p:sp>
      <p:pic>
        <p:nvPicPr>
          <p:cNvPr id="16387" name="Picture 2" descr="C:\Documents and Settings\hara\Local Settings\Temporary Internet Files\Content.IE5\3N51JU0C\MCj044128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5108575"/>
            <a:ext cx="182086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37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eHOPS ohjaajan näkökulmasta</a:t>
            </a:r>
          </a:p>
        </p:txBody>
      </p:sp>
      <p:sp>
        <p:nvSpPr>
          <p:cNvPr id="47106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323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Ohjaaja hyväksyy eHOPSin 1(2)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Vaihtoehtoja löytää hyväksyttävät </a:t>
            </a:r>
            <a:r>
              <a:rPr lang="fi-FI" dirty="0" err="1" smtClean="0"/>
              <a:t>eHOPSit</a:t>
            </a:r>
            <a:r>
              <a:rPr lang="fi-FI" dirty="0" smtClean="0"/>
              <a:t>: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i-FI" dirty="0" smtClean="0"/>
              <a:t>Jos opiskelija on lähettänyt viestin </a:t>
            </a:r>
            <a:r>
              <a:rPr lang="fi-FI" b="1" dirty="0" smtClean="0"/>
              <a:t>sähköpostitse</a:t>
            </a:r>
            <a:r>
              <a:rPr lang="fi-FI" dirty="0" smtClean="0"/>
              <a:t> tai </a:t>
            </a:r>
            <a:r>
              <a:rPr lang="fi-FI" b="1" dirty="0" smtClean="0"/>
              <a:t>Korpin ilmoitustaululle</a:t>
            </a:r>
            <a:r>
              <a:rPr lang="fi-FI" dirty="0" smtClean="0"/>
              <a:t>, niin suora linkki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fi-FI" b="1" dirty="0" smtClean="0"/>
              <a:t>Henkilötiedot </a:t>
            </a:r>
            <a:r>
              <a:rPr lang="fi-FI" dirty="0" smtClean="0"/>
              <a:t>&gt; Hae henkilötietoja &gt; hae haluttu henkilö &gt; </a:t>
            </a:r>
            <a:r>
              <a:rPr lang="fi-FI" b="1" dirty="0" err="1" smtClean="0"/>
              <a:t>Opintosuunnitelmat</a:t>
            </a:r>
            <a:r>
              <a:rPr lang="fi-FI" dirty="0" err="1" smtClean="0"/>
              <a:t>-välilehti</a:t>
            </a:r>
            <a:endParaRPr lang="fi-FI" dirty="0" smtClean="0"/>
          </a:p>
          <a:p>
            <a:pPr marL="514350" indent="-514350">
              <a:buFont typeface="+mj-lt"/>
              <a:buAutoNum type="alphaUcPeriod"/>
              <a:defRPr/>
            </a:pPr>
            <a:r>
              <a:rPr lang="fi-FI" b="1" dirty="0" smtClean="0"/>
              <a:t>Opetus &gt; Ohjaus &gt; </a:t>
            </a:r>
            <a:r>
              <a:rPr lang="fi-FI" b="1" dirty="0" err="1" smtClean="0"/>
              <a:t>eHOPS-ohjaus</a:t>
            </a:r>
            <a:r>
              <a:rPr lang="fi-FI" dirty="0" smtClean="0"/>
              <a:t>. Ensisijaisten </a:t>
            </a:r>
            <a:r>
              <a:rPr lang="fi-FI" smtClean="0"/>
              <a:t>ohjattavien listaus.</a:t>
            </a:r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3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Ohjaaja hyväksyy eHOPSin 2(2)</a:t>
            </a:r>
          </a:p>
        </p:txBody>
      </p:sp>
      <p:sp>
        <p:nvSpPr>
          <p:cNvPr id="49154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3" cy="4525963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 err="1" smtClean="0"/>
              <a:t>eHOPSissa</a:t>
            </a:r>
            <a:r>
              <a:rPr lang="fi-FI" dirty="0" smtClean="0"/>
              <a:t> uusi </a:t>
            </a:r>
            <a:r>
              <a:rPr lang="fi-FI" b="1" dirty="0" smtClean="0"/>
              <a:t>Hyväksyminen</a:t>
            </a:r>
            <a:r>
              <a:rPr lang="fi-FI" dirty="0" smtClean="0"/>
              <a:t>-välilehti</a:t>
            </a:r>
          </a:p>
          <a:p>
            <a:r>
              <a:rPr lang="fi-FI" dirty="0" smtClean="0"/>
              <a:t>Napsauta alareunasta </a:t>
            </a:r>
            <a:r>
              <a:rPr lang="fi-FI" b="1" dirty="0" smtClean="0"/>
              <a:t>Hyväksy</a:t>
            </a:r>
            <a:r>
              <a:rPr lang="fi-FI" dirty="0" smtClean="0"/>
              <a:t> (tai: Palauta hyväksymättä)</a:t>
            </a:r>
          </a:p>
        </p:txBody>
      </p:sp>
      <p:grpSp>
        <p:nvGrpSpPr>
          <p:cNvPr id="49155" name="Ryhmä 8"/>
          <p:cNvGrpSpPr>
            <a:grpSpLocks/>
          </p:cNvGrpSpPr>
          <p:nvPr/>
        </p:nvGrpSpPr>
        <p:grpSpPr bwMode="auto">
          <a:xfrm>
            <a:off x="4572000" y="2000250"/>
            <a:ext cx="3714750" cy="4572000"/>
            <a:chOff x="5214942" y="1643050"/>
            <a:chExt cx="3714776" cy="4572032"/>
          </a:xfrm>
        </p:grpSpPr>
        <p:pic>
          <p:nvPicPr>
            <p:cNvPr id="4915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14942" y="1643050"/>
              <a:ext cx="3688120" cy="4554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Suorakulmio 7"/>
            <p:cNvSpPr/>
            <p:nvPr/>
          </p:nvSpPr>
          <p:spPr>
            <a:xfrm>
              <a:off x="6858017" y="5429265"/>
              <a:ext cx="2071701" cy="78581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sp>
          <p:nvSpPr>
            <p:cNvPr id="6" name="Suorakulmio 5"/>
            <p:cNvSpPr/>
            <p:nvPr/>
          </p:nvSpPr>
          <p:spPr>
            <a:xfrm>
              <a:off x="5286381" y="2285993"/>
              <a:ext cx="1143008" cy="357189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13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err="1" smtClean="0"/>
              <a:t>Sp-viesti</a:t>
            </a:r>
            <a:r>
              <a:rPr lang="fi-FI" dirty="0" smtClean="0"/>
              <a:t> hyväksymisestä opiskelijalle</a:t>
            </a:r>
            <a:endParaRPr lang="fi-FI" dirty="0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714500"/>
            <a:ext cx="6081713" cy="3573463"/>
          </a:xfrm>
        </p:spPr>
      </p:pic>
      <p:sp>
        <p:nvSpPr>
          <p:cNvPr id="5" name="Suorakulmio 4"/>
          <p:cNvSpPr/>
          <p:nvPr/>
        </p:nvSpPr>
        <p:spPr>
          <a:xfrm>
            <a:off x="1285875" y="2286000"/>
            <a:ext cx="2286000" cy="214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83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dirty="0" smtClean="0"/>
              <a:t>Hyväksymistieto </a:t>
            </a:r>
            <a:r>
              <a:rPr lang="fi-FI" dirty="0" err="1" smtClean="0"/>
              <a:t>eHOPSissa</a:t>
            </a:r>
            <a:endParaRPr 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buFont typeface="Wingdings" pitchFamily="2" charset="2"/>
              <a:buNone/>
              <a:defRPr/>
            </a:pP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* jos ohjaaja hyväksyy uuden muokatun </a:t>
            </a:r>
            <a:r>
              <a:rPr lang="fi-FI" dirty="0" err="1" smtClean="0"/>
              <a:t>eHOPSin</a:t>
            </a:r>
            <a:r>
              <a:rPr lang="fi-FI" dirty="0" smtClean="0"/>
              <a:t>, aiempi siirtyy </a:t>
            </a:r>
            <a:r>
              <a:rPr lang="fi-FI" i="1" dirty="0" smtClean="0"/>
              <a:t>vanhentuneisiin</a:t>
            </a:r>
            <a:r>
              <a:rPr lang="fi-FI" dirty="0" smtClean="0"/>
              <a:t> </a:t>
            </a:r>
          </a:p>
          <a:p>
            <a:pPr lvl="1">
              <a:defRPr/>
            </a:pPr>
            <a:r>
              <a:rPr lang="fi-FI" sz="2200" dirty="0" smtClean="0"/>
              <a:t>Ks. Opintojen suunnittelu: Opintosuunnitelmien hallinta: </a:t>
            </a:r>
            <a:r>
              <a:rPr lang="fi-FI" sz="2200" i="1" dirty="0" err="1" smtClean="0"/>
              <a:t>Vanhentuneet</a:t>
            </a:r>
            <a:r>
              <a:rPr lang="fi-FI" sz="2200" dirty="0" err="1" smtClean="0"/>
              <a:t>-välilehdeltä</a:t>
            </a:r>
            <a:endParaRPr lang="fi-FI" sz="2200" dirty="0"/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5995988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orakulmio 4"/>
          <p:cNvSpPr/>
          <p:nvPr/>
        </p:nvSpPr>
        <p:spPr>
          <a:xfrm>
            <a:off x="1071538" y="4000504"/>
            <a:ext cx="6165850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3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dirty="0" smtClean="0"/>
              <a:t>Materiaaleja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4" y="1484784"/>
            <a:ext cx="8175824" cy="489654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i-FI" sz="2800" dirty="0" smtClean="0"/>
              <a:t>Ohjeita Korpissa</a:t>
            </a:r>
          </a:p>
          <a:p>
            <a:pPr lvl="1">
              <a:defRPr/>
            </a:pPr>
            <a:r>
              <a:rPr lang="fi-FI" i="1" dirty="0" smtClean="0"/>
              <a:t>Kysymysmerkki</a:t>
            </a:r>
            <a:r>
              <a:rPr lang="fi-FI" dirty="0" smtClean="0"/>
              <a:t> -kuvakkeesta</a:t>
            </a:r>
            <a:br>
              <a:rPr lang="fi-FI" dirty="0" smtClean="0"/>
            </a:br>
            <a:r>
              <a:rPr lang="fi-FI" dirty="0" smtClean="0"/>
              <a:t>tarkat ohjeet kohdittain</a:t>
            </a:r>
            <a:r>
              <a:rPr lang="fi-FI" sz="2800" dirty="0" smtClean="0"/>
              <a:t/>
            </a:r>
            <a:br>
              <a:rPr lang="fi-FI" sz="2800" dirty="0" smtClean="0"/>
            </a:br>
            <a:endParaRPr lang="fi-FI" sz="2800" dirty="0" smtClean="0"/>
          </a:p>
          <a:p>
            <a:pPr marL="342900" lvl="1" indent="-342900">
              <a:buSzPct val="85000"/>
              <a:buFont typeface="Wingdings" pitchFamily="2" charset="2"/>
              <a:buChar char="u"/>
              <a:defRPr/>
            </a:pPr>
            <a:r>
              <a:rPr lang="fi-FI" sz="2800" dirty="0" smtClean="0"/>
              <a:t>Korppi-ohjeportaali: </a:t>
            </a:r>
            <a:r>
              <a:rPr lang="fi-FI" sz="2600" dirty="0" smtClean="0">
                <a:hlinkClick r:id="rId2"/>
              </a:rPr>
              <a:t>https</a:t>
            </a:r>
            <a:r>
              <a:rPr lang="fi-FI" sz="2600" dirty="0">
                <a:hlinkClick r:id="rId2"/>
              </a:rPr>
              <a:t>://</a:t>
            </a:r>
            <a:r>
              <a:rPr lang="fi-FI" sz="2600" dirty="0" smtClean="0">
                <a:hlinkClick r:id="rId2"/>
              </a:rPr>
              <a:t>www.jyu.fi/itp/korppi-ohjeet</a:t>
            </a:r>
            <a:r>
              <a:rPr lang="fi-FI" sz="2600" dirty="0" smtClean="0"/>
              <a:t> </a:t>
            </a:r>
          </a:p>
          <a:p>
            <a:pPr marL="742950" lvl="2" indent="-342900">
              <a:buSzPct val="85000"/>
              <a:buFont typeface="Wingdings" pitchFamily="2" charset="2"/>
              <a:buChar char="u"/>
              <a:defRPr/>
            </a:pPr>
            <a:r>
              <a:rPr lang="fi-FI" sz="2600" dirty="0" smtClean="0"/>
              <a:t>&gt; </a:t>
            </a:r>
            <a:r>
              <a:rPr lang="fi-FI" sz="2600" dirty="0"/>
              <a:t>Opiskelijalle </a:t>
            </a:r>
            <a:r>
              <a:rPr lang="fi-FI" sz="2600" dirty="0" smtClean="0"/>
              <a:t>&gt; </a:t>
            </a:r>
            <a:r>
              <a:rPr lang="fi-FI" sz="2600" dirty="0" err="1"/>
              <a:t>eHOPS</a:t>
            </a:r>
            <a:endParaRPr lang="fi-FI" sz="2600" dirty="0"/>
          </a:p>
          <a:p>
            <a:pPr marL="742950" lvl="2" indent="-342900">
              <a:buSzPct val="85000"/>
              <a:buFont typeface="Wingdings" pitchFamily="2" charset="2"/>
              <a:buChar char="u"/>
              <a:defRPr/>
            </a:pPr>
            <a:r>
              <a:rPr lang="fi-FI" sz="2600" dirty="0" smtClean="0"/>
              <a:t>&gt; Henkilökunnalle &gt; </a:t>
            </a:r>
            <a:r>
              <a:rPr lang="fi-FI" sz="2600" dirty="0" err="1" smtClean="0"/>
              <a:t>eHOPS</a:t>
            </a:r>
            <a:r>
              <a:rPr lang="fi-FI" sz="2600" dirty="0" smtClean="0"/>
              <a:t> &gt; Ohjaajan ohjeet</a:t>
            </a:r>
            <a:r>
              <a:rPr lang="fi-FI" sz="2800" dirty="0" smtClean="0"/>
              <a:t/>
            </a:r>
            <a:br>
              <a:rPr lang="fi-FI" sz="2800" dirty="0" smtClean="0"/>
            </a:br>
            <a:endParaRPr lang="fi-FI" sz="2800" dirty="0" smtClean="0"/>
          </a:p>
          <a:p>
            <a:pPr>
              <a:defRPr/>
            </a:pPr>
            <a:r>
              <a:rPr lang="fi-FI" sz="2800" dirty="0" smtClean="0"/>
              <a:t>Opiskelijalle jaettava ohje Kopassa:</a:t>
            </a:r>
            <a:br>
              <a:rPr lang="fi-FI" sz="2800" dirty="0" smtClean="0"/>
            </a:br>
            <a:r>
              <a:rPr lang="fi-FI" u="sng" dirty="0">
                <a:solidFill>
                  <a:schemeClr val="accent1">
                    <a:lumMod val="50000"/>
                  </a:schemeClr>
                </a:solidFill>
              </a:rPr>
              <a:t>https://koppa.jyu.fi/avoimet/thk/opetus/korpinehops</a:t>
            </a:r>
            <a:r>
              <a:rPr lang="fi-FI" u="sng" dirty="0"/>
              <a:t> </a:t>
            </a:r>
            <a:endParaRPr lang="fi-FI" u="sng" dirty="0" smtClean="0"/>
          </a:p>
          <a:p>
            <a:pPr>
              <a:defRPr/>
            </a:pPr>
            <a:endParaRPr lang="fi-FI" sz="2400" dirty="0" smtClean="0"/>
          </a:p>
          <a:p>
            <a:pPr>
              <a:defRPr/>
            </a:pPr>
            <a:r>
              <a:rPr lang="fi-FI" sz="2800" dirty="0" smtClean="0"/>
              <a:t>Jos ohjeista ei löydy apua: </a:t>
            </a:r>
            <a:r>
              <a:rPr lang="fi-FI" sz="2800" dirty="0" err="1" smtClean="0"/>
              <a:t>korppi@jyu.fi</a:t>
            </a:r>
            <a:endParaRPr lang="fi-FI" sz="2800" u="sng" dirty="0" smtClean="0"/>
          </a:p>
        </p:txBody>
      </p:sp>
      <p:grpSp>
        <p:nvGrpSpPr>
          <p:cNvPr id="19459" name="Ryhmä 5"/>
          <p:cNvGrpSpPr>
            <a:grpSpLocks/>
          </p:cNvGrpSpPr>
          <p:nvPr/>
        </p:nvGrpSpPr>
        <p:grpSpPr bwMode="auto">
          <a:xfrm>
            <a:off x="4875822" y="1321593"/>
            <a:ext cx="3429000" cy="1128712"/>
            <a:chOff x="4429124" y="1500174"/>
            <a:chExt cx="3429024" cy="1128713"/>
          </a:xfrm>
        </p:grpSpPr>
        <p:pic>
          <p:nvPicPr>
            <p:cNvPr id="1946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t="-6757" r="26830"/>
            <a:stretch>
              <a:fillRect/>
            </a:stretch>
          </p:blipFill>
          <p:spPr bwMode="auto">
            <a:xfrm>
              <a:off x="4429124" y="1500174"/>
              <a:ext cx="3429024" cy="1128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Suorakulmio 4"/>
            <p:cNvSpPr/>
            <p:nvPr/>
          </p:nvSpPr>
          <p:spPr>
            <a:xfrm>
              <a:off x="7215205" y="1571611"/>
              <a:ext cx="428628" cy="428625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9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HOPSista yleistä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b="1" dirty="0" smtClean="0"/>
              <a:t>suunnitelma</a:t>
            </a:r>
            <a:r>
              <a:rPr lang="fi-FI" dirty="0" smtClean="0"/>
              <a:t> opintojen tavoitteista ja tutkinnon suorittamisesta</a:t>
            </a:r>
          </a:p>
          <a:p>
            <a:pPr lvl="1">
              <a:defRPr/>
            </a:pPr>
            <a:r>
              <a:rPr lang="fi-FI" dirty="0" smtClean="0"/>
              <a:t>hahmottaa koulutukseen käytettävää aikaa </a:t>
            </a:r>
          </a:p>
          <a:p>
            <a:pPr lvl="1">
              <a:defRPr/>
            </a:pPr>
            <a:r>
              <a:rPr lang="fi-FI" dirty="0" smtClean="0"/>
              <a:t>selkiyttää oman opiskelun lähtökohtia ja päämääriä</a:t>
            </a:r>
          </a:p>
          <a:p>
            <a:pPr>
              <a:defRPr/>
            </a:pPr>
            <a:r>
              <a:rPr lang="fi-FI" dirty="0" err="1" smtClean="0"/>
              <a:t>eHOPS-sovelluksella</a:t>
            </a:r>
            <a:r>
              <a:rPr lang="fi-FI" dirty="0" smtClean="0"/>
              <a:t> opiskelija voi suunnitella opintonsa kokonaisuudessaan kurssitasolle asti</a:t>
            </a:r>
          </a:p>
          <a:p>
            <a:pPr lvl="1">
              <a:defRPr/>
            </a:pPr>
            <a:r>
              <a:rPr lang="fi-FI" dirty="0" smtClean="0"/>
              <a:t>apuna valmis tutkintorakenne -pohja</a:t>
            </a:r>
          </a:p>
          <a:p>
            <a:pPr lvl="1">
              <a:defRPr/>
            </a:pPr>
            <a:r>
              <a:rPr lang="fi-FI" dirty="0" smtClean="0"/>
              <a:t>myös aikataulutus ja perustelut </a:t>
            </a:r>
          </a:p>
          <a:p>
            <a:pPr lvl="1">
              <a:defRPr/>
            </a:pPr>
            <a:r>
              <a:rPr lang="fi-FI" dirty="0" smtClean="0"/>
              <a:t>HUOM. sisältö voi muuttua opintojen aikana eli opiskelija voi jälkikäteen päivittää suunnitelmaa</a:t>
            </a:r>
          </a:p>
          <a:p>
            <a:pPr lvl="1">
              <a:defRPr/>
            </a:pPr>
            <a:endParaRPr lang="fi-FI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eHOPS -prosessi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i-FI" b="1" dirty="0" smtClean="0"/>
              <a:t>Opiskelija työstää </a:t>
            </a:r>
            <a:r>
              <a:rPr lang="fi-FI" b="1" dirty="0" err="1" smtClean="0"/>
              <a:t>eHOPSia</a:t>
            </a:r>
            <a:endParaRPr lang="fi-FI" b="1" dirty="0" smtClean="0"/>
          </a:p>
          <a:p>
            <a:pPr lvl="1">
              <a:defRPr/>
            </a:pPr>
            <a:r>
              <a:rPr lang="fi-FI" dirty="0" smtClean="0"/>
              <a:t>Muokkaa: lisää/poistaa kursseja tai opintokokonaisuuksia, lisää perusteluja tai kommentteja</a:t>
            </a:r>
          </a:p>
          <a:p>
            <a:pPr lvl="1">
              <a:defRPr/>
            </a:pPr>
            <a:r>
              <a:rPr lang="fi-FI" dirty="0" smtClean="0"/>
              <a:t>Kannattaa muuttaa jo alussa tila </a:t>
            </a:r>
            <a:r>
              <a:rPr lang="fi-FI" b="1" dirty="0" smtClean="0"/>
              <a:t>aktiiviseksi</a:t>
            </a:r>
          </a:p>
          <a:p>
            <a:pPr lvl="1">
              <a:defRPr/>
            </a:pPr>
            <a:r>
              <a:rPr lang="fi-FI" dirty="0" smtClean="0"/>
              <a:t>Ja viestiä ohjaajalle Korpin kautta (-&gt; </a:t>
            </a:r>
            <a:r>
              <a:rPr lang="fi-FI" dirty="0" err="1" smtClean="0"/>
              <a:t>spostiin</a:t>
            </a:r>
            <a:r>
              <a:rPr lang="fi-FI" dirty="0" smtClean="0"/>
              <a:t> ja Korppi-ilmoitustaululle)</a:t>
            </a:r>
          </a:p>
          <a:p>
            <a:pPr>
              <a:defRPr/>
            </a:pPr>
            <a:r>
              <a:rPr lang="fi-FI" b="1" dirty="0" smtClean="0"/>
              <a:t>Ohjaaja hyväksyy</a:t>
            </a:r>
          </a:p>
          <a:p>
            <a:pPr lvl="1">
              <a:defRPr/>
            </a:pPr>
            <a:r>
              <a:rPr lang="fi-FI" dirty="0" smtClean="0"/>
              <a:t>&gt; Sähköpostia opiskelijalle</a:t>
            </a:r>
          </a:p>
          <a:p>
            <a:pPr lvl="1">
              <a:defRPr/>
            </a:pPr>
            <a:r>
              <a:rPr lang="fi-FI" dirty="0" smtClean="0"/>
              <a:t>opiskelijan tiedoissa </a:t>
            </a:r>
            <a:r>
              <a:rPr lang="fi-FI" i="1" dirty="0" smtClean="0"/>
              <a:t>kaksi</a:t>
            </a:r>
            <a:r>
              <a:rPr lang="fi-FI" dirty="0" smtClean="0"/>
              <a:t> </a:t>
            </a:r>
            <a:r>
              <a:rPr lang="fi-FI" dirty="0" err="1" smtClean="0"/>
              <a:t>HOPSia</a:t>
            </a:r>
            <a:r>
              <a:rPr lang="fi-FI" dirty="0" smtClean="0"/>
              <a:t>: </a:t>
            </a:r>
          </a:p>
          <a:p>
            <a:pPr lvl="2">
              <a:defRPr/>
            </a:pPr>
            <a:r>
              <a:rPr lang="fi-FI" dirty="0" smtClean="0"/>
              <a:t>Edelleen muokattavissa oleva versio</a:t>
            </a:r>
          </a:p>
          <a:p>
            <a:pPr lvl="2">
              <a:defRPr/>
            </a:pPr>
            <a:r>
              <a:rPr lang="fi-FI" dirty="0" smtClean="0"/>
              <a:t>Kopio: ”arkistoitu” versio päivämäärineen, jota EI voi muokata</a:t>
            </a:r>
          </a:p>
          <a:p>
            <a:pPr lvl="1">
              <a:defRPr/>
            </a:pPr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9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/>
          <a:lstStyle/>
          <a:p>
            <a:r>
              <a:rPr lang="fi-FI" smtClean="0"/>
              <a:t>Opiskelija luo eHOPSin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fi-FI" b="1" dirty="0" smtClean="0"/>
              <a:t>Opinnot &gt; Opintojen suunnittelu &gt; </a:t>
            </a:r>
            <a:r>
              <a:rPr lang="fi-FI" b="1" dirty="0" err="1" smtClean="0"/>
              <a:t>eHOPSit</a:t>
            </a:r>
            <a:r>
              <a:rPr lang="fi-FI" b="1" dirty="0" smtClean="0"/>
              <a:t>: Luo uusi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i-FI" dirty="0" smtClean="0"/>
              <a:t>Valitse laitos ja tutkinto-ohjelma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i-FI" dirty="0" smtClean="0"/>
              <a:t>Napsauta </a:t>
            </a:r>
            <a:r>
              <a:rPr lang="fi-FI" b="1" dirty="0" smtClean="0"/>
              <a:t>Luo uusi opintosuunnitelma </a:t>
            </a:r>
            <a:r>
              <a:rPr lang="fi-FI" dirty="0" smtClean="0"/>
              <a:t>-painiketta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fi-FI" dirty="0" smtClean="0"/>
          </a:p>
          <a:p>
            <a:pPr marL="514350" indent="-514350">
              <a:defRPr/>
            </a:pPr>
            <a:r>
              <a:rPr lang="fi-FI" b="1" dirty="0" smtClean="0"/>
              <a:t>Rakenne</a:t>
            </a:r>
            <a:r>
              <a:rPr lang="fi-FI" dirty="0" smtClean="0"/>
              <a:t>-välilehti</a:t>
            </a:r>
          </a:p>
          <a:p>
            <a:pPr marL="914400" lvl="1" indent="-514350">
              <a:defRPr/>
            </a:pPr>
            <a:r>
              <a:rPr lang="fi-FI" dirty="0" smtClean="0"/>
              <a:t>Yleiskuva tutkinnosta</a:t>
            </a:r>
          </a:p>
          <a:p>
            <a:pPr marL="1314450" lvl="2" indent="-514350">
              <a:defRPr/>
            </a:pPr>
            <a:r>
              <a:rPr lang="fi-FI" dirty="0" smtClean="0"/>
              <a:t> Pakolliset opinnot sekä valinnaisista aluksi vain otsikko</a:t>
            </a:r>
          </a:p>
          <a:p>
            <a:pPr marL="914400" lvl="1" indent="-514350">
              <a:defRPr/>
            </a:pPr>
            <a:r>
              <a:rPr lang="fi-FI" dirty="0" smtClean="0"/>
              <a:t>Jos haluat valmiin </a:t>
            </a:r>
            <a:r>
              <a:rPr lang="fi-FI" dirty="0" err="1" smtClean="0"/>
              <a:t>eHOPSin</a:t>
            </a:r>
            <a:r>
              <a:rPr lang="fi-FI" dirty="0" smtClean="0"/>
              <a:t> paperille: </a:t>
            </a:r>
            <a:r>
              <a:rPr lang="fi-FI" b="1" dirty="0" smtClean="0"/>
              <a:t>tulosta</a:t>
            </a:r>
            <a:r>
              <a:rPr lang="fi-FI" dirty="0" smtClean="0"/>
              <a:t> tästä näkymästä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9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tsikko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7704138" cy="1008063"/>
          </a:xfrm>
        </p:spPr>
        <p:txBody>
          <a:bodyPr/>
          <a:lstStyle/>
          <a:p>
            <a:r>
              <a:rPr lang="fi-FI" smtClean="0"/>
              <a:t>Opiskelija muokkaa eHOPSia</a:t>
            </a:r>
          </a:p>
        </p:txBody>
      </p:sp>
      <p:sp>
        <p:nvSpPr>
          <p:cNvPr id="30722" name="Sisällön paikkamerkki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 marL="514350" indent="-514350"/>
            <a:r>
              <a:rPr lang="fi-FI" b="1" dirty="0" err="1" smtClean="0"/>
              <a:t>Muokkaa-välilehti</a:t>
            </a:r>
            <a:endParaRPr lang="fi-FI" b="1" dirty="0" smtClean="0"/>
          </a:p>
          <a:p>
            <a:pPr marL="971550" lvl="1" indent="-514350"/>
            <a:r>
              <a:rPr lang="fi-FI" dirty="0" smtClean="0"/>
              <a:t>Lisää / poista kursseja ja opintokokonaisuuksia</a:t>
            </a:r>
          </a:p>
          <a:p>
            <a:pPr marL="1371600" lvl="2" indent="-514350"/>
            <a:r>
              <a:rPr lang="fi-FI" dirty="0" smtClean="0"/>
              <a:t>Jos </a:t>
            </a:r>
            <a:r>
              <a:rPr lang="fi-FI" b="1" dirty="0" smtClean="0"/>
              <a:t>pakollinen</a:t>
            </a:r>
            <a:r>
              <a:rPr lang="fi-FI" dirty="0" smtClean="0"/>
              <a:t> (= vaaleanharmaalla)</a:t>
            </a:r>
          </a:p>
          <a:p>
            <a:pPr marL="1828800" lvl="3" indent="-514350"/>
            <a:r>
              <a:rPr lang="fi-FI" dirty="0" smtClean="0"/>
              <a:t>oletus: </a:t>
            </a:r>
            <a:r>
              <a:rPr lang="fi-FI" dirty="0" err="1" smtClean="0"/>
              <a:t>HOPSissa</a:t>
            </a:r>
            <a:r>
              <a:rPr lang="fi-FI" dirty="0" smtClean="0"/>
              <a:t> mukana / Poista -linkki</a:t>
            </a:r>
          </a:p>
          <a:p>
            <a:pPr marL="1371600" lvl="2" indent="-514350"/>
            <a:r>
              <a:rPr lang="fi-FI" dirty="0" smtClean="0"/>
              <a:t>Jos </a:t>
            </a:r>
            <a:r>
              <a:rPr lang="fi-FI" b="1" dirty="0" smtClean="0"/>
              <a:t>valinnainen</a:t>
            </a:r>
            <a:r>
              <a:rPr lang="fi-FI" dirty="0" smtClean="0"/>
              <a:t> (= tummanharmaalla pohjalla):</a:t>
            </a:r>
          </a:p>
          <a:p>
            <a:pPr marL="1828800" lvl="3" indent="-514350"/>
            <a:r>
              <a:rPr lang="fi-FI" dirty="0" smtClean="0"/>
              <a:t>EI vielä </a:t>
            </a:r>
            <a:r>
              <a:rPr lang="fi-FI" dirty="0" err="1" smtClean="0"/>
              <a:t>hopsissa</a:t>
            </a:r>
            <a:r>
              <a:rPr lang="fi-FI" dirty="0" smtClean="0"/>
              <a:t> mukana</a:t>
            </a:r>
          </a:p>
          <a:p>
            <a:pPr marL="1828800" lvl="3" indent="-514350"/>
            <a:r>
              <a:rPr lang="fi-FI" dirty="0" smtClean="0"/>
              <a:t>Valitse valintaruutu/-ruudut ja tallenna</a:t>
            </a:r>
          </a:p>
          <a:p>
            <a:pPr marL="971550" lvl="1" indent="-514350">
              <a:buFontTx/>
              <a:buNone/>
            </a:pPr>
            <a:endParaRPr lang="fi-FI" dirty="0" smtClean="0"/>
          </a:p>
        </p:txBody>
      </p:sp>
      <p:grpSp>
        <p:nvGrpSpPr>
          <p:cNvPr id="30723" name="Ryhmä 6"/>
          <p:cNvGrpSpPr>
            <a:grpSpLocks/>
          </p:cNvGrpSpPr>
          <p:nvPr/>
        </p:nvGrpSpPr>
        <p:grpSpPr bwMode="auto">
          <a:xfrm>
            <a:off x="1141413" y="4572000"/>
            <a:ext cx="5502275" cy="2143125"/>
            <a:chOff x="571472" y="4714860"/>
            <a:chExt cx="5502331" cy="2143140"/>
          </a:xfrm>
        </p:grpSpPr>
        <p:pic>
          <p:nvPicPr>
            <p:cNvPr id="3072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4714860"/>
              <a:ext cx="5502331" cy="2143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Suorakulmio 5"/>
            <p:cNvSpPr/>
            <p:nvPr/>
          </p:nvSpPr>
          <p:spPr>
            <a:xfrm>
              <a:off x="642910" y="4786299"/>
              <a:ext cx="1214450" cy="28575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sp>
          <p:nvSpPr>
            <p:cNvPr id="8" name="Suorakulmio 7"/>
            <p:cNvSpPr/>
            <p:nvPr/>
          </p:nvSpPr>
          <p:spPr>
            <a:xfrm>
              <a:off x="1214416" y="6643687"/>
              <a:ext cx="214315" cy="21431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smtClean="0"/>
              <a:t>Lisää kurssi / opintokokonaisuus 1(3)</a:t>
            </a:r>
            <a:endParaRPr lang="fi-FI" dirty="0"/>
          </a:p>
        </p:txBody>
      </p:sp>
      <p:sp>
        <p:nvSpPr>
          <p:cNvPr id="31746" name="Sisällön paikkamerkki 2"/>
          <p:cNvSpPr>
            <a:spLocks noGrp="1"/>
          </p:cNvSpPr>
          <p:nvPr>
            <p:ph idx="1"/>
          </p:nvPr>
        </p:nvSpPr>
        <p:spPr>
          <a:xfrm>
            <a:off x="428625" y="1785938"/>
            <a:ext cx="7704138" cy="4422775"/>
          </a:xfrm>
        </p:spPr>
        <p:txBody>
          <a:bodyPr/>
          <a:lstStyle/>
          <a:p>
            <a:r>
              <a:rPr lang="fi-FI" b="1" dirty="0" smtClean="0"/>
              <a:t>Lisää muuta </a:t>
            </a:r>
            <a:br>
              <a:rPr lang="fi-FI" b="1" dirty="0" smtClean="0"/>
            </a:br>
            <a:r>
              <a:rPr lang="fi-FI" dirty="0" smtClean="0"/>
              <a:t>-linkistä välilehdet: 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189288"/>
            <a:ext cx="8072437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1857375"/>
            <a:ext cx="44211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orakulmio 5"/>
          <p:cNvSpPr/>
          <p:nvPr/>
        </p:nvSpPr>
        <p:spPr>
          <a:xfrm>
            <a:off x="6858000" y="1785938"/>
            <a:ext cx="1000125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6715125" y="2571750"/>
            <a:ext cx="1000125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99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04138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dirty="0" smtClean="0"/>
              <a:t>Lisää kurssi / opintokokonaisuus 2(3)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43063"/>
            <a:ext cx="5186370" cy="4483100"/>
          </a:xfrm>
        </p:spPr>
        <p:txBody>
          <a:bodyPr>
            <a:normAutofit/>
          </a:bodyPr>
          <a:lstStyle/>
          <a:p>
            <a:pPr marL="361950" indent="-304800">
              <a:defRPr/>
            </a:pPr>
            <a:r>
              <a:rPr lang="fi-FI" dirty="0" smtClean="0"/>
              <a:t>Lisää</a:t>
            </a:r>
            <a:r>
              <a:rPr lang="fi-FI" b="1" dirty="0" smtClean="0"/>
              <a:t> muu kurssi: 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i-FI" dirty="0" smtClean="0"/>
              <a:t>Napsauta </a:t>
            </a:r>
            <a:r>
              <a:rPr lang="fi-FI" b="1" dirty="0" smtClean="0"/>
              <a:t>Lisää muuta </a:t>
            </a:r>
            <a:r>
              <a:rPr lang="fi-FI" dirty="0" smtClean="0"/>
              <a:t>-linkkiä kokonaisuuden kohdalla ja valitse </a:t>
            </a:r>
            <a:r>
              <a:rPr lang="fi-FI" b="1" dirty="0" smtClean="0"/>
              <a:t>Lisää muu opintojakso </a:t>
            </a:r>
            <a:r>
              <a:rPr lang="fi-FI" dirty="0" smtClean="0"/>
              <a:t>-välilehti.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i-FI" dirty="0" smtClean="0"/>
              <a:t>Etsi: kurssin koodi tai hakusana tai valitse laitos.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fi-FI" dirty="0" smtClean="0"/>
              <a:t>Saat listan kursseista: rastita ja tallenna </a:t>
            </a:r>
            <a:r>
              <a:rPr lang="fi-FI" b="1" dirty="0" smtClean="0"/>
              <a:t>Lisää valitut suunnitelmaan </a:t>
            </a:r>
            <a:r>
              <a:rPr lang="fi-FI" dirty="0" smtClean="0"/>
              <a:t>-painikkeella.</a:t>
            </a:r>
          </a:p>
          <a:p>
            <a:pPr lvl="1">
              <a:defRPr/>
            </a:pPr>
            <a:r>
              <a:rPr lang="fi-FI" dirty="0" smtClean="0"/>
              <a:t> </a:t>
            </a:r>
            <a:r>
              <a:rPr lang="fi-FI" sz="2200" dirty="0" smtClean="0"/>
              <a:t>* Jos jo aiemmin suoritettu kurssi: </a:t>
            </a:r>
            <a:br>
              <a:rPr lang="fi-FI" sz="2200" dirty="0" smtClean="0"/>
            </a:br>
            <a:r>
              <a:rPr lang="fi-FI" sz="2200" b="1" i="1" dirty="0" smtClean="0"/>
              <a:t>Hae </a:t>
            </a:r>
            <a:r>
              <a:rPr lang="fi-FI" b="1" i="1" dirty="0" smtClean="0"/>
              <a:t>suoritetut </a:t>
            </a:r>
            <a:r>
              <a:rPr lang="fi-FI" dirty="0" smtClean="0"/>
              <a:t>-linkki</a:t>
            </a:r>
          </a:p>
          <a:p>
            <a:pPr>
              <a:buFont typeface="Wingdings" pitchFamily="2" charset="2"/>
              <a:buNone/>
              <a:defRPr/>
            </a:pPr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071678"/>
            <a:ext cx="3138169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orakulmio 6"/>
          <p:cNvSpPr/>
          <p:nvPr/>
        </p:nvSpPr>
        <p:spPr>
          <a:xfrm>
            <a:off x="5786446" y="3429000"/>
            <a:ext cx="2857520" cy="42862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5786446" y="5000636"/>
            <a:ext cx="214314" cy="21431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5715008" y="5286388"/>
            <a:ext cx="2286016" cy="42862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www.jyu.fi/itp/korppi-ohjeet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CD0-F28C-4050-9D71-1B891C3682C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0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426</TotalTime>
  <Words>712</Words>
  <Application>Microsoft Office PowerPoint</Application>
  <PresentationFormat>Näytössä katseltava diaesitys (4:3)</PresentationFormat>
  <Paragraphs>199</Paragraphs>
  <Slides>24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5" baseType="lpstr">
      <vt:lpstr>Clarity</vt:lpstr>
      <vt:lpstr>Korppi ohjauksen välineenä (Ehops)</vt:lpstr>
      <vt:lpstr>Sisältö</vt:lpstr>
      <vt:lpstr>Materiaaleja</vt:lpstr>
      <vt:lpstr>HOPSista yleistä</vt:lpstr>
      <vt:lpstr>eHOPS -prosessi</vt:lpstr>
      <vt:lpstr>Opiskelija luo eHOPSin</vt:lpstr>
      <vt:lpstr>Opiskelija muokkaa eHOPSia</vt:lpstr>
      <vt:lpstr>Lisää kurssi / opintokokonaisuus 1(3)</vt:lpstr>
      <vt:lpstr>Lisää kurssi / opintokokonaisuus 2(3)</vt:lpstr>
      <vt:lpstr>Lisää kurssi /opintokokonaisuus 3(3)</vt:lpstr>
      <vt:lpstr>Jos pakollinen kurssi  on poistettu</vt:lpstr>
      <vt:lpstr>Opintojen aikatauluttaminen</vt:lpstr>
      <vt:lpstr>Opiskelijan perustelut,  ohjaajan kommentit</vt:lpstr>
      <vt:lpstr>Perustelut</vt:lpstr>
      <vt:lpstr>Vaatimusten noudattaminen -välilehti</vt:lpstr>
      <vt:lpstr>eHOPS aktiiviseksi </vt:lpstr>
      <vt:lpstr>Viesti ohjaajalle tai takaraja</vt:lpstr>
      <vt:lpstr>Lisää toimintoja</vt:lpstr>
      <vt:lpstr>Hyväksytty eHOPS opiskelijan näkökulmasta</vt:lpstr>
      <vt:lpstr>eHOPS ohjaajan näkökulmasta</vt:lpstr>
      <vt:lpstr>Ohjaaja hyväksyy eHOPSin 1(2)</vt:lpstr>
      <vt:lpstr>Ohjaaja hyväksyy eHOPSin 2(2)</vt:lpstr>
      <vt:lpstr>Sp-viesti hyväksymisestä opiskelijalle</vt:lpstr>
      <vt:lpstr>Hyväksymistieto eHOPSissa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Ruuska Merja</dc:creator>
  <cp:lastModifiedBy>Kalermo Salla</cp:lastModifiedBy>
  <cp:revision>129</cp:revision>
  <cp:lastPrinted>2013-03-19T07:57:27Z</cp:lastPrinted>
  <dcterms:created xsi:type="dcterms:W3CDTF">2012-08-29T06:03:00Z</dcterms:created>
  <dcterms:modified xsi:type="dcterms:W3CDTF">2014-08-25T10:57:07Z</dcterms:modified>
</cp:coreProperties>
</file>