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286" r:id="rId4"/>
    <p:sldId id="281" r:id="rId5"/>
    <p:sldId id="288" r:id="rId6"/>
    <p:sldId id="279" r:id="rId7"/>
    <p:sldId id="280" r:id="rId8"/>
    <p:sldId id="269" r:id="rId9"/>
    <p:sldId id="265" r:id="rId10"/>
    <p:sldId id="268" r:id="rId11"/>
    <p:sldId id="287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82" r:id="rId20"/>
    <p:sldId id="266" r:id="rId21"/>
    <p:sldId id="284" r:id="rId22"/>
    <p:sldId id="283" r:id="rId23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34" autoAdjust="0"/>
    <p:restoredTop sz="94660"/>
  </p:normalViewPr>
  <p:slideViewPr>
    <p:cSldViewPr>
      <p:cViewPr varScale="1">
        <p:scale>
          <a:sx n="107" d="100"/>
          <a:sy n="107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E811F-F73E-465C-BC90-096C4F27BF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237A1-A62C-4DE7-8ECC-A708D3EB08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72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9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232" y="0"/>
            <a:ext cx="295059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DAD0-00FC-47F5-BB86-2EC9D239A31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02" y="4722694"/>
            <a:ext cx="5447371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59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232" y="9443662"/>
            <a:ext cx="295059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E792-7F95-4E44-A1CB-B3CC266C52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4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EDEACB-E7A0-4593-94DF-45F4E39898EA}" type="datetime1">
              <a:rPr lang="en-US" smtClean="0"/>
              <a:t>2/18/2013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korppi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2000240"/>
            <a:ext cx="1375135" cy="1332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5B5A-B8EE-4758-8820-FD8DDAB5B696}" type="datetime1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728-C16E-4155-9A96-C73DF900D83A}" type="datetime1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68313" y="115888"/>
            <a:ext cx="8229600" cy="919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4141787" cy="2354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196975"/>
            <a:ext cx="4141788" cy="2354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703638"/>
            <a:ext cx="4141787" cy="235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0" y="3703638"/>
            <a:ext cx="4141788" cy="235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DCB100-B3E2-4BA7-9525-3285D90BE444}" type="datetime1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19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8435975" cy="2354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3703638"/>
            <a:ext cx="8435975" cy="235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12E8C3-2DBC-4A05-9684-DD4EA4098A04}" type="datetime1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868-54BD-45C6-AEB0-BF8337BD01EB}" type="datetime1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6B08A45-D473-414E-BC81-AACB56182F87}" type="datetime1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DAF-3AB2-44E9-8CD0-75FDA33D5391}" type="datetime1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ABFD-6B74-4CAE-ABC0-1F28F936715D}" type="datetime1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D1D9-C232-4395-BB6B-5F09300149A8}" type="datetime1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B4F-C552-46B4-86C4-6F3C4B78851D}" type="datetime1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D27D-044C-4FD3-BA61-5B3D93FFA8C6}" type="datetime1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68C6-111C-4471-8E06-685AFF68B5FC}" type="datetime1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1005D5-8CB0-4D85-B1A3-F18C02666CF0}" type="datetime1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A7CE26-95C4-40E9-BFD0-C22B444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5" name="Picture 14" descr="korppi2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929586" y="214290"/>
            <a:ext cx="1011031" cy="9794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Korppi-sihteerikoulutus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Salla </a:t>
            </a:r>
            <a:r>
              <a:rPr lang="fi-FI" dirty="0" err="1" smtClean="0"/>
              <a:t>Kalermo</a:t>
            </a:r>
            <a:endParaRPr lang="fi-FI" dirty="0" smtClean="0"/>
          </a:p>
          <a:p>
            <a:r>
              <a:rPr lang="fi-FI" dirty="0" smtClean="0"/>
              <a:t>Kysymykset: korppi@jyu.fi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LUOMINEN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Alusta asti ”tyhjästä” luominen:</a:t>
            </a:r>
          </a:p>
          <a:p>
            <a:pPr lvl="1"/>
            <a:r>
              <a:rPr lang="fi-FI" dirty="0" smtClean="0"/>
              <a:t>Uuden kurssin luominen olemassa olevasta opintojaksosta: </a:t>
            </a:r>
            <a:r>
              <a:rPr lang="fi-FI" i="1" dirty="0" smtClean="0"/>
              <a:t>Opetus </a:t>
            </a:r>
            <a:r>
              <a:rPr lang="fi-FI" i="1" dirty="0" smtClean="0">
                <a:sym typeface="Wingdings" pitchFamily="2" charset="2"/>
              </a:rPr>
              <a:t> Lisää kurssi</a:t>
            </a:r>
          </a:p>
          <a:p>
            <a:pPr lvl="1"/>
            <a:r>
              <a:rPr lang="fi-FI" dirty="0" smtClean="0"/>
              <a:t>Sinun ei tarvitse tietää vielä kurssin luomisen yhteydessä lopullisia päivämääriä ja muita tietoja, sillä pääset muokkaamaan kaikkia sivulla antamiasi tietoja vielä kurssin luomisen jälkeen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Voit tehdä kopion olemassa olevasta kurssista ko. kurssin alta löytyvällä </a:t>
            </a:r>
            <a:r>
              <a:rPr lang="fi-FI" i="1" dirty="0" smtClean="0"/>
              <a:t>kopiointi uusi</a:t>
            </a:r>
            <a:r>
              <a:rPr lang="fi-FI" dirty="0" smtClean="0"/>
              <a:t>-toiminnolla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Korpin ylläpito kopioi pyynnöstä opetusohjelman seuraavalle vuodelle. Ajat, paikat ym. on sihteerin korjattava oikeiksi.</a:t>
            </a:r>
          </a:p>
          <a:p>
            <a:r>
              <a:rPr lang="fi-FI" dirty="0" smtClean="0"/>
              <a:t>Kurssin alta löytyvällä </a:t>
            </a:r>
            <a:r>
              <a:rPr lang="fi-FI" i="1" dirty="0" smtClean="0"/>
              <a:t>kopiointi</a:t>
            </a:r>
            <a:r>
              <a:rPr lang="fi-FI" dirty="0" smtClean="0"/>
              <a:t>-toiminnolla voit kopioida joltakin toiselta kurssilta kurssikuvauksen ja muita tietoja</a:t>
            </a:r>
          </a:p>
          <a:p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OPETUSRYHMÄ?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 smtClean="0"/>
              <a:t>Opetusryhmä</a:t>
            </a:r>
            <a:endParaRPr lang="fi-FI" dirty="0" smtClean="0"/>
          </a:p>
          <a:p>
            <a:pPr lvl="1"/>
            <a:r>
              <a:rPr lang="fi-FI" dirty="0" smtClean="0"/>
              <a:t>Ryhmän tyyppi: luento, demo, harjoitus, välikoe jne.</a:t>
            </a:r>
          </a:p>
          <a:p>
            <a:pPr lvl="1"/>
            <a:r>
              <a:rPr lang="fi-FI" dirty="0" smtClean="0"/>
              <a:t>”Yläotsikko” kyseisen ryhmän tapahtumille</a:t>
            </a:r>
          </a:p>
          <a:p>
            <a:r>
              <a:rPr lang="fi-FI" dirty="0" smtClean="0"/>
              <a:t>Opetusryhmän alla </a:t>
            </a:r>
            <a:r>
              <a:rPr lang="fi-FI" b="1" dirty="0" smtClean="0"/>
              <a:t>tapahtumia</a:t>
            </a:r>
            <a:r>
              <a:rPr lang="fi-FI" dirty="0" smtClean="0"/>
              <a:t>, joilla aika, paikka jne.</a:t>
            </a:r>
          </a:p>
          <a:p>
            <a:r>
              <a:rPr lang="fi-FI" dirty="0" smtClean="0"/>
              <a:t>Jos kurssilla edes yksi tapaaminen, on luotava opetusryhmä + tapahtuma!</a:t>
            </a:r>
          </a:p>
          <a:p>
            <a:r>
              <a:rPr lang="fi-FI" dirty="0" smtClean="0"/>
              <a:t>Opetusryhmät kuntoon, jotta tapahtumat tulee osallistujien kalentereihin</a:t>
            </a:r>
          </a:p>
          <a:p>
            <a:r>
              <a:rPr lang="fi-FI" dirty="0" smtClean="0"/>
              <a:t>Tilavaraukset opetusryhmien tapahtumien kautta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495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tustapahtuma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221088"/>
            <a:ext cx="3888432" cy="2227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OPETUSRYHMÄT 1/3:</a:t>
            </a:r>
            <a:br>
              <a:rPr lang="fi-FI" dirty="0" smtClean="0"/>
            </a:br>
            <a:r>
              <a:rPr lang="fi-FI" dirty="0" smtClean="0"/>
              <a:t>Luo opetusryhmä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fi-FI" dirty="0" smtClean="0"/>
              <a:t>Mieti ensin kurssin</a:t>
            </a:r>
            <a:r>
              <a:rPr lang="fi-FI" b="1" dirty="0" smtClean="0"/>
              <a:t> opetusryhmät </a:t>
            </a:r>
            <a:r>
              <a:rPr lang="fi-FI" dirty="0" smtClean="0"/>
              <a:t>valmiiksi</a:t>
            </a:r>
            <a:endParaRPr lang="fi-FI" b="1" dirty="0" smtClean="0"/>
          </a:p>
          <a:p>
            <a:pPr marL="788670" lvl="1" indent="-514350"/>
            <a:r>
              <a:rPr lang="fi-FI" dirty="0" smtClean="0"/>
              <a:t>esim. luento, 5 demoryhmää, 3 harjoitusryhmää jne.</a:t>
            </a:r>
            <a:br>
              <a:rPr lang="fi-FI" dirty="0" smtClean="0"/>
            </a:br>
            <a:endParaRPr lang="fi-FI" b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Avaa kurssin alta </a:t>
            </a:r>
            <a:r>
              <a:rPr lang="fi-FI" i="1" dirty="0" smtClean="0"/>
              <a:t>Opetusryhmät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Valitse</a:t>
            </a:r>
            <a:r>
              <a:rPr lang="fi-FI" i="1" dirty="0" smtClean="0"/>
              <a:t> </a:t>
            </a:r>
            <a:r>
              <a:rPr lang="fi-FI" b="1" i="1" dirty="0" err="1" smtClean="0"/>
              <a:t>Opetusryhmät</a:t>
            </a:r>
            <a:r>
              <a:rPr lang="fi-FI" b="1" dirty="0" err="1" smtClean="0"/>
              <a:t>-näkymä</a:t>
            </a:r>
            <a:endParaRPr lang="fi-FI" b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Klikkaa </a:t>
            </a:r>
            <a:r>
              <a:rPr lang="fi-FI" i="1" dirty="0" smtClean="0"/>
              <a:t>Luo lisää ryhmiä</a:t>
            </a:r>
            <a:r>
              <a:rPr lang="fi-FI" dirty="0" smtClean="0"/>
              <a:t> </a:t>
            </a:r>
            <a:r>
              <a:rPr lang="fi-FI" dirty="0" smtClean="0"/>
              <a:t>-linkkiä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Määrittele luotavan opetusryhmän tyyppi ja yksittäisten ryhmien lukumäärä</a:t>
            </a:r>
            <a:br>
              <a:rPr lang="fi-FI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OPETUSRYHMÄT 2/3:</a:t>
            </a:r>
            <a:br>
              <a:rPr lang="fi-FI" dirty="0" smtClean="0"/>
            </a:br>
            <a:r>
              <a:rPr lang="fi-FI" dirty="0" smtClean="0"/>
              <a:t>Määrittele ajat ja paikat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dirty="0" smtClean="0"/>
              <a:t>Aikatauluta </a:t>
            </a:r>
            <a:r>
              <a:rPr lang="fi-FI" b="1" dirty="0" smtClean="0"/>
              <a:t>tapahtumat</a:t>
            </a:r>
            <a:r>
              <a:rPr lang="fi-FI" dirty="0" smtClean="0"/>
              <a:t> eli määrittele eri opetusryhmille (luennoille, demo- tai harjoitusryhmille) päivämäärät ja kellonajat</a:t>
            </a:r>
            <a:endParaRPr lang="en-US" dirty="0" smtClean="0"/>
          </a:p>
          <a:p>
            <a:r>
              <a:rPr lang="fi-FI" b="1" i="1" dirty="0" smtClean="0"/>
              <a:t>Tapahtumat</a:t>
            </a:r>
            <a:r>
              <a:rPr lang="fi-FI" dirty="0" smtClean="0"/>
              <a:t> </a:t>
            </a:r>
            <a:r>
              <a:rPr lang="fi-FI" b="1" dirty="0" smtClean="0"/>
              <a:t>-näkymässä </a:t>
            </a:r>
            <a:r>
              <a:rPr lang="fi-FI" dirty="0" smtClean="0"/>
              <a:t>napsauta </a:t>
            </a:r>
            <a:r>
              <a:rPr lang="fi-FI" i="1" dirty="0" smtClean="0"/>
              <a:t>Lisää tapahtuma </a:t>
            </a:r>
            <a:r>
              <a:rPr lang="fi-FI" dirty="0" smtClean="0"/>
              <a:t>-painiketta</a:t>
            </a:r>
            <a:endParaRPr lang="fi-FI" dirty="0" smtClean="0"/>
          </a:p>
          <a:p>
            <a:r>
              <a:rPr lang="fi-FI" dirty="0" smtClean="0"/>
              <a:t>Avautuu tapahtuman lisäysikkuna</a:t>
            </a:r>
            <a:r>
              <a:rPr lang="fi-FI" b="1" dirty="0" smtClean="0"/>
              <a:t>:</a:t>
            </a:r>
          </a:p>
          <a:p>
            <a:pPr lvl="1"/>
            <a:r>
              <a:rPr lang="fi-FI" dirty="0" smtClean="0"/>
              <a:t>valitse opetusryhmästä sopiva ryhmä</a:t>
            </a:r>
            <a:br>
              <a:rPr lang="fi-FI" dirty="0" smtClean="0"/>
            </a:br>
            <a:r>
              <a:rPr lang="fi-FI" dirty="0" smtClean="0"/>
              <a:t>(esim. demo)</a:t>
            </a:r>
          </a:p>
          <a:p>
            <a:pPr lvl="1"/>
            <a:r>
              <a:rPr lang="fi-FI" dirty="0" smtClean="0"/>
              <a:t>valitse päivämäärä ja kellonaika</a:t>
            </a:r>
          </a:p>
          <a:p>
            <a:pPr lvl="1"/>
            <a:r>
              <a:rPr lang="fi-FI" dirty="0" smtClean="0"/>
              <a:t>valitse </a:t>
            </a:r>
            <a:r>
              <a:rPr lang="fi-FI" b="1" dirty="0" smtClean="0"/>
              <a:t>Etsi sali </a:t>
            </a:r>
            <a:r>
              <a:rPr lang="fi-FI" dirty="0" smtClean="0"/>
              <a:t>(tai paikka)</a:t>
            </a:r>
          </a:p>
          <a:p>
            <a:pPr lvl="1"/>
            <a:r>
              <a:rPr lang="fi-FI" dirty="0" smtClean="0"/>
              <a:t>valitse ohjaaja</a:t>
            </a:r>
          </a:p>
          <a:p>
            <a:r>
              <a:rPr lang="fi-FI" dirty="0" smtClean="0"/>
              <a:t>Klikkaa lopuksi </a:t>
            </a:r>
            <a:r>
              <a:rPr lang="fi-FI" i="1" dirty="0" smtClean="0"/>
              <a:t>Tallenna</a:t>
            </a:r>
            <a:r>
              <a:rPr lang="fi-FI" dirty="0" smtClean="0"/>
              <a:t> </a:t>
            </a:r>
            <a:r>
              <a:rPr lang="fi-FI" dirty="0" smtClean="0"/>
              <a:t>-painiketta</a:t>
            </a:r>
            <a:r>
              <a:rPr lang="fi-FI" dirty="0" smtClean="0"/>
              <a:t>. </a:t>
            </a:r>
          </a:p>
          <a:p>
            <a:r>
              <a:rPr lang="fi-FI" dirty="0" smtClean="0"/>
              <a:t>Toista kaikkien kurssin opetusryhmien kohdalla.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opetustapahtum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608" y="2708920"/>
            <a:ext cx="3203848" cy="277462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OPETUSRYHMÄT 3/3:</a:t>
            </a:r>
            <a:br>
              <a:rPr lang="fi-FI" dirty="0" smtClean="0"/>
            </a:br>
            <a:r>
              <a:rPr lang="fi-FI" dirty="0" smtClean="0"/>
              <a:t>Tee salivarauspyynnöt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i="1" dirty="0" smtClean="0"/>
              <a:t>Tapahtumat</a:t>
            </a:r>
            <a:r>
              <a:rPr lang="fi-FI" dirty="0" smtClean="0"/>
              <a:t> </a:t>
            </a:r>
            <a:r>
              <a:rPr lang="fi-FI" b="1" dirty="0" smtClean="0"/>
              <a:t>–näkymässä</a:t>
            </a:r>
            <a:endParaRPr lang="fi-FI" dirty="0" smtClean="0"/>
          </a:p>
          <a:p>
            <a:r>
              <a:rPr lang="fi-FI" dirty="0" smtClean="0"/>
              <a:t>Valitse haluamasi opetusryhmä tai -ryhmät</a:t>
            </a:r>
          </a:p>
          <a:p>
            <a:pPr lvl="1"/>
            <a:r>
              <a:rPr lang="en-US" dirty="0" err="1" smtClean="0"/>
              <a:t>Voit</a:t>
            </a:r>
            <a:r>
              <a:rPr lang="en-US" dirty="0" smtClean="0"/>
              <a:t> </a:t>
            </a:r>
            <a:r>
              <a:rPr lang="en-US" dirty="0" err="1" smtClean="0"/>
              <a:t>valita</a:t>
            </a:r>
            <a:r>
              <a:rPr lang="en-US" dirty="0" smtClean="0"/>
              <a:t> </a:t>
            </a:r>
            <a:r>
              <a:rPr lang="en-US" dirty="0" err="1" smtClean="0"/>
              <a:t>useamman</a:t>
            </a:r>
            <a:r>
              <a:rPr lang="en-US" dirty="0" smtClean="0"/>
              <a:t> </a:t>
            </a:r>
            <a:r>
              <a:rPr lang="en-US" dirty="0" err="1" smtClean="0"/>
              <a:t>ryhmän</a:t>
            </a:r>
            <a:r>
              <a:rPr lang="en-US" dirty="0" smtClean="0"/>
              <a:t> </a:t>
            </a:r>
            <a:r>
              <a:rPr lang="en-US" dirty="0" err="1" smtClean="0"/>
              <a:t>valitsemalla</a:t>
            </a:r>
            <a:r>
              <a:rPr lang="en-US" dirty="0" smtClean="0"/>
              <a:t> </a:t>
            </a:r>
            <a:r>
              <a:rPr lang="en-US" b="1" dirty="0" err="1" smtClean="0"/>
              <a:t>Salli</a:t>
            </a:r>
            <a:r>
              <a:rPr lang="en-US" b="1" dirty="0" smtClean="0"/>
              <a:t> </a:t>
            </a:r>
            <a:r>
              <a:rPr lang="en-US" b="1" dirty="0" err="1" smtClean="0"/>
              <a:t>useiden</a:t>
            </a:r>
            <a:r>
              <a:rPr lang="en-US" b="1" dirty="0" smtClean="0"/>
              <a:t> </a:t>
            </a:r>
            <a:r>
              <a:rPr lang="en-US" b="1" dirty="0" err="1" smtClean="0"/>
              <a:t>tapahtumien</a:t>
            </a:r>
            <a:r>
              <a:rPr lang="en-US" b="1" dirty="0" smtClean="0"/>
              <a:t> </a:t>
            </a:r>
            <a:r>
              <a:rPr lang="en-US" b="1" dirty="0" err="1" smtClean="0"/>
              <a:t>valitseminen</a:t>
            </a:r>
            <a:endParaRPr lang="en-US" b="1" dirty="0" smtClean="0"/>
          </a:p>
          <a:p>
            <a:r>
              <a:rPr lang="fi-FI" dirty="0" smtClean="0"/>
              <a:t>Klikkaa </a:t>
            </a:r>
            <a:r>
              <a:rPr lang="fi-FI" i="1" dirty="0" smtClean="0"/>
              <a:t>Tee salivarauksia valituille tapaht</a:t>
            </a:r>
            <a:r>
              <a:rPr lang="fi-FI" dirty="0" smtClean="0"/>
              <a:t>umille –painiketta ja jatka varauspyynnön prosessi loppuun asti</a:t>
            </a:r>
          </a:p>
          <a:p>
            <a:endParaRPr lang="fi-FI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dirty="0" smtClean="0"/>
              <a:t>LOMAKKEET 1/3:</a:t>
            </a:r>
            <a:br>
              <a:rPr lang="fi-FI" dirty="0" smtClean="0"/>
            </a:br>
            <a:r>
              <a:rPr lang="fi-FI" dirty="0" smtClean="0"/>
              <a:t>Lomakkeiden käyttö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fi-FI" sz="2800" dirty="0" smtClean="0"/>
              <a:t>Opetukseen liittyvät kyselyt: esitietokysely, odotukset</a:t>
            </a:r>
            <a:endParaRPr lang="en-US" sz="2800" dirty="0" smtClean="0"/>
          </a:p>
          <a:p>
            <a:pPr eaLnBrk="1" hangingPunct="1"/>
            <a:r>
              <a:rPr lang="fi-FI" sz="2800" dirty="0" smtClean="0"/>
              <a:t>Esim. harjoitustyöstä saadut pisteet voi antaa opiskelijalle Korppi-lomakkeen kautta</a:t>
            </a:r>
          </a:p>
          <a:p>
            <a:pPr lvl="1"/>
            <a:r>
              <a:rPr lang="fi-FI" dirty="0" smtClean="0"/>
              <a:t>Kukin opiskelija näkee vain omat tietonsa</a:t>
            </a:r>
            <a:endParaRPr lang="en-US" dirty="0" smtClean="0"/>
          </a:p>
          <a:p>
            <a:pPr eaLnBrk="1" hangingPunct="1"/>
            <a:r>
              <a:rPr lang="fi-FI" sz="2800" dirty="0" smtClean="0"/>
              <a:t>Muistiinpanot: suorituksiin liittyvän tiedon säilyttäminen Korpissa</a:t>
            </a:r>
            <a:endParaRPr lang="en-US" sz="2800" dirty="0" smtClean="0"/>
          </a:p>
          <a:p>
            <a:pPr lvl="1"/>
            <a:r>
              <a:rPr lang="fi-FI" dirty="0" smtClean="0"/>
              <a:t>Henkilöt vaihtuvat, mutta kurssit ja niiden tiedot säilyvät Korpissa</a:t>
            </a:r>
          </a:p>
          <a:p>
            <a:pPr lvl="1"/>
            <a:r>
              <a:rPr lang="fi-FI" dirty="0" smtClean="0"/>
              <a:t>Voit myös luoda lomakkeita, joita opiskelijat eivät näe</a:t>
            </a:r>
          </a:p>
          <a:p>
            <a:pPr eaLnBrk="1" hangingPunct="1"/>
            <a:r>
              <a:rPr lang="fi-FI" dirty="0" err="1" smtClean="0"/>
              <a:t>Huom</a:t>
            </a:r>
            <a:r>
              <a:rPr lang="fi-FI" dirty="0" smtClean="0"/>
              <a:t>: voit kopioida aiemmin tekemäsi lomakkeen uusille kursseille </a:t>
            </a:r>
            <a:r>
              <a:rPr lang="fi-FI" dirty="0" smtClean="0">
                <a:sym typeface="Wingdings" pitchFamily="2" charset="2"/>
              </a:rPr>
              <a:t> säästää aikaa ja vaivaa!</a:t>
            </a:r>
            <a:endParaRPr lang="fi-FI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F759C1-D786-4457-A4F2-C8D6BEA29787}" type="slidenum">
              <a:rPr lang="fi-FI"/>
              <a:pPr/>
              <a:t>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LOMAKKEET 2/3:</a:t>
            </a:r>
            <a:br>
              <a:rPr lang="fi-FI" dirty="0" smtClean="0"/>
            </a:br>
            <a:r>
              <a:rPr lang="fi-FI" dirty="0" smtClean="0"/>
              <a:t>Lomakkeiden täyttäminen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DB6FDA-EBDC-4155-9641-9571AB3573F2}" type="slidenum">
              <a:rPr lang="fi-FI"/>
              <a:pPr/>
              <a:t>16</a:t>
            </a:fld>
            <a:endParaRPr lang="fi-FI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fi-FI" b="1" dirty="0" smtClean="0"/>
              <a:t>OPETTAJA</a:t>
            </a:r>
            <a:r>
              <a:rPr lang="fi-FI" dirty="0" smtClean="0"/>
              <a:t> tai </a:t>
            </a:r>
            <a:r>
              <a:rPr lang="fi-FI" b="1" dirty="0" smtClean="0"/>
              <a:t>SIHTEERI</a:t>
            </a:r>
            <a:r>
              <a:rPr lang="fi-FI" dirty="0" smtClean="0"/>
              <a:t> täyttää tietoja lomakkeisiin valitsemalla vasemman reunan navigointipuusta kohdan </a:t>
            </a:r>
            <a:r>
              <a:rPr lang="fi-FI" i="1" dirty="0" smtClean="0"/>
              <a:t>Lomakkeen täyttö</a:t>
            </a:r>
          </a:p>
          <a:p>
            <a:pPr marL="884238" lvl="1" indent="-609600" eaLnBrk="1" hangingPunct="1">
              <a:lnSpc>
                <a:spcPct val="90000"/>
              </a:lnSpc>
              <a:defRPr/>
            </a:pPr>
            <a:r>
              <a:rPr lang="fi-FI" dirty="0" smtClean="0"/>
              <a:t>Esim. yhden demoryhmän demotietojen päivitys tehdään näin: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dirty="0" smtClean="0"/>
              <a:t>Valitse lomakkeen </a:t>
            </a:r>
            <a:r>
              <a:rPr lang="fi-FI" i="1" dirty="0" smtClean="0"/>
              <a:t>Päivitettävissä olevat kentät</a:t>
            </a:r>
            <a:r>
              <a:rPr lang="fi-FI" dirty="0" smtClean="0"/>
              <a:t> (esim. tehtävä1, tehtävä2 ja tehtävä3)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dirty="0" smtClean="0"/>
              <a:t>Valitse </a:t>
            </a:r>
            <a:r>
              <a:rPr lang="fi-FI" i="1" dirty="0" smtClean="0"/>
              <a:t>Päivitettävä ryhmä</a:t>
            </a:r>
            <a:r>
              <a:rPr lang="fi-FI" dirty="0" smtClean="0"/>
              <a:t> (Demoryhmä 1)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dirty="0" smtClean="0"/>
              <a:t>Klikkaa </a:t>
            </a:r>
            <a:r>
              <a:rPr lang="fi-FI" i="1" dirty="0" smtClean="0"/>
              <a:t>Päivitä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fi-FI" i="1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fi-FI" b="1" dirty="0" smtClean="0"/>
              <a:t>OPISKELIJA</a:t>
            </a:r>
            <a:r>
              <a:rPr lang="fi-FI" dirty="0" smtClean="0"/>
              <a:t>: Lomakkeet näkyvät kurssille ilmoittautuneille opiskelijoille kurssin etusivulla</a:t>
            </a:r>
          </a:p>
          <a:p>
            <a:pPr marL="715962" indent="-533400" eaLnBrk="1" hangingPunct="1">
              <a:lnSpc>
                <a:spcPct val="90000"/>
              </a:lnSpc>
              <a:defRPr/>
            </a:pPr>
            <a:endParaRPr lang="fi-FI" i="1" dirty="0" smtClean="0"/>
          </a:p>
          <a:p>
            <a:pPr marL="715962" indent="-533400" eaLnBrk="1" hangingPunct="1">
              <a:lnSpc>
                <a:spcPct val="90000"/>
              </a:lnSpc>
              <a:defRPr/>
            </a:pPr>
            <a:endParaRPr lang="fi-FI" i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LOMAKKEET 3/3: Lomakkeille täytetty-</a:t>
            </a:r>
            <a:br>
              <a:rPr lang="fi-FI" dirty="0" smtClean="0"/>
            </a:br>
            <a:r>
              <a:rPr lang="fi-FI" dirty="0" err="1" smtClean="0"/>
              <a:t>jen</a:t>
            </a:r>
            <a:r>
              <a:rPr lang="fi-FI" dirty="0" smtClean="0"/>
              <a:t> tietojen tarkasteleminen raporteilla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fi-FI" sz="3600" smtClean="0"/>
              <a:t>Kurssin alta </a:t>
            </a:r>
            <a:r>
              <a:rPr lang="fi-FI" sz="3600" i="1" smtClean="0"/>
              <a:t>Raportit</a:t>
            </a:r>
            <a:r>
              <a:rPr lang="fi-FI" sz="3600" smtClean="0"/>
              <a:t>-kohdasta:</a:t>
            </a:r>
          </a:p>
          <a:p>
            <a:pPr lvl="1" eaLnBrk="1" hangingPunct="1"/>
            <a:r>
              <a:rPr lang="fi-FI" sz="3200" smtClean="0"/>
              <a:t>Kurssin nimilista</a:t>
            </a:r>
            <a:endParaRPr lang="en-US" sz="3200" smtClean="0"/>
          </a:p>
          <a:p>
            <a:pPr lvl="1" eaLnBrk="1" hangingPunct="1"/>
            <a:r>
              <a:rPr lang="fi-FI" sz="3200" smtClean="0"/>
              <a:t>Opiskelijoiden tietojen tarkastelu</a:t>
            </a:r>
          </a:p>
          <a:p>
            <a:pPr lvl="1" eaLnBrk="1" hangingPunct="1"/>
            <a:r>
              <a:rPr lang="fi-FI" sz="3200" smtClean="0"/>
              <a:t>Lomakkeiden tiedot</a:t>
            </a:r>
          </a:p>
          <a:p>
            <a:pPr eaLnBrk="1" hangingPunct="1"/>
            <a:r>
              <a:rPr lang="fi-FI" sz="3600" smtClean="0"/>
              <a:t>Voit halutessasi tallentaa raportin hakuehdot</a:t>
            </a:r>
            <a:endParaRPr lang="en-US" sz="3600" smtClean="0"/>
          </a:p>
          <a:p>
            <a:pPr eaLnBrk="1" hangingPunct="1"/>
            <a:endParaRPr lang="en-US" sz="320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51DA85-F377-4759-AD5A-176D205D0F7E}" type="slidenum">
              <a:rPr lang="fi-FI"/>
              <a:pPr/>
              <a:t>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TILAVARAUSPYYNNÖT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 smtClean="0"/>
              <a:t>Mielisalit</a:t>
            </a:r>
            <a:r>
              <a:rPr lang="fi-FI" dirty="0" smtClean="0"/>
              <a:t> on sinun oma saliryhmäsi, johon voit lisätä ja poistaa haluamiasi usein käyttämiäsi saleja. Mielisalit näkyvät </a:t>
            </a:r>
            <a:r>
              <a:rPr lang="fi-FI" i="1" dirty="0" smtClean="0"/>
              <a:t>Paikka</a:t>
            </a:r>
            <a:r>
              <a:rPr lang="fi-FI" dirty="0" smtClean="0"/>
              <a:t>-valintalistoilla</a:t>
            </a:r>
            <a:r>
              <a:rPr lang="fi-FI" dirty="0" smtClean="0"/>
              <a:t>.</a:t>
            </a:r>
          </a:p>
          <a:p>
            <a:pPr lvl="1"/>
            <a:r>
              <a:rPr lang="fi-FI" i="1" dirty="0" smtClean="0"/>
              <a:t>Salivaraukset </a:t>
            </a:r>
            <a:r>
              <a:rPr lang="fi-FI" i="1" dirty="0" smtClean="0">
                <a:sym typeface="Wingdings" pitchFamily="2" charset="2"/>
              </a:rPr>
              <a:t> Mielisalit</a:t>
            </a:r>
            <a:endParaRPr lang="fi-FI" i="1" dirty="0" smtClean="0"/>
          </a:p>
          <a:p>
            <a:r>
              <a:rPr lang="fi-FI" b="1" dirty="0" smtClean="0"/>
              <a:t>Varauspyyntöjen asetukset</a:t>
            </a:r>
            <a:r>
              <a:rPr lang="fi-FI" dirty="0" smtClean="0"/>
              <a:t>: </a:t>
            </a:r>
            <a:r>
              <a:rPr lang="fi-FI" i="1" dirty="0" smtClean="0"/>
              <a:t>Salivaraukset </a:t>
            </a:r>
            <a:r>
              <a:rPr lang="fi-FI" i="1" dirty="0" smtClean="0">
                <a:sym typeface="Wingdings" pitchFamily="2" charset="2"/>
              </a:rPr>
              <a:t> Raportit</a:t>
            </a:r>
            <a:endParaRPr lang="fi-FI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fi-FI" sz="2600" b="1" dirty="0" smtClean="0">
                <a:solidFill>
                  <a:schemeClr val="tx1"/>
                </a:solidFill>
              </a:rPr>
              <a:t>Omien varauspyyntöjen tarkistaminen</a:t>
            </a:r>
            <a:r>
              <a:rPr lang="fi-FI" sz="2600" dirty="0" smtClean="0">
                <a:solidFill>
                  <a:schemeClr val="tx1"/>
                </a:solidFill>
              </a:rPr>
              <a:t>: </a:t>
            </a:r>
            <a:r>
              <a:rPr lang="fi-FI" sz="2600" i="1" dirty="0" smtClean="0">
                <a:solidFill>
                  <a:schemeClr val="tx1"/>
                </a:solidFill>
              </a:rPr>
              <a:t>Salivaraukset </a:t>
            </a:r>
            <a:r>
              <a:rPr lang="fi-FI" sz="2600" i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i-FI" sz="2600" i="1" dirty="0" smtClean="0">
                <a:solidFill>
                  <a:schemeClr val="tx1"/>
                </a:solidFill>
                <a:sym typeface="Wingdings" pitchFamily="2" charset="2"/>
              </a:rPr>
              <a:t>Raportit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fi-FI" sz="2600" dirty="0" smtClean="0">
                <a:solidFill>
                  <a:schemeClr val="tx1"/>
                </a:solidFill>
                <a:sym typeface="Wingdings" pitchFamily="2" charset="2"/>
              </a:rPr>
              <a:t>Kaikki henkilökuntaan kuuluvat voivat tehdä varauspyyntöjä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fi-FI" sz="2600" dirty="0" smtClean="0">
                <a:solidFill>
                  <a:schemeClr val="tx1"/>
                </a:solidFill>
                <a:sym typeface="Wingdings" pitchFamily="2" charset="2"/>
              </a:rPr>
              <a:t>Tilavaraus tulee aina </a:t>
            </a:r>
            <a:r>
              <a:rPr lang="fi-FI" sz="2600" b="1" dirty="0" smtClean="0">
                <a:solidFill>
                  <a:schemeClr val="tx1"/>
                </a:solidFill>
                <a:sym typeface="Wingdings" pitchFamily="2" charset="2"/>
              </a:rPr>
              <a:t>perua, jos tilaa ei käytetä</a:t>
            </a:r>
            <a:endParaRPr lang="fi-FI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fi-FI" i="1" dirty="0" smtClean="0">
              <a:sym typeface="Wingdings" pitchFamily="2" charset="2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fi-FI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KALENTERI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Sihteereillä on normaalien kalenteritoimintojen lisäksi: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Tapahtuman luonti</a:t>
            </a:r>
          </a:p>
          <a:p>
            <a:pPr marL="788670" lvl="2" indent="-514350">
              <a:spcBef>
                <a:spcPts val="600"/>
              </a:spcBef>
              <a:buClr>
                <a:schemeClr val="accent1"/>
              </a:buClr>
            </a:pPr>
            <a:r>
              <a:rPr lang="fi-FI" sz="2400" dirty="0" smtClean="0"/>
              <a:t>organisaatiolle</a:t>
            </a:r>
          </a:p>
          <a:p>
            <a:pPr marL="788670" lvl="2" indent="-514350">
              <a:spcBef>
                <a:spcPts val="600"/>
              </a:spcBef>
              <a:buClr>
                <a:schemeClr val="accent1"/>
              </a:buClr>
            </a:pPr>
            <a:r>
              <a:rPr lang="fi-FI" sz="2400" dirty="0" smtClean="0"/>
              <a:t>toiselle henkilölle</a:t>
            </a:r>
            <a:r>
              <a:rPr lang="fi-FI" sz="2300" dirty="0" smtClean="0">
                <a:solidFill>
                  <a:schemeClr val="tx2"/>
                </a:solidFill>
              </a:rPr>
              <a:t> </a:t>
            </a:r>
          </a:p>
          <a:p>
            <a:pPr marL="788670" lvl="2" indent="-514350">
              <a:spcBef>
                <a:spcPts val="600"/>
              </a:spcBef>
              <a:buClr>
                <a:schemeClr val="accent1"/>
              </a:buClr>
            </a:pPr>
            <a:r>
              <a:rPr lang="fi-FI" sz="2400" dirty="0" smtClean="0"/>
              <a:t>tapahtumakalenteriin</a:t>
            </a:r>
            <a:endParaRPr lang="fi-FI" sz="23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Muiden henkilöiden kalentereiden selaus</a:t>
            </a:r>
          </a:p>
          <a:p>
            <a:pPr marL="788670" lvl="2" indent="-514350">
              <a:spcBef>
                <a:spcPts val="600"/>
              </a:spcBef>
              <a:buClr>
                <a:schemeClr val="accent1"/>
              </a:buClr>
            </a:pPr>
            <a:r>
              <a:rPr lang="fi-FI" sz="2400" dirty="0" smtClean="0"/>
              <a:t>oman organisaation sisällä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Korppi-sihteerin tärkeimmät tehtävät</a:t>
            </a:r>
          </a:p>
          <a:p>
            <a:r>
              <a:rPr lang="fi-FI" dirty="0" smtClean="0"/>
              <a:t>Oikeusryhmät</a:t>
            </a:r>
          </a:p>
          <a:p>
            <a:r>
              <a:rPr lang="fi-FI" dirty="0" smtClean="0"/>
              <a:t>Opintojaksot</a:t>
            </a:r>
          </a:p>
          <a:p>
            <a:r>
              <a:rPr lang="fi-FI" dirty="0" smtClean="0"/>
              <a:t>Kurssin luonti</a:t>
            </a:r>
          </a:p>
          <a:p>
            <a:r>
              <a:rPr lang="fi-FI" dirty="0" smtClean="0"/>
              <a:t>Lomakkeet ja raportit</a:t>
            </a:r>
          </a:p>
          <a:p>
            <a:r>
              <a:rPr lang="fi-FI" smtClean="0"/>
              <a:t>Tilavaraukset</a:t>
            </a:r>
          </a:p>
          <a:p>
            <a:r>
              <a:rPr lang="fi-FI" dirty="0" smtClean="0"/>
              <a:t>Henkilötietojen tarkastelu ja muokkaus</a:t>
            </a:r>
          </a:p>
          <a:p>
            <a:r>
              <a:rPr lang="fi-FI" dirty="0" smtClean="0"/>
              <a:t>Kalenteri</a:t>
            </a:r>
          </a:p>
          <a:p>
            <a:r>
              <a:rPr lang="fi-FI" dirty="0" smtClean="0"/>
              <a:t>Opintorakenteet</a:t>
            </a:r>
          </a:p>
          <a:p>
            <a:r>
              <a:rPr lang="fi-FI" dirty="0" smtClean="0"/>
              <a:t>Osallistujien kysymykset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4564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OPINTORAKENTEET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eHOPSien</a:t>
            </a:r>
            <a:r>
              <a:rPr lang="fi-FI" dirty="0" smtClean="0"/>
              <a:t> pohjana olevat tutkinto-ohjelmat sekä opintokokonaisuudet</a:t>
            </a:r>
          </a:p>
          <a:p>
            <a:r>
              <a:rPr lang="fi-FI" b="1" dirty="0" smtClean="0"/>
              <a:t>Sihteerin päivitettävä kuntoon aina kun </a:t>
            </a:r>
            <a:r>
              <a:rPr lang="fi-FI" b="1" dirty="0" err="1" smtClean="0"/>
              <a:t>opetussunnitelmat</a:t>
            </a:r>
            <a:r>
              <a:rPr lang="fi-FI" b="1" dirty="0" smtClean="0"/>
              <a:t> muuttuvat</a:t>
            </a:r>
          </a:p>
          <a:p>
            <a:r>
              <a:rPr lang="fi-FI" dirty="0" smtClean="0"/>
              <a:t>Sihteerit pääsevät muokkaamaan </a:t>
            </a:r>
            <a:r>
              <a:rPr lang="fi-FI" i="1" dirty="0" err="1" smtClean="0"/>
              <a:t>Opintorakenteet</a:t>
            </a:r>
            <a:r>
              <a:rPr lang="fi-FI" dirty="0" err="1" smtClean="0"/>
              <a:t>-kohdasta</a:t>
            </a:r>
            <a:endParaRPr lang="fi-FI" dirty="0" smtClean="0"/>
          </a:p>
          <a:p>
            <a:r>
              <a:rPr lang="fi-FI" b="1" dirty="0" smtClean="0"/>
              <a:t>Työpajoja, joissa rakenteet voi tulla laittamaan kuntoon opastetusti</a:t>
            </a:r>
          </a:p>
          <a:p>
            <a:pPr lvl="1"/>
            <a:r>
              <a:rPr lang="fi-FI" dirty="0" smtClean="0"/>
              <a:t>Seuraava 7.6. klo </a:t>
            </a:r>
            <a:r>
              <a:rPr lang="fi-FI" dirty="0" smtClean="0"/>
              <a:t>8:15 </a:t>
            </a:r>
            <a:r>
              <a:rPr lang="fi-FI" dirty="0" smtClean="0"/>
              <a:t>(ilmoittautuminen Korpissa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Elokuussa toinen (aikaa ei vielä sovittu)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TUTKINTOJEN KOKOAMINEN</a:t>
            </a:r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Apuväline tutkintojen kokoamiseksi opintorekistereihin (Tutti + </a:t>
            </a:r>
            <a:r>
              <a:rPr lang="fi-FI" dirty="0" err="1"/>
              <a:t>Jore</a:t>
            </a:r>
            <a:r>
              <a:rPr lang="fi-FI" dirty="0" smtClean="0"/>
              <a:t>)</a:t>
            </a:r>
          </a:p>
          <a:p>
            <a:r>
              <a:rPr lang="fi-FI" dirty="0" smtClean="0"/>
              <a:t>Tehdään </a:t>
            </a:r>
            <a:r>
              <a:rPr lang="fi-FI" dirty="0" err="1" smtClean="0"/>
              <a:t>eHOPSin</a:t>
            </a:r>
            <a:r>
              <a:rPr lang="fi-FI" dirty="0" smtClean="0"/>
              <a:t> kautta</a:t>
            </a:r>
            <a:endParaRPr lang="fi-FI" dirty="0"/>
          </a:p>
          <a:p>
            <a:r>
              <a:rPr lang="fi-FI" dirty="0" err="1" smtClean="0"/>
              <a:t>Pilotointi</a:t>
            </a:r>
            <a:r>
              <a:rPr lang="fi-FI" dirty="0" smtClean="0"/>
              <a:t> käynnissä</a:t>
            </a:r>
          </a:p>
          <a:p>
            <a:r>
              <a:rPr lang="fi-FI" dirty="0" smtClean="0"/>
              <a:t>Pilotti jatkuu niin pitkään, että saadaan riittävästi kokemuksia eri tiedekunnista. </a:t>
            </a:r>
            <a:r>
              <a:rPr lang="fi-FI" b="1" dirty="0" smtClean="0"/>
              <a:t>Lisää </a:t>
            </a:r>
            <a:r>
              <a:rPr lang="fi-FI" b="1" dirty="0" err="1" smtClean="0"/>
              <a:t>pilotoijia</a:t>
            </a:r>
            <a:r>
              <a:rPr lang="fi-FI" b="1" dirty="0" smtClean="0"/>
              <a:t> kaivataan!</a:t>
            </a:r>
            <a:endParaRPr lang="fi-FI" b="1" dirty="0"/>
          </a:p>
        </p:txBody>
      </p:sp>
      <p:pic>
        <p:nvPicPr>
          <p:cNvPr id="6" name="Picture 11" descr="prose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86" y="4581128"/>
            <a:ext cx="9144000" cy="167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22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TUKEA JA KOULUTUSTA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Korpin ohjeet</a:t>
            </a:r>
            <a:r>
              <a:rPr lang="fi-FI" dirty="0" smtClean="0"/>
              <a:t>:</a:t>
            </a:r>
          </a:p>
          <a:p>
            <a:pPr lvl="1"/>
            <a:r>
              <a:rPr lang="fi-FI" dirty="0"/>
              <a:t>Opastus-painike (</a:t>
            </a:r>
            <a:r>
              <a:rPr lang="fi-FI" dirty="0" err="1"/>
              <a:t>www.jyu.fi/itp/korppi-ohjeet</a:t>
            </a:r>
            <a:r>
              <a:rPr lang="fi-FI" dirty="0"/>
              <a:t>)</a:t>
            </a:r>
            <a:endParaRPr lang="fi-FI" dirty="0" smtClean="0"/>
          </a:p>
          <a:p>
            <a:pPr lvl="1"/>
            <a:r>
              <a:rPr lang="fi-FI" dirty="0" smtClean="0"/>
              <a:t>Toimintokohtainen ohje</a:t>
            </a:r>
          </a:p>
          <a:p>
            <a:r>
              <a:rPr lang="fi-FI" dirty="0" smtClean="0"/>
              <a:t>Korppi-tuki: </a:t>
            </a:r>
            <a:r>
              <a:rPr lang="fi-FI" b="1" dirty="0" err="1" smtClean="0"/>
              <a:t>korppi@jyu.fi</a:t>
            </a:r>
            <a:endParaRPr lang="fi-FI" b="1" dirty="0" smtClean="0"/>
          </a:p>
          <a:p>
            <a:r>
              <a:rPr lang="fi-FI" dirty="0"/>
              <a:t>Korpin käyttöä voi harjoitella </a:t>
            </a:r>
            <a:r>
              <a:rPr lang="fi-FI" b="1" dirty="0"/>
              <a:t>koulutuspalvelimella</a:t>
            </a:r>
            <a:r>
              <a:rPr lang="fi-FI" dirty="0"/>
              <a:t>: </a:t>
            </a:r>
            <a:r>
              <a:rPr lang="fi-FI" sz="3200" dirty="0"/>
              <a:t>https://</a:t>
            </a:r>
            <a:r>
              <a:rPr lang="fi-FI" sz="3200" dirty="0" smtClean="0"/>
              <a:t>koulutus.korppi.jyu.fi</a:t>
            </a:r>
            <a:endParaRPr lang="fi-FI" sz="3200" b="1" dirty="0"/>
          </a:p>
          <a:p>
            <a:r>
              <a:rPr lang="fi-FI" dirty="0" smtClean="0"/>
              <a:t>Koulutuksia koulutuskalenterissa + pyynnöstä </a:t>
            </a:r>
            <a:r>
              <a:rPr lang="fi-FI" dirty="0"/>
              <a:t>räätälöityjä koulutuksia (vähintään 5 osallistujaa</a:t>
            </a:r>
            <a:r>
              <a:rPr lang="fi-FI" dirty="0" smtClean="0"/>
              <a:t>)</a:t>
            </a:r>
          </a:p>
          <a:p>
            <a:r>
              <a:rPr lang="en-US" dirty="0"/>
              <a:t>Ota </a:t>
            </a:r>
            <a:r>
              <a:rPr lang="en-US" dirty="0" err="1"/>
              <a:t>yhteyttä</a:t>
            </a:r>
            <a:r>
              <a:rPr lang="en-US" dirty="0"/>
              <a:t> </a:t>
            </a:r>
            <a:r>
              <a:rPr lang="en-US" dirty="0" err="1"/>
              <a:t>koulutusasioissa</a:t>
            </a:r>
            <a:r>
              <a:rPr lang="en-US" dirty="0"/>
              <a:t>: </a:t>
            </a:r>
            <a:r>
              <a:rPr lang="en-US" dirty="0" smtClean="0"/>
              <a:t>korppi-koulutus@jyu.fi</a:t>
            </a:r>
            <a:endParaRPr lang="fi-FI" dirty="0"/>
          </a:p>
        </p:txBody>
      </p:sp>
      <p:pic>
        <p:nvPicPr>
          <p:cNvPr id="6" name="Picture 4" descr="hel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48809"/>
            <a:ext cx="5048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opast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42409"/>
            <a:ext cx="438150" cy="40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Korppi-sihteerin tärkeimmät tehtävät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Pitää oikeusryhmät </a:t>
            </a:r>
            <a:r>
              <a:rPr lang="fi-FI" dirty="0" err="1"/>
              <a:t>ajantasalla</a:t>
            </a:r>
            <a:r>
              <a:rPr lang="fi-FI" dirty="0"/>
              <a:t> – uusien ihmisten lisäys ja lähteneiden poisto</a:t>
            </a:r>
          </a:p>
          <a:p>
            <a:pPr lvl="1"/>
            <a:r>
              <a:rPr lang="fi-FI" dirty="0"/>
              <a:t>Henkilökunta: kaikki organisaation henkilökuntaan kuuluvat</a:t>
            </a:r>
          </a:p>
          <a:p>
            <a:pPr lvl="1"/>
            <a:r>
              <a:rPr lang="fi-FI" dirty="0"/>
              <a:t>Johtaja ja varajohtaja: viestinnän </a:t>
            </a:r>
            <a:r>
              <a:rPr lang="fi-FI" dirty="0" err="1"/>
              <a:t>laitosjohtajat-postilistalla</a:t>
            </a:r>
            <a:endParaRPr lang="fi-FI" dirty="0"/>
          </a:p>
          <a:p>
            <a:pPr lvl="1"/>
            <a:r>
              <a:rPr lang="fi-FI" dirty="0"/>
              <a:t>Opettajat: kaikki joiden pitää pystyä luomaan kursseja ja nähdä opiskelijoiden tietoja (esim. opinto-otteet)</a:t>
            </a:r>
          </a:p>
          <a:p>
            <a:pPr lvl="1"/>
            <a:r>
              <a:rPr lang="fi-FI" dirty="0"/>
              <a:t>Sihteerit</a:t>
            </a:r>
          </a:p>
          <a:p>
            <a:r>
              <a:rPr lang="fi-FI" dirty="0"/>
              <a:t>Oikeuksien hallinta erillisten toimintojen osalta</a:t>
            </a:r>
          </a:p>
          <a:p>
            <a:pPr lvl="1"/>
            <a:r>
              <a:rPr lang="fi-FI" dirty="0" err="1"/>
              <a:t>eHOPS-oikeudet</a:t>
            </a:r>
            <a:endParaRPr lang="fi-FI" dirty="0"/>
          </a:p>
          <a:p>
            <a:pPr lvl="1"/>
            <a:r>
              <a:rPr lang="fi-FI" dirty="0"/>
              <a:t>Opinnäyteoikeudet</a:t>
            </a:r>
          </a:p>
          <a:p>
            <a:pPr lvl="1"/>
            <a:r>
              <a:rPr lang="fi-FI" dirty="0"/>
              <a:t>Jatko-opintojen ohjaajat</a:t>
            </a:r>
          </a:p>
          <a:p>
            <a:r>
              <a:rPr lang="fi-FI" dirty="0"/>
              <a:t>Päivittää opintojaksot ja opintorakenteet kuntoon aina kun opetusohjelmat </a:t>
            </a:r>
            <a:r>
              <a:rPr lang="fi-FI" dirty="0" smtClean="0"/>
              <a:t>muuttuvat</a:t>
            </a:r>
          </a:p>
          <a:p>
            <a:r>
              <a:rPr lang="fi-FI" dirty="0" smtClean="0"/>
              <a:t>Lisäksi tarpeen mukaan: henkilötietojen muokkaus, tilavaraukset muille henkilöille, kurssien ja tenttien hallinta…</a:t>
            </a:r>
          </a:p>
          <a:p>
            <a:r>
              <a:rPr lang="fi-FI" dirty="0" smtClean="0"/>
              <a:t>Käytössä nopeampi osoite: </a:t>
            </a:r>
            <a:r>
              <a:rPr lang="fi-FI" i="1" dirty="0" smtClean="0"/>
              <a:t>https://staff.korppi.jyu.fi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57127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85750" y="152400"/>
            <a:ext cx="8572500" cy="990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OIKEUSRYHMÄT </a:t>
            </a:r>
            <a:r>
              <a:rPr lang="fi-FI" dirty="0" smtClean="0"/>
              <a:t>1/4: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Mitä oikeusryhmät ovat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219200"/>
            <a:ext cx="8572500" cy="4937125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Oikeudet ja toimijarooli Korpissa määrittyvät ryhmistä, joihin henkilö kuuluu</a:t>
            </a:r>
          </a:p>
          <a:p>
            <a:pPr lvl="1"/>
            <a:r>
              <a:rPr lang="fi-FI" dirty="0" smtClean="0"/>
              <a:t>Henkilö voi olla opettaja toisaalla ja opiskelija toisaalla yliopistolla</a:t>
            </a:r>
          </a:p>
          <a:p>
            <a:pPr lvl="1"/>
            <a:r>
              <a:rPr lang="fi-FI" dirty="0" smtClean="0"/>
              <a:t>Ryhmät koostuvat sisäkkäisistä ryhmistä</a:t>
            </a:r>
          </a:p>
          <a:p>
            <a:pPr lvl="1"/>
            <a:r>
              <a:rPr lang="fi-FI" dirty="0" smtClean="0"/>
              <a:t>Perusoikeuksien sisällön (mm. opettajan toiminnot) on määrittelyt Korpin ylläpito</a:t>
            </a:r>
          </a:p>
          <a:p>
            <a:r>
              <a:rPr lang="fi-FI" dirty="0" smtClean="0"/>
              <a:t>Ryhmiä voi käyttää myös organisaation sisäiseen toimintaan</a:t>
            </a:r>
          </a:p>
          <a:p>
            <a:pPr lvl="1"/>
            <a:r>
              <a:rPr lang="fi-FI" dirty="0" smtClean="0"/>
              <a:t>Postilistat</a:t>
            </a:r>
          </a:p>
          <a:p>
            <a:pPr lvl="1"/>
            <a:r>
              <a:rPr lang="fi-FI" dirty="0" smtClean="0"/>
              <a:t>Ryhmän kalenteri</a:t>
            </a:r>
          </a:p>
          <a:p>
            <a:r>
              <a:rPr lang="fi-FI" dirty="0" smtClean="0"/>
              <a:t>Ryhmiä hallinnoivat organisaation sihteerit </a:t>
            </a:r>
          </a:p>
          <a:p>
            <a:pPr lvl="1"/>
            <a:r>
              <a:rPr lang="fi-FI" dirty="0"/>
              <a:t>Ei päivity </a:t>
            </a:r>
            <a:r>
              <a:rPr lang="fi-FI" dirty="0" smtClean="0"/>
              <a:t>automaattisesti (paitsi opiskelijaryhmät)!</a:t>
            </a:r>
            <a:endParaRPr lang="fi-FI" dirty="0"/>
          </a:p>
          <a:p>
            <a:pPr lvl="1"/>
            <a:r>
              <a:rPr lang="fi-FI" dirty="0" smtClean="0"/>
              <a:t>Ylläpito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fi-FI" dirty="0" smtClean="0"/>
              <a:t> organisaatiot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fi-FI" dirty="0" smtClean="0"/>
              <a:t> organisaation </a:t>
            </a:r>
            <a:r>
              <a:rPr lang="fi-FI" dirty="0" smtClean="0"/>
              <a:t>oikeusryhmät</a:t>
            </a:r>
            <a:endParaRPr lang="fi-FI" dirty="0" smtClean="0"/>
          </a:p>
          <a:p>
            <a:pPr lvl="1"/>
            <a:r>
              <a:rPr lang="fi-FI" dirty="0" smtClean="0"/>
              <a:t>Muista myös poistaa henkilöt ryhmistä</a:t>
            </a:r>
            <a:r>
              <a:rPr lang="fi-FI" dirty="0" smtClean="0"/>
              <a:t>!</a:t>
            </a:r>
            <a:endParaRPr lang="fi-FI" b="1" dirty="0" smtClean="0"/>
          </a:p>
          <a:p>
            <a:r>
              <a:rPr lang="en-US" dirty="0" err="1" smtClean="0"/>
              <a:t>Muista</a:t>
            </a:r>
            <a:r>
              <a:rPr lang="en-US" dirty="0" smtClean="0"/>
              <a:t>: </a:t>
            </a:r>
            <a:r>
              <a:rPr lang="en-US" dirty="0" err="1" smtClean="0"/>
              <a:t>tiedekunnan</a:t>
            </a:r>
            <a:r>
              <a:rPr lang="en-US" dirty="0" smtClean="0"/>
              <a:t> </a:t>
            </a:r>
            <a:r>
              <a:rPr lang="en-US" dirty="0" err="1" smtClean="0"/>
              <a:t>läsnäolevat</a:t>
            </a:r>
            <a:r>
              <a:rPr lang="en-US" dirty="0" smtClean="0"/>
              <a:t> </a:t>
            </a:r>
            <a:r>
              <a:rPr lang="en-US" dirty="0" err="1" smtClean="0"/>
              <a:t>perustutkinto-opiskelijat</a:t>
            </a:r>
            <a:r>
              <a:rPr lang="en-US" dirty="0" smtClean="0"/>
              <a:t>, </a:t>
            </a:r>
            <a:r>
              <a:rPr lang="en-US" dirty="0" err="1" smtClean="0"/>
              <a:t>jatko-opiskelijat</a:t>
            </a:r>
            <a:r>
              <a:rPr lang="en-US" dirty="0" smtClean="0"/>
              <a:t>, </a:t>
            </a:r>
            <a:r>
              <a:rPr lang="en-US" dirty="0" err="1" smtClean="0"/>
              <a:t>laitoksen</a:t>
            </a:r>
            <a:r>
              <a:rPr lang="en-US" dirty="0" smtClean="0"/>
              <a:t> </a:t>
            </a:r>
            <a:r>
              <a:rPr lang="en-US" dirty="0" err="1" smtClean="0"/>
              <a:t>läsnäolevat</a:t>
            </a:r>
            <a:r>
              <a:rPr lang="en-US" dirty="0" smtClean="0"/>
              <a:t> </a:t>
            </a:r>
            <a:r>
              <a:rPr lang="en-US" dirty="0" err="1" smtClean="0"/>
              <a:t>perustutkinto</a:t>
            </a:r>
            <a:r>
              <a:rPr lang="en-US" dirty="0" err="1" smtClean="0"/>
              <a:t>-opiskelijat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OIKEUSRYHMÄT 2/4: </a:t>
            </a:r>
            <a:br>
              <a:rPr lang="fi-FI" dirty="0" smtClean="0"/>
            </a:br>
            <a:r>
              <a:rPr lang="fi-FI" dirty="0" smtClean="0"/>
              <a:t>Henkilökuntaryhmät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Oikeudet</a:t>
            </a:r>
          </a:p>
          <a:p>
            <a:pPr lvl="1"/>
            <a:r>
              <a:rPr lang="fi-FI" dirty="0" smtClean="0"/>
              <a:t>Tilavarauspyyntöoikeudet lähes kaikkiin yliopiston saleihin</a:t>
            </a:r>
          </a:p>
          <a:p>
            <a:r>
              <a:rPr lang="fi-FI" dirty="0" smtClean="0"/>
              <a:t>Mahdollistaa organisaatiokohtaiset henkilökuntapostilistat</a:t>
            </a:r>
          </a:p>
          <a:p>
            <a:pPr lvl="1"/>
            <a:r>
              <a:rPr lang="fi-FI" dirty="0" smtClean="0"/>
              <a:t>Postilista päivittyy henkilökuntaryhmän mukaan eli jos muutoksia, päivitä oikeusryhmää </a:t>
            </a:r>
            <a:r>
              <a:rPr lang="fi-FI" dirty="0">
                <a:sym typeface="Wingdings" pitchFamily="2" charset="2"/>
              </a:rPr>
              <a:t></a:t>
            </a:r>
            <a:r>
              <a:rPr lang="fi-FI" dirty="0" smtClean="0"/>
              <a:t> postilista päivittyy samalla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845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OIKEUSRYHMÄT </a:t>
            </a:r>
            <a:r>
              <a:rPr lang="fi-FI" dirty="0" smtClean="0"/>
              <a:t>3/4: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Opettajaryhmät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Oikeudet</a:t>
            </a:r>
          </a:p>
          <a:p>
            <a:pPr lvl="1"/>
            <a:r>
              <a:rPr lang="fi-FI" dirty="0" smtClean="0"/>
              <a:t>Opiskelijoiden henkilötiedot, kurssitiedot ja opinto-otteet</a:t>
            </a:r>
          </a:p>
          <a:p>
            <a:pPr lvl="1"/>
            <a:r>
              <a:rPr lang="fi-FI" dirty="0" smtClean="0"/>
              <a:t>Tarkasteluoikeus oman organisaation </a:t>
            </a:r>
            <a:r>
              <a:rPr lang="fi-FI" dirty="0" err="1" smtClean="0"/>
              <a:t>hopseihin</a:t>
            </a:r>
            <a:endParaRPr lang="fi-FI" dirty="0" smtClean="0"/>
          </a:p>
          <a:p>
            <a:pPr lvl="1"/>
            <a:r>
              <a:rPr lang="fi-FI" dirty="0" smtClean="0"/>
              <a:t>Uuden kurssin luonti -oikeus</a:t>
            </a:r>
          </a:p>
          <a:p>
            <a:r>
              <a:rPr lang="fi-FI" dirty="0" smtClean="0"/>
              <a:t>Ei anna oikeuksia kursseihin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fi-FI" dirty="0" smtClean="0"/>
              <a:t> kurssin opettaja-tiedot laitettava erikseen</a:t>
            </a:r>
          </a:p>
          <a:p>
            <a:r>
              <a:rPr lang="fi-FI" dirty="0" smtClean="0"/>
              <a:t>Mahdollistaa organisaatiokohtaiset opettajapostilistat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OIKEUSRYHMÄT </a:t>
            </a:r>
            <a:r>
              <a:rPr lang="fi-FI" dirty="0" smtClean="0"/>
              <a:t>4/4: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Sihteeriryhmät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Oikeuksia omassa organisaatiossa opettajaoikeuksien lisäksi</a:t>
            </a:r>
          </a:p>
          <a:p>
            <a:pPr lvl="1"/>
            <a:r>
              <a:rPr lang="fi-FI" dirty="0" smtClean="0"/>
              <a:t>Opintojaksot</a:t>
            </a:r>
          </a:p>
          <a:p>
            <a:pPr lvl="1"/>
            <a:r>
              <a:rPr lang="fi-FI" dirty="0" smtClean="0"/>
              <a:t>Oikeusryhmät sekä organisaation tiedot</a:t>
            </a:r>
          </a:p>
          <a:p>
            <a:pPr lvl="1"/>
            <a:r>
              <a:rPr lang="fi-FI" dirty="0" smtClean="0"/>
              <a:t>Opinnäytteiden hallinta</a:t>
            </a:r>
          </a:p>
          <a:p>
            <a:pPr lvl="1"/>
            <a:r>
              <a:rPr lang="fi-FI" dirty="0" smtClean="0"/>
              <a:t>Opintorakenteet</a:t>
            </a:r>
          </a:p>
          <a:p>
            <a:pPr lvl="1"/>
            <a:r>
              <a:rPr lang="fi-FI" dirty="0" smtClean="0"/>
              <a:t>Kurssien sekä tenttien hallinta</a:t>
            </a:r>
          </a:p>
          <a:p>
            <a:pPr lvl="1"/>
            <a:r>
              <a:rPr lang="fi-FI" dirty="0" smtClean="0"/>
              <a:t>Henkilötietojen tarkastelu (kaikki) sekä muokkaus (oma </a:t>
            </a:r>
            <a:r>
              <a:rPr lang="fi-FI" dirty="0" err="1" smtClean="0"/>
              <a:t>org</a:t>
            </a:r>
            <a:r>
              <a:rPr lang="fi-FI" dirty="0" smtClean="0"/>
              <a:t>.)</a:t>
            </a:r>
          </a:p>
          <a:p>
            <a:pPr lvl="1"/>
            <a:r>
              <a:rPr lang="fi-FI" dirty="0" smtClean="0"/>
              <a:t>Tapahtuman luonti organisaatiolle, toiselle henkilölle tai tapahtumakalenteriin</a:t>
            </a:r>
          </a:p>
          <a:p>
            <a:pPr lvl="1"/>
            <a:r>
              <a:rPr lang="fi-FI" dirty="0" smtClean="0"/>
              <a:t>Muiden kalentereiden selaus</a:t>
            </a:r>
          </a:p>
          <a:p>
            <a:r>
              <a:rPr lang="fi-FI" dirty="0" smtClean="0"/>
              <a:t>Sihteerioikeuksia annettava harkiten</a:t>
            </a:r>
          </a:p>
          <a:p>
            <a:pPr lvl="1"/>
            <a:r>
              <a:rPr lang="fi-FI" dirty="0" smtClean="0"/>
              <a:t>Alimmalle mahdolliselle tasolle</a:t>
            </a:r>
          </a:p>
          <a:p>
            <a:pPr lvl="1"/>
            <a:r>
              <a:rPr lang="fi-FI" dirty="0" smtClean="0"/>
              <a:t>Laajojen oikeuksien myötä paljon vastuuta</a:t>
            </a:r>
          </a:p>
          <a:p>
            <a:r>
              <a:rPr lang="fi-FI" b="1" dirty="0" smtClean="0"/>
              <a:t>Uudet sihteerit koulutukseen!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OPINTOJAKSON JA KURSSIN ERO!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Opintojaksot ovat kiinteitä vuodesta toiseen säilyviä tunnuksia.  Ainoastaan Korppi-sihteerit saavat lisätä, poistaa ja muokata opintojaksoja. </a:t>
            </a:r>
          </a:p>
          <a:p>
            <a:r>
              <a:rPr lang="fi-FI" dirty="0" smtClean="0"/>
              <a:t>Samasta opintojaksosta voidaan luoda yksi tai useampi kurssi, joista jokaisella on omat tarkemmat tietonsa (kuten ajat ja paikat). </a:t>
            </a:r>
            <a:r>
              <a:rPr lang="fi-FI" b="1" dirty="0" smtClean="0"/>
              <a:t>Kurssiin voi siis liittyä luentoja ja demoja, mutta opintojaksoon EI</a:t>
            </a:r>
            <a:r>
              <a:rPr lang="fi-FI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OPINTOJAKSOT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Kurssinimikkeet (koodi + nimi), joiden pohjalta kurssit tehdään</a:t>
            </a:r>
          </a:p>
          <a:p>
            <a:pPr lvl="1"/>
            <a:r>
              <a:rPr lang="fi-FI" dirty="0" smtClean="0"/>
              <a:t>Jos </a:t>
            </a:r>
            <a:r>
              <a:rPr lang="fi-FI" dirty="0"/>
              <a:t>päivitetään opintojaksoa, päivittyy tieto kaikkialle jossa jakso on käytössä (kursseihin, opintorakenteisiin, </a:t>
            </a:r>
            <a:r>
              <a:rPr lang="fi-FI" dirty="0" err="1"/>
              <a:t>hopseihin</a:t>
            </a:r>
            <a:r>
              <a:rPr lang="fi-FI" dirty="0"/>
              <a:t>)</a:t>
            </a:r>
          </a:p>
          <a:p>
            <a:pPr lvl="1"/>
            <a:r>
              <a:rPr lang="fi-FI" dirty="0" smtClean="0"/>
              <a:t>Jos </a:t>
            </a:r>
            <a:r>
              <a:rPr lang="fi-FI" dirty="0"/>
              <a:t>laajuus muuttuu vanhennetaan aikaisempi jakso ja luodaan uusi aktiivinen </a:t>
            </a:r>
            <a:r>
              <a:rPr lang="fi-FI" dirty="0">
                <a:sym typeface="Wingdings" pitchFamily="2" charset="2"/>
              </a:rPr>
              <a:t></a:t>
            </a:r>
            <a:r>
              <a:rPr lang="fi-FI" dirty="0"/>
              <a:t> samalla koodilla ei montaa aktiivista opintojaksoa</a:t>
            </a:r>
          </a:p>
          <a:p>
            <a:r>
              <a:rPr lang="fi-FI" dirty="0"/>
              <a:t>Opetuksen jaksot tulevat </a:t>
            </a:r>
            <a:r>
              <a:rPr lang="fi-FI" dirty="0" err="1"/>
              <a:t>Joresta</a:t>
            </a:r>
            <a:r>
              <a:rPr lang="fi-FI" dirty="0"/>
              <a:t> Korppiin </a:t>
            </a:r>
          </a:p>
          <a:p>
            <a:pPr lvl="1"/>
            <a:r>
              <a:rPr lang="fi-FI" dirty="0" smtClean="0"/>
              <a:t>Eivät </a:t>
            </a:r>
            <a:r>
              <a:rPr lang="fi-FI" dirty="0"/>
              <a:t>päivity enää jos koodilla löytyy jo Korpista jakso</a:t>
            </a:r>
          </a:p>
          <a:p>
            <a:pPr lvl="1"/>
            <a:r>
              <a:rPr lang="fi-FI" dirty="0" smtClean="0"/>
              <a:t>Eivät </a:t>
            </a:r>
            <a:r>
              <a:rPr lang="fi-FI" dirty="0"/>
              <a:t>siirry toiseen suuntaan eli Korpista </a:t>
            </a:r>
            <a:r>
              <a:rPr lang="fi-FI" dirty="0" err="1"/>
              <a:t>Joreen</a:t>
            </a:r>
            <a:endParaRPr lang="fi-FI" dirty="0"/>
          </a:p>
          <a:p>
            <a:r>
              <a:rPr lang="fi-FI" dirty="0"/>
              <a:t>Henkilöstökoulutusta varten luodaan ainoastaan </a:t>
            </a:r>
            <a:r>
              <a:rPr lang="fi-FI" dirty="0" smtClean="0"/>
              <a:t>Korppiin</a:t>
            </a:r>
          </a:p>
          <a:p>
            <a:pPr lvl="1"/>
            <a:r>
              <a:rPr lang="fi-FI" dirty="0" smtClean="0"/>
              <a:t>Jokaista tapahtumaa varten ei kannata luoda uutta koodia</a:t>
            </a:r>
            <a:endParaRPr lang="fi-FI" dirty="0"/>
          </a:p>
          <a:p>
            <a:r>
              <a:rPr lang="fi-FI" dirty="0"/>
              <a:t>Sihteerit pääsevät tarkastelemaan ja tarvittaessa muokkaamaan (+ henkilöstökoulutusta varten lisäämään)</a:t>
            </a:r>
          </a:p>
          <a:p>
            <a:pPr lvl="1"/>
            <a:r>
              <a:rPr lang="fi-FI" i="1" dirty="0"/>
              <a:t>Ylläpito </a:t>
            </a:r>
            <a:r>
              <a:rPr lang="fi-FI" i="1" dirty="0">
                <a:sym typeface="Wingdings" pitchFamily="2" charset="2"/>
              </a:rPr>
              <a:t></a:t>
            </a:r>
            <a:r>
              <a:rPr lang="fi-FI" i="1" dirty="0"/>
              <a:t> </a:t>
            </a:r>
            <a:r>
              <a:rPr lang="fi-FI" i="1" dirty="0" smtClean="0"/>
              <a:t>Opintojaksot</a:t>
            </a:r>
          </a:p>
          <a:p>
            <a:r>
              <a:rPr lang="fi-FI" dirty="0"/>
              <a:t>Vanhat opintojaksokoodit </a:t>
            </a:r>
            <a:r>
              <a:rPr lang="fi-FI" dirty="0" smtClean="0"/>
              <a:t>vanhentuneiksi</a:t>
            </a:r>
            <a:r>
              <a:rPr lang="fi-FI" dirty="0"/>
              <a:t>,  jotta vanhojen opintojaksojen näkymisestä ei tule sekaannusta</a:t>
            </a:r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CE26-95C4-40E9-BFD0-C22B4442C3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IT-palvelut 2013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korppi_uusi</Template>
  <TotalTime>158</TotalTime>
  <Words>1089</Words>
  <Application>Microsoft Office PowerPoint</Application>
  <PresentationFormat>Näytössä katseltava diaesitys (4:3)</PresentationFormat>
  <Paragraphs>220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Origin</vt:lpstr>
      <vt:lpstr>Korppi-sihteerikoulutus</vt:lpstr>
      <vt:lpstr>Sisältö</vt:lpstr>
      <vt:lpstr>Korppi-sihteerin tärkeimmät tehtävät</vt:lpstr>
      <vt:lpstr>OIKEUSRYHMÄT 1/4: Mitä oikeusryhmät ovat</vt:lpstr>
      <vt:lpstr>OIKEUSRYHMÄT 2/4:  Henkilökuntaryhmät</vt:lpstr>
      <vt:lpstr>OIKEUSRYHMÄT 3/4: Opettajaryhmät</vt:lpstr>
      <vt:lpstr>OIKEUSRYHMÄT 4/4: Sihteeriryhmät</vt:lpstr>
      <vt:lpstr>OPINTOJAKSON JA KURSSIN ERO!</vt:lpstr>
      <vt:lpstr>OPINTOJAKSOT</vt:lpstr>
      <vt:lpstr>KURSSIN LUOMINEN</vt:lpstr>
      <vt:lpstr>MIKÄ OPETUSRYHMÄ?</vt:lpstr>
      <vt:lpstr>OPETUSRYHMÄT 1/3: Luo opetusryhmä</vt:lpstr>
      <vt:lpstr>OPETUSRYHMÄT 2/3: Määrittele ajat ja paikat</vt:lpstr>
      <vt:lpstr>OPETUSRYHMÄT 3/3: Tee salivarauspyynnöt</vt:lpstr>
      <vt:lpstr>LOMAKKEET 1/3: Lomakkeiden käyttö</vt:lpstr>
      <vt:lpstr>LOMAKKEET 2/3: Lomakkeiden täyttäminen</vt:lpstr>
      <vt:lpstr>LOMAKKEET 3/3: Lomakkeille täytetty- jen tietojen tarkasteleminen raporteilla</vt:lpstr>
      <vt:lpstr>TILAVARAUSPYYNNÖT</vt:lpstr>
      <vt:lpstr>KALENTERI</vt:lpstr>
      <vt:lpstr>OPINTORAKENTEET</vt:lpstr>
      <vt:lpstr>TUTKINTOJEN KOKOAMINEN</vt:lpstr>
      <vt:lpstr>TUKEA JA KOULUTUSTA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Oikeuksien hallinta Korpissa</dc:title>
  <dc:creator>saelkale</dc:creator>
  <cp:lastModifiedBy>Kalermo Salla</cp:lastModifiedBy>
  <cp:revision>162</cp:revision>
  <dcterms:created xsi:type="dcterms:W3CDTF">2010-08-17T07:18:53Z</dcterms:created>
  <dcterms:modified xsi:type="dcterms:W3CDTF">2013-02-18T08:28:51Z</dcterms:modified>
</cp:coreProperties>
</file>