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123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B8BF6E2-6001-43F8-BF2C-27F58C58ED90}" type="slidenum">
              <a:t>‹#›</a:t>
            </a:fld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8156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1D54B78-E0D7-467C-9F8D-DD640F3E66F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9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GB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301D94C-D96A-42B4-A00C-D9F2B2F84B22}" type="slidenum">
              <a:t>1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5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12BE047-AB8E-49B1-8909-837C1CEF1936}" type="slidenum">
              <a:t>2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2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C059BDC-2892-43E5-916B-0BF195B2C990}" type="slidenum">
              <a:t>3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3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D34EAC4-A9C0-4960-B66A-D1CC85F1F46E}" type="slidenum">
              <a:t>4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48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E6423A6-0B45-4172-906B-6B10DA87A9E9}" type="slidenum">
              <a:t>5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78DC86-A7AF-4C20-A1CF-E68AACF8208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83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C323CB-D5D0-4645-8334-8BBC2B837D9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604963"/>
            <a:ext cx="2743200" cy="4525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77200" cy="452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9E1D34-9180-4CBE-A454-A01088484F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7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680E7E-0ED5-4438-85D0-5A946752689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5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4E6070-6914-4A2C-B0B3-016BA260703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86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A6DCEA-D331-44D3-AE53-27E8EB1B61B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221162" cy="387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1425" y="2160588"/>
            <a:ext cx="4222750" cy="387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6874E4-1EEA-4F8B-BD71-DC690802BD2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3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1B07F5-10E3-4D7C-8593-27C32D185EE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9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66E228-9BE8-42F3-BDDA-E986FEFE2DF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6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CCC039-04F7-45A7-B80C-3229E33ED5B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69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E6F05D-47D8-4E11-9AF2-BB7E7B19C83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0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ACEB72-FCD6-40FA-B888-DF8136BCB42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CC5937-ED06-4583-A2ED-C2564921A22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6FC0C9-5A40-4723-8ACA-C90BA294E1B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5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6288" y="609600"/>
            <a:ext cx="2147887" cy="5430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863" y="609600"/>
            <a:ext cx="6296025" cy="5430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3AEF4B-F236-499C-B3DE-DF09F22CE77F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E9831A-B377-4DCC-BA5D-720A4A58A8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5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F7B2E1-3904-4F07-AFB4-16291084E98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84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763BDE-332B-41FA-8E4E-79FD30DB4AA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2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688FB5-2135-4085-BE6E-AD98C059F22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6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2CCC29-79BE-47BE-997D-F696324D30E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E6B9D8-7544-4B3E-A11D-89FF74F3FA3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4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65C0C5-BB8B-4CFB-A074-FA3D573AD47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1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59DA79-04EE-4959-A76B-D7FBC43A0047}" type="datetime1">
              <a:rPr lang="en-GB" smtClean="0"/>
              <a:pPr lvl="0"/>
              <a:t>8.4.16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4239EE-BD73-4DF9-A9AC-2D943331745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6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3" name="Straight Connector 19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noFill/>
            <a:ln w="9360">
              <a:solidFill>
                <a:srgbClr val="BFBFBF"/>
              </a:solidFill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Straight Connector 20"/>
            <p:cNvSpPr/>
            <p:nvPr/>
          </p:nvSpPr>
          <p:spPr>
            <a:xfrm flipH="1">
              <a:off x="7425000" y="3681359"/>
              <a:ext cx="4763519" cy="3176641"/>
            </a:xfrm>
            <a:prstGeom prst="line">
              <a:avLst/>
            </a:prstGeom>
            <a:noFill/>
            <a:ln w="9360">
              <a:solidFill>
                <a:srgbClr val="D9D9D9"/>
              </a:solidFill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f0" fmla="val 0"/>
                <a:gd name="f1" fmla="val 3007349"/>
                <a:gd name="f2" fmla="val 6866467"/>
                <a:gd name="f3" fmla="val 20455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007349" h="6866467">
                  <a:moveTo>
                    <a:pt x="f3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0" y="f2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f0" fmla="val 0"/>
                <a:gd name="f1" fmla="val 2573311"/>
                <a:gd name="f2" fmla="val 6866467"/>
                <a:gd name="f3" fmla="val 120233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73311" h="6866467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20" y="3048120"/>
              <a:ext cx="3259440" cy="380952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f0" fmla="val 0"/>
                <a:gd name="f1" fmla="val 2858013"/>
                <a:gd name="f2" fmla="val 6866467"/>
                <a:gd name="f3" fmla="val 24739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58013" h="6866467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f0" fmla="val 0"/>
                <a:gd name="f1" fmla="val 1290094"/>
                <a:gd name="f2" fmla="val 6858000"/>
                <a:gd name="f3" fmla="val 10197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90094" h="6858000">
                  <a:moveTo>
                    <a:pt x="f3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0" y="f2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60" y="-8640"/>
              <a:ext cx="1249559" cy="6866280"/>
            </a:xfrm>
            <a:custGeom>
              <a:avLst/>
              <a:gdLst>
                <a:gd name="f0" fmla="val 0"/>
                <a:gd name="f1" fmla="val 1249825"/>
                <a:gd name="f2" fmla="val 6858000"/>
                <a:gd name="f3" fmla="val 110938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49825" h="6858000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00" y="3589920"/>
              <a:ext cx="1816920" cy="326772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Isosceles Triangle 28"/>
            <p:cNvSpPr/>
            <p:nvPr/>
          </p:nvSpPr>
          <p:spPr>
            <a:xfrm>
              <a:off x="0" y="4013279"/>
              <a:ext cx="448199" cy="284436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3" name="Group 6"/>
          <p:cNvGrpSpPr/>
          <p:nvPr/>
        </p:nvGrpSpPr>
        <p:grpSpPr>
          <a:xfrm>
            <a:off x="359" y="-8640"/>
            <a:ext cx="12191401" cy="6866640"/>
            <a:chOff x="359" y="-8640"/>
            <a:chExt cx="12191401" cy="6866640"/>
          </a:xfrm>
        </p:grpSpPr>
        <p:sp>
          <p:nvSpPr>
            <p:cNvPr id="14" name="Straight Connector 31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noFill/>
            <a:ln w="9360">
              <a:solidFill>
                <a:srgbClr val="BFBFBF"/>
              </a:solidFill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Straight Connector 20"/>
            <p:cNvSpPr/>
            <p:nvPr/>
          </p:nvSpPr>
          <p:spPr>
            <a:xfrm flipH="1">
              <a:off x="7425000" y="3681359"/>
              <a:ext cx="4763519" cy="3176641"/>
            </a:xfrm>
            <a:prstGeom prst="line">
              <a:avLst/>
            </a:prstGeom>
            <a:noFill/>
            <a:ln w="9360">
              <a:solidFill>
                <a:srgbClr val="D9D9D9"/>
              </a:solidFill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f0" fmla="val 0"/>
                <a:gd name="f1" fmla="val 3007349"/>
                <a:gd name="f2" fmla="val 6866467"/>
                <a:gd name="f3" fmla="val 20455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007349" h="6866467">
                  <a:moveTo>
                    <a:pt x="f3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0" y="f2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f0" fmla="val 0"/>
                <a:gd name="f1" fmla="val 2573311"/>
                <a:gd name="f2" fmla="val 6866467"/>
                <a:gd name="f3" fmla="val 120233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73311" h="6866467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Isosceles Triangle 26"/>
            <p:cNvSpPr/>
            <p:nvPr/>
          </p:nvSpPr>
          <p:spPr>
            <a:xfrm>
              <a:off x="8932320" y="3048120"/>
              <a:ext cx="3259440" cy="380952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f0" fmla="val 0"/>
                <a:gd name="f1" fmla="val 2858013"/>
                <a:gd name="f2" fmla="val 6866467"/>
                <a:gd name="f3" fmla="val 24739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58013" h="6866467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f0" fmla="val 0"/>
                <a:gd name="f1" fmla="val 1290094"/>
                <a:gd name="f2" fmla="val 6858000"/>
                <a:gd name="f3" fmla="val 10197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90094" h="6858000">
                  <a:moveTo>
                    <a:pt x="f3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0" y="f2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Rectangle 29"/>
            <p:cNvSpPr/>
            <p:nvPr/>
          </p:nvSpPr>
          <p:spPr>
            <a:xfrm>
              <a:off x="10938960" y="-8640"/>
              <a:ext cx="1249559" cy="6866280"/>
            </a:xfrm>
            <a:custGeom>
              <a:avLst/>
              <a:gdLst>
                <a:gd name="f0" fmla="val 0"/>
                <a:gd name="f1" fmla="val 1249825"/>
                <a:gd name="f2" fmla="val 6858000"/>
                <a:gd name="f3" fmla="val 110938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49825" h="6858000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2" name="Isosceles Triangle 30"/>
            <p:cNvSpPr/>
            <p:nvPr/>
          </p:nvSpPr>
          <p:spPr>
            <a:xfrm>
              <a:off x="10371600" y="3589920"/>
              <a:ext cx="1816920" cy="326772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3" name="Isosceles Triangle 18"/>
            <p:cNvSpPr/>
            <p:nvPr/>
          </p:nvSpPr>
          <p:spPr>
            <a:xfrm rot="10800000">
              <a:off x="359" y="361"/>
              <a:ext cx="842400" cy="5665679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4" name="Title 1"/>
          <p:cNvSpPr txBox="1"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2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040" y="6041519"/>
            <a:ext cx="9115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spc="0">
                <a:solidFill>
                  <a:srgbClr val="000000"/>
                </a:solidFill>
                <a:latin typeface="Trebuchet MS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359DA79-04EE-4959-A76B-D7FBC43A0047}" type="datetime1">
              <a:rPr lang="en-GB"/>
              <a:pPr lvl="0"/>
              <a:t>8.4.16</a:t>
            </a:fld>
            <a:endParaRPr lang="en-GB"/>
          </a:p>
        </p:txBody>
      </p:sp>
      <p:sp>
        <p:nvSpPr>
          <p:cNvPr id="2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160" y="6041519"/>
            <a:ext cx="62971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en-GB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80" y="6041519"/>
            <a:ext cx="6829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spc="0">
                <a:solidFill>
                  <a:srgbClr val="000000"/>
                </a:solidFill>
                <a:latin typeface="Trebuchet MS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9B897C1-B330-404A-965A-F8EE5E0BFB84}" type="slidenum">
              <a:t>‹#›</a:t>
            </a:fld>
            <a:endParaRPr lang="en-GB"/>
          </a:p>
        </p:txBody>
      </p:sp>
      <p:sp>
        <p:nvSpPr>
          <p:cNvPr id="28" name="Text Placeholder 2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en-US" sz="5400" b="0" i="0" u="none" strike="noStrike" kern="1200" spc="0">
          <a:ln>
            <a:noFill/>
          </a:ln>
          <a:solidFill>
            <a:srgbClr val="90C226"/>
          </a:solidFill>
          <a:latin typeface="Trebuchet MS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3" name="Straight Connector 19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noFill/>
            <a:ln w="9360">
              <a:solidFill>
                <a:srgbClr val="BFBFBF"/>
              </a:solidFill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Straight Connector 20"/>
            <p:cNvSpPr/>
            <p:nvPr/>
          </p:nvSpPr>
          <p:spPr>
            <a:xfrm flipH="1">
              <a:off x="7425000" y="3681359"/>
              <a:ext cx="4763519" cy="3176641"/>
            </a:xfrm>
            <a:prstGeom prst="line">
              <a:avLst/>
            </a:prstGeom>
            <a:noFill/>
            <a:ln w="9360">
              <a:solidFill>
                <a:srgbClr val="D9D9D9"/>
              </a:solidFill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f0" fmla="val 0"/>
                <a:gd name="f1" fmla="val 3007349"/>
                <a:gd name="f2" fmla="val 6866467"/>
                <a:gd name="f3" fmla="val 20455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007349" h="6866467">
                  <a:moveTo>
                    <a:pt x="f3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0" y="f2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f0" fmla="val 0"/>
                <a:gd name="f1" fmla="val 2573311"/>
                <a:gd name="f2" fmla="val 6866467"/>
                <a:gd name="f3" fmla="val 120233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73311" h="6866467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20" y="3048120"/>
              <a:ext cx="3259440" cy="380952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f0" fmla="val 0"/>
                <a:gd name="f1" fmla="val 2858013"/>
                <a:gd name="f2" fmla="val 6866467"/>
                <a:gd name="f3" fmla="val 24739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58013" h="6866467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f0" fmla="val 0"/>
                <a:gd name="f1" fmla="val 1290094"/>
                <a:gd name="f2" fmla="val 6858000"/>
                <a:gd name="f3" fmla="val 10197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90094" h="6858000">
                  <a:moveTo>
                    <a:pt x="f3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0" y="f2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60" y="-8640"/>
              <a:ext cx="1249559" cy="6866280"/>
            </a:xfrm>
            <a:custGeom>
              <a:avLst/>
              <a:gdLst>
                <a:gd name="f0" fmla="val 0"/>
                <a:gd name="f1" fmla="val 1249825"/>
                <a:gd name="f2" fmla="val 6858000"/>
                <a:gd name="f3" fmla="val 110938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49825" h="6858000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3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00" y="3589920"/>
              <a:ext cx="1816920" cy="326772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Isosceles Triangle 28"/>
            <p:cNvSpPr/>
            <p:nvPr/>
          </p:nvSpPr>
          <p:spPr>
            <a:xfrm>
              <a:off x="0" y="4013279"/>
              <a:ext cx="448199" cy="284436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1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040" y="6041519"/>
            <a:ext cx="9115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spc="0">
                <a:solidFill>
                  <a:srgbClr val="000000"/>
                </a:solidFill>
                <a:latin typeface="Trebuchet MS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C3AEF4B-F236-499C-B3DE-DF09F22CE77F}" type="datetime1">
              <a:rPr lang="en-GB"/>
              <a:pPr lvl="0"/>
              <a:t>8.4.16</a:t>
            </a:fld>
            <a:endParaRPr lang="en-GB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160" y="6041519"/>
            <a:ext cx="62971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en-GB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80" y="6041519"/>
            <a:ext cx="6829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spc="0">
                <a:solidFill>
                  <a:srgbClr val="000000"/>
                </a:solidFill>
                <a:latin typeface="Trebuchet MS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03ED7AC-C230-4231-ACB5-CB9630BAC96D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en-US" sz="3600" b="0" i="0" u="none" strike="noStrike" kern="1200" spc="0">
          <a:ln>
            <a:noFill/>
          </a:ln>
          <a:solidFill>
            <a:srgbClr val="90C226"/>
          </a:solidFill>
          <a:latin typeface="Trebuchet MS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8pPr>
      <a:lvl9pPr marL="0" marR="0" lvl="0" indent="0" algn="l" rtl="0" hangingPunct="1">
        <a:spcBef>
          <a:spcPts val="1001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Microsoft YaHei" pitchFamily="2"/>
          <a:cs typeface="Mangal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lvl="0"/>
            <a:r>
              <a:rPr lang="en-US" sz="3600"/>
              <a:t>Observation and Interview Reports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506960" y="4050720"/>
            <a:ext cx="7766640" cy="1096560"/>
          </a:xfrm>
        </p:spPr>
        <p:txBody>
          <a:bodyPr wrap="square" lIns="90000" tIns="45000" rIns="90000" bIns="45000" anchor="t">
            <a:noAutofit/>
          </a:bodyPr>
          <a:lstStyle/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SAEED BIN MOHAMMED and Kennedy Ebang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anctuary Pract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90320" y="447840"/>
            <a:ext cx="10515240" cy="1325160"/>
          </a:xfrm>
        </p:spPr>
        <p:txBody>
          <a:bodyPr/>
          <a:lstStyle/>
          <a:p>
            <a:pPr lvl="0"/>
            <a:r>
              <a:rPr lang="en-US" sz="6000" b="1">
                <a:latin typeface="Times New Roman" pitchFamily="18"/>
                <a:cs typeface="Times New Roman" pitchFamily="18"/>
              </a:rPr>
              <a:t>Sanctuary Practices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90320" y="1906920"/>
            <a:ext cx="10870200" cy="4950720"/>
          </a:xfrm>
        </p:spPr>
        <p:txBody>
          <a:bodyPr/>
          <a:lstStyle/>
          <a:p>
            <a:pPr lvl="0" algn="just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3600" i="1">
                <a:latin typeface="Times New Roman" pitchFamily="18"/>
                <a:cs typeface="Times New Roman" pitchFamily="18"/>
              </a:rPr>
              <a:t> The church as a place of worship</a:t>
            </a:r>
          </a:p>
          <a:p>
            <a:pPr lvl="0" algn="just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3600" i="1">
                <a:latin typeface="Times New Roman" pitchFamily="18"/>
                <a:cs typeface="Times New Roman" pitchFamily="18"/>
              </a:rPr>
              <a:t> Care and welfare support</a:t>
            </a:r>
          </a:p>
          <a:p>
            <a:pPr lvl="0" algn="just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3600" i="1">
                <a:latin typeface="Times New Roman" pitchFamily="18"/>
                <a:cs typeface="Times New Roman" pitchFamily="18"/>
              </a:rPr>
              <a:t> Equality and justice</a:t>
            </a:r>
          </a:p>
          <a:p>
            <a:pPr lvl="0" algn="just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3600" i="1">
                <a:latin typeface="Times New Roman" pitchFamily="18"/>
                <a:cs typeface="Times New Roman" pitchFamily="18"/>
              </a:rPr>
              <a:t> Restoration of societal value, moral and anti-racism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60000" y="144000"/>
            <a:ext cx="4896000" cy="1007999"/>
          </a:xfrm>
        </p:spPr>
        <p:txBody>
          <a:bodyPr anchor="t"/>
          <a:lstStyle/>
          <a:p>
            <a:pPr lvl="0"/>
            <a:r>
              <a:rPr lang="en-US" sz="3600">
                <a:effectLst>
                  <a:outerShdw dist="17961" dir="2700000">
                    <a:scrgbClr r="0" g="0" b="0"/>
                  </a:outerShdw>
                </a:effectLst>
              </a:rPr>
              <a:t> Interview Report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88000" y="1152000"/>
            <a:ext cx="11736000" cy="5544000"/>
          </a:xfrm>
        </p:spPr>
        <p:txBody>
          <a:bodyPr wrap="square" lIns="90000" tIns="45000" rIns="90000" bIns="45000" anchor="t">
            <a:noAutofit/>
          </a:bodyPr>
          <a:lstStyle/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Topic: Integration and labour realities</a:t>
            </a:r>
          </a:p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General and specific question</a:t>
            </a:r>
          </a:p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 </a:t>
            </a:r>
          </a:p>
          <a:p>
            <a:pPr lvl="0"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GB" sz="3600">
                <a:solidFill>
                  <a:srgbClr val="90C226"/>
                </a:solidFill>
              </a:rPr>
              <a:t> University campus (Immigrants student, 28years and 9 years in Finland )</a:t>
            </a:r>
          </a:p>
          <a:p>
            <a:pPr lvl="0">
              <a:spcAft>
                <a:spcPts val="0"/>
              </a:spcAft>
            </a:pPr>
            <a:endParaRPr lang="en-GB" sz="3600">
              <a:solidFill>
                <a:srgbClr val="90C226"/>
              </a:solidFill>
            </a:endParaRPr>
          </a:p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Theme: Path to labour market</a:t>
            </a:r>
          </a:p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            Integration Plan</a:t>
            </a:r>
          </a:p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            Participation</a:t>
            </a:r>
          </a:p>
          <a:p>
            <a:pPr lvl="0">
              <a:spcAft>
                <a:spcPts val="0"/>
              </a:spcAft>
            </a:pPr>
            <a:r>
              <a:rPr lang="en-GB" sz="3600">
                <a:solidFill>
                  <a:srgbClr val="90C226"/>
                </a:solidFill>
              </a:rPr>
              <a:t>         </a:t>
            </a:r>
          </a:p>
          <a:p>
            <a:pPr lvl="0">
              <a:spcAft>
                <a:spcPts val="0"/>
              </a:spcAft>
            </a:pPr>
            <a:endParaRPr lang="en-GB" sz="3600">
              <a:solidFill>
                <a:srgbClr val="90C22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92000" y="360000"/>
            <a:ext cx="8481600" cy="360000"/>
          </a:xfrm>
        </p:spPr>
        <p:txBody>
          <a:bodyPr lIns="0" tIns="0" rIns="0" bIns="0" anchor="ctr"/>
          <a:lstStyle/>
          <a:p>
            <a:pPr lvl="0"/>
            <a:r>
              <a:rPr lang="en-US" sz="2000" b="1">
                <a:solidFill>
                  <a:srgbClr val="000000"/>
                </a:solidFill>
              </a:rPr>
              <a:t>Challenges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09480" y="1152000"/>
            <a:ext cx="10972440" cy="4978440"/>
          </a:xfrm>
        </p:spPr>
        <p:txBody>
          <a:bodyPr/>
          <a:lstStyle/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609480" y="720000"/>
            <a:ext cx="7094520" cy="28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3528000" y="3528000"/>
            <a:ext cx="8053920" cy="31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216000" cy="648000"/>
          </a:xfrm>
        </p:spPr>
        <p:txBody>
          <a:bodyPr lIns="0" tIns="0" rIns="0" bIns="0" anchor="ctr"/>
          <a:lstStyle/>
          <a:p>
            <a:pPr lvl="0"/>
            <a:r>
              <a:rPr lang="en-US" sz="1800">
                <a:solidFill>
                  <a:srgbClr val="000000"/>
                </a:solidFill>
              </a:rPr>
              <a:t>   </a:t>
            </a:r>
            <a:r>
              <a:rPr lang="en-US" sz="2400" b="1">
                <a:solidFill>
                  <a:srgbClr val="000000"/>
                </a:solidFill>
              </a:rPr>
              <a:t>ANALYSIS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16000" y="648000"/>
            <a:ext cx="11664000" cy="634140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sz="2200" b="1"/>
              <a:t>Path to labour market: Social Networking</a:t>
            </a:r>
          </a:p>
          <a:p>
            <a:pPr lvl="0" algn="just"/>
            <a:r>
              <a:rPr lang="en-US" sz="2800" i="1">
                <a:latin typeface="Times New Roman" pitchFamily="18"/>
                <a:cs typeface="Times New Roman" pitchFamily="18"/>
              </a:rPr>
              <a:t>“I had a Finnish friend who when he was quitting his job and he was able to convince his employer to replace him with me. So that is how I was able to enter the Finnish markets”.</a:t>
            </a:r>
          </a:p>
          <a:p>
            <a:pPr lvl="0"/>
            <a:r>
              <a:rPr lang="en-US" sz="2800" i="1">
                <a:latin typeface="Times New Roman" pitchFamily="18"/>
                <a:cs typeface="Times New Roman" pitchFamily="18"/>
              </a:rPr>
              <a:t>.  </a:t>
            </a:r>
            <a:r>
              <a:rPr lang="en-US" sz="2200" b="1">
                <a:latin typeface="Times New Roman" pitchFamily="18"/>
                <a:cs typeface="Times New Roman" pitchFamily="18"/>
              </a:rPr>
              <a:t>Integration Plan: Lack of information from the part of immigrants</a:t>
            </a:r>
          </a:p>
          <a:p>
            <a:pPr lvl="0"/>
            <a:r>
              <a:rPr lang="en-US" sz="2800" i="1">
                <a:latin typeface="Times New Roman" pitchFamily="18"/>
                <a:cs typeface="Times New Roman" pitchFamily="18"/>
              </a:rPr>
              <a:t>Also, the fact that the interviewee laughed when he was asked if he had got an integration plan drawn up for him. This is an important issue because despite changes.</a:t>
            </a:r>
          </a:p>
          <a:p>
            <a:pPr lvl="0"/>
            <a:r>
              <a:rPr lang="en-US" sz="2800" i="1">
                <a:latin typeface="Times New Roman" pitchFamily="18"/>
                <a:cs typeface="Times New Roman" pitchFamily="18"/>
              </a:rPr>
              <a:t>. </a:t>
            </a:r>
            <a:r>
              <a:rPr lang="en-US" sz="2200" b="1">
                <a:latin typeface="Times New Roman" pitchFamily="18"/>
                <a:cs typeface="Times New Roman" pitchFamily="18"/>
              </a:rPr>
              <a:t>Participation/choice</a:t>
            </a:r>
          </a:p>
          <a:p>
            <a:pPr lvl="0" algn="just"/>
            <a:r>
              <a:rPr lang="en-US" sz="2400" i="1">
                <a:latin typeface="Times New Roman" pitchFamily="18"/>
                <a:cs typeface="Times New Roman" pitchFamily="18"/>
              </a:rPr>
              <a:t>“They gave me lectures about Finnish labour market especially as a foreigner, how to relate with the people, how to, how to find my way around especially as I was not fluent in the Finnish language. And since then, that was it. They told me, I am in a better position and they will get to me when a job comes up. I never heard from them”.  </a:t>
            </a:r>
          </a:p>
          <a:p>
            <a:pPr lvl="0"/>
            <a:endParaRPr lang="en-US" sz="2800" i="1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263</Words>
  <Application>Microsoft Macintosh PowerPoint</Application>
  <PresentationFormat>Custom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</vt:lpstr>
      <vt:lpstr>Default 1</vt:lpstr>
      <vt:lpstr>Observation and Interview Reports</vt:lpstr>
      <vt:lpstr>Sanctuary Practices</vt:lpstr>
      <vt:lpstr> Interview Report</vt:lpstr>
      <vt:lpstr>Challenges</vt:lpstr>
      <vt:lpstr>  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and Interview Reports</dc:title>
  <dc:creator>saeed</dc:creator>
  <cp:lastModifiedBy>Lalli Metsola</cp:lastModifiedBy>
  <cp:revision>2</cp:revision>
  <dcterms:modified xsi:type="dcterms:W3CDTF">2016-04-08T11:49:29Z</dcterms:modified>
</cp:coreProperties>
</file>