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2" r:id="rId2"/>
    <p:sldId id="273" r:id="rId3"/>
    <p:sldId id="274" r:id="rId4"/>
    <p:sldId id="275" r:id="rId5"/>
    <p:sldId id="276" r:id="rId6"/>
    <p:sldId id="277" r:id="rId7"/>
    <p:sldId id="278" r:id="rId8"/>
    <p:sldId id="256" r:id="rId9"/>
    <p:sldId id="257" r:id="rId10"/>
    <p:sldId id="259" r:id="rId11"/>
    <p:sldId id="258" r:id="rId12"/>
    <p:sldId id="260" r:id="rId13"/>
    <p:sldId id="271" r:id="rId14"/>
    <p:sldId id="262" r:id="rId15"/>
    <p:sldId id="263" r:id="rId16"/>
    <p:sldId id="264" r:id="rId17"/>
    <p:sldId id="265" r:id="rId18"/>
    <p:sldId id="266" r:id="rId19"/>
    <p:sldId id="267" r:id="rId20"/>
    <p:sldId id="269" r:id="rId21"/>
    <p:sldId id="27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2" autoAdjust="0"/>
    <p:restoredTop sz="94660"/>
  </p:normalViewPr>
  <p:slideViewPr>
    <p:cSldViewPr snapToGrid="0">
      <p:cViewPr varScale="1">
        <p:scale>
          <a:sx n="86" d="100"/>
          <a:sy n="86" d="100"/>
        </p:scale>
        <p:origin x="1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4/6/2016</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4/6/2016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4/6/2016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4/6/2016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4/6/2016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4/6/2016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4/6/2016</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4/6/2016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4/6/2016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4/6/2016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4/6/2016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4/6/2016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4/6/2016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4/6/2016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4/6/2016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4/6/2016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4/6/2016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4/6/2016</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54955" y="1596567"/>
            <a:ext cx="7772400" cy="2016223"/>
          </a:xfrm>
        </p:spPr>
        <p:txBody>
          <a:bodyPr>
            <a:normAutofit fontScale="90000"/>
          </a:bodyPr>
          <a:lstStyle/>
          <a:p>
            <a:r>
              <a:rPr lang="en-US" dirty="0" smtClean="0"/>
              <a:t>Presentation</a:t>
            </a:r>
            <a:br>
              <a:rPr lang="en-US" dirty="0" smtClean="0"/>
            </a:br>
            <a:r>
              <a:rPr lang="en-US" sz="500" dirty="0"/>
              <a:t>8</a:t>
            </a:r>
            <a:r>
              <a:rPr lang="en-US" dirty="0" smtClean="0"/>
              <a:t/>
            </a:r>
            <a:br>
              <a:rPr lang="en-US" dirty="0" smtClean="0"/>
            </a:br>
            <a:r>
              <a:rPr lang="en-US" sz="3200" dirty="0"/>
              <a:t>Exercises on Textual Analyses</a:t>
            </a:r>
            <a:r>
              <a:rPr lang="en-US" dirty="0" smtClean="0"/>
              <a:t/>
            </a:r>
            <a:br>
              <a:rPr lang="en-US" dirty="0" smtClean="0"/>
            </a:br>
            <a:r>
              <a:rPr lang="en-US" dirty="0" smtClean="0"/>
              <a:t>Policy document and newspaper articles</a:t>
            </a:r>
            <a:endParaRPr lang="ru-RU" dirty="0"/>
          </a:p>
        </p:txBody>
      </p:sp>
      <p:sp>
        <p:nvSpPr>
          <p:cNvPr id="3" name="Подзаголовок 2"/>
          <p:cNvSpPr>
            <a:spLocks noGrp="1"/>
          </p:cNvSpPr>
          <p:nvPr>
            <p:ph type="subTitle" idx="1"/>
          </p:nvPr>
        </p:nvSpPr>
        <p:spPr>
          <a:xfrm>
            <a:off x="1154955" y="3888738"/>
            <a:ext cx="8825658" cy="861420"/>
          </a:xfrm>
        </p:spPr>
        <p:txBody>
          <a:bodyPr>
            <a:normAutofit/>
          </a:bodyPr>
          <a:lstStyle/>
          <a:p>
            <a:pPr algn="l"/>
            <a:r>
              <a:rPr lang="en-US" dirty="0" smtClean="0"/>
              <a:t>Pair 1: </a:t>
            </a:r>
            <a:r>
              <a:rPr lang="en-US" dirty="0" err="1" smtClean="0"/>
              <a:t>Oana</a:t>
            </a:r>
            <a:r>
              <a:rPr lang="en-US" dirty="0" smtClean="0"/>
              <a:t>-Elena </a:t>
            </a:r>
            <a:r>
              <a:rPr lang="en-US" dirty="0" err="1" smtClean="0"/>
              <a:t>Sarghe</a:t>
            </a:r>
            <a:r>
              <a:rPr lang="en-US" dirty="0" smtClean="0"/>
              <a:t>, </a:t>
            </a:r>
            <a:r>
              <a:rPr lang="en-US" dirty="0" err="1" smtClean="0"/>
              <a:t>Giulnara</a:t>
            </a:r>
            <a:r>
              <a:rPr lang="en-US" dirty="0" smtClean="0"/>
              <a:t> </a:t>
            </a:r>
            <a:r>
              <a:rPr lang="en-US" dirty="0" err="1" smtClean="0"/>
              <a:t>Chinakaeva</a:t>
            </a:r>
            <a:endParaRPr lang="en-US" dirty="0" smtClean="0"/>
          </a:p>
          <a:p>
            <a:pPr algn="l"/>
            <a:r>
              <a:rPr lang="en-US" dirty="0" smtClean="0"/>
              <a:t>Pair 2: Hannah </a:t>
            </a:r>
            <a:r>
              <a:rPr lang="en-US" dirty="0" err="1" smtClean="0"/>
              <a:t>Katja</a:t>
            </a:r>
            <a:r>
              <a:rPr lang="en-US" dirty="0" smtClean="0"/>
              <a:t> </a:t>
            </a:r>
            <a:r>
              <a:rPr lang="en-US" dirty="0" err="1" smtClean="0"/>
              <a:t>Hintikka</a:t>
            </a:r>
            <a:r>
              <a:rPr lang="en-US" dirty="0" smtClean="0"/>
              <a:t>, </a:t>
            </a:r>
            <a:r>
              <a:rPr lang="en-US" dirty="0" err="1" smtClean="0"/>
              <a:t>Gulsum</a:t>
            </a:r>
            <a:r>
              <a:rPr lang="en-US" dirty="0" smtClean="0"/>
              <a:t> </a:t>
            </a:r>
            <a:r>
              <a:rPr lang="en-US" dirty="0" err="1" smtClean="0"/>
              <a:t>Ilola</a:t>
            </a:r>
            <a:endParaRPr lang="en-US" dirty="0" smtClean="0"/>
          </a:p>
          <a:p>
            <a:pPr algn="l"/>
            <a:endParaRPr lang="en-US" dirty="0" smtClean="0"/>
          </a:p>
          <a:p>
            <a:endParaRPr lang="ru-RU" dirty="0"/>
          </a:p>
        </p:txBody>
      </p:sp>
      <p:sp>
        <p:nvSpPr>
          <p:cNvPr id="4" name="Подзаголовок 2"/>
          <p:cNvSpPr txBox="1">
            <a:spLocks/>
          </p:cNvSpPr>
          <p:nvPr/>
        </p:nvSpPr>
        <p:spPr>
          <a:xfrm>
            <a:off x="1154955" y="4873288"/>
            <a:ext cx="7772400" cy="1152128"/>
          </a:xfrm>
          <a:prstGeom prst="rect">
            <a:avLst/>
          </a:prstGeom>
        </p:spPr>
        <p:txBody>
          <a:bodyPr vert="horz" lIns="45720" rIns="45720">
            <a:normAutofit fontScale="85000" lnSpcReduction="20000"/>
          </a:bodyPr>
          <a:lstStyle/>
          <a:p>
            <a:pPr marR="64008" defTabSz="914400">
              <a:spcBef>
                <a:spcPts val="400"/>
              </a:spcBef>
              <a:buClr>
                <a:schemeClr val="accent1"/>
              </a:buClr>
              <a:buSzPct val="68000"/>
              <a:defRPr/>
            </a:pPr>
            <a:endParaRPr lang="en-US" sz="2700" dirty="0">
              <a:solidFill>
                <a:schemeClr val="tx2"/>
              </a:solidFill>
            </a:endParaRPr>
          </a:p>
          <a:p>
            <a:pPr marR="64008" defTabSz="914400">
              <a:spcBef>
                <a:spcPts val="400"/>
              </a:spcBef>
              <a:buClr>
                <a:schemeClr val="accent1"/>
              </a:buClr>
              <a:buSzPct val="68000"/>
              <a:defRPr/>
            </a:pPr>
            <a:r>
              <a:rPr lang="en-US" sz="2700" dirty="0">
                <a:solidFill>
                  <a:schemeClr val="bg1"/>
                </a:solidFill>
              </a:rPr>
              <a:t>DEVS306 Advanced Research Methods</a:t>
            </a:r>
          </a:p>
          <a:p>
            <a:pPr marR="64008" defTabSz="914400">
              <a:spcBef>
                <a:spcPts val="400"/>
              </a:spcBef>
              <a:buClr>
                <a:schemeClr val="accent1"/>
              </a:buClr>
              <a:buSzPct val="68000"/>
              <a:defRPr/>
            </a:pPr>
            <a:r>
              <a:rPr lang="en-US" sz="2800" dirty="0">
                <a:solidFill>
                  <a:schemeClr val="bg1"/>
                </a:solidFill>
              </a:rPr>
              <a:t>MDP in Cultural Policy, University of </a:t>
            </a:r>
            <a:r>
              <a:rPr lang="fi-FI" sz="2800" dirty="0">
                <a:solidFill>
                  <a:schemeClr val="bg1"/>
                </a:solidFill>
              </a:rPr>
              <a:t>Jyväskylä, 2016</a:t>
            </a:r>
            <a:endParaRPr lang="en-US" sz="2800" dirty="0">
              <a:solidFill>
                <a:schemeClr val="bg1"/>
              </a:solidFill>
            </a:endParaRPr>
          </a:p>
          <a:p>
            <a:pPr marR="64008" algn="r" defTabSz="914400">
              <a:spcBef>
                <a:spcPts val="400"/>
              </a:spcBef>
              <a:buClr>
                <a:schemeClr val="accent1"/>
              </a:buClr>
              <a:buSzPct val="68000"/>
              <a:defRPr/>
            </a:pPr>
            <a:endParaRPr lang="ru-RU" sz="2700" dirty="0">
              <a:solidFill>
                <a:schemeClr val="tx2"/>
              </a:solidFill>
            </a:endParaRPr>
          </a:p>
        </p:txBody>
      </p:sp>
    </p:spTree>
    <p:extLst>
      <p:ext uri="{BB962C8B-B14F-4D97-AF65-F5344CB8AC3E}">
        <p14:creationId xmlns:p14="http://schemas.microsoft.com/office/powerpoint/2010/main" val="1958294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Key </a:t>
            </a:r>
            <a:r>
              <a:rPr lang="fi-FI" dirty="0" err="1"/>
              <a:t>topics</a:t>
            </a:r>
            <a:endParaRPr lang="en-US" dirty="0"/>
          </a:p>
        </p:txBody>
      </p:sp>
      <p:sp>
        <p:nvSpPr>
          <p:cNvPr id="3" name="Content Placeholder 2"/>
          <p:cNvSpPr>
            <a:spLocks noGrp="1"/>
          </p:cNvSpPr>
          <p:nvPr>
            <p:ph idx="1"/>
          </p:nvPr>
        </p:nvSpPr>
        <p:spPr>
          <a:xfrm>
            <a:off x="1154954" y="3009900"/>
            <a:ext cx="8825659" cy="3009900"/>
          </a:xfrm>
        </p:spPr>
        <p:txBody>
          <a:bodyPr/>
          <a:lstStyle/>
          <a:p>
            <a:pPr marL="0" indent="0">
              <a:buNone/>
            </a:pPr>
            <a:r>
              <a:rPr lang="fi-FI" dirty="0" err="1"/>
              <a:t>Expectations</a:t>
            </a:r>
            <a:r>
              <a:rPr lang="fi-FI" dirty="0"/>
              <a:t> of </a:t>
            </a:r>
            <a:r>
              <a:rPr lang="fi-FI" dirty="0" err="1"/>
              <a:t>Latinos</a:t>
            </a:r>
            <a:r>
              <a:rPr lang="fi-FI" dirty="0"/>
              <a:t> </a:t>
            </a:r>
            <a:r>
              <a:rPr lang="fi-FI" dirty="0" err="1"/>
              <a:t>giving</a:t>
            </a:r>
            <a:r>
              <a:rPr lang="fi-FI" dirty="0"/>
              <a:t> </a:t>
            </a:r>
            <a:r>
              <a:rPr lang="fi-FI" dirty="0" err="1"/>
              <a:t>more</a:t>
            </a:r>
            <a:r>
              <a:rPr lang="fi-FI" dirty="0"/>
              <a:t> </a:t>
            </a:r>
            <a:r>
              <a:rPr lang="fi-FI" dirty="0" err="1"/>
              <a:t>vote</a:t>
            </a:r>
            <a:r>
              <a:rPr lang="fi-FI" dirty="0"/>
              <a:t> </a:t>
            </a:r>
            <a:r>
              <a:rPr lang="fi-FI" dirty="0" err="1"/>
              <a:t>this</a:t>
            </a:r>
            <a:r>
              <a:rPr lang="fi-FI" dirty="0"/>
              <a:t> </a:t>
            </a:r>
            <a:r>
              <a:rPr lang="fi-FI" dirty="0" err="1"/>
              <a:t>year</a:t>
            </a:r>
            <a:r>
              <a:rPr lang="fi-FI" dirty="0"/>
              <a:t> </a:t>
            </a:r>
            <a:r>
              <a:rPr lang="fi-FI" dirty="0" err="1"/>
              <a:t>than</a:t>
            </a:r>
            <a:r>
              <a:rPr lang="fi-FI" dirty="0"/>
              <a:t> in </a:t>
            </a:r>
            <a:r>
              <a:rPr lang="fi-FI" dirty="0" err="1"/>
              <a:t>previous</a:t>
            </a:r>
            <a:r>
              <a:rPr lang="fi-FI" dirty="0"/>
              <a:t> </a:t>
            </a:r>
            <a:r>
              <a:rPr lang="fi-FI" dirty="0" err="1"/>
              <a:t>presidental</a:t>
            </a:r>
            <a:r>
              <a:rPr lang="fi-FI" dirty="0"/>
              <a:t> </a:t>
            </a:r>
            <a:r>
              <a:rPr lang="fi-FI" dirty="0" err="1"/>
              <a:t>elections</a:t>
            </a:r>
            <a:r>
              <a:rPr lang="fi-FI" dirty="0"/>
              <a:t>. </a:t>
            </a:r>
          </a:p>
          <a:p>
            <a:pPr marL="0" indent="0">
              <a:buNone/>
            </a:pPr>
            <a:r>
              <a:rPr lang="fi-FI" dirty="0"/>
              <a:t>Donald </a:t>
            </a:r>
            <a:r>
              <a:rPr lang="fi-FI" dirty="0" err="1"/>
              <a:t>Trump’s</a:t>
            </a:r>
            <a:r>
              <a:rPr lang="fi-FI" dirty="0"/>
              <a:t> </a:t>
            </a:r>
            <a:r>
              <a:rPr lang="fi-FI" dirty="0" err="1"/>
              <a:t>rhetorics</a:t>
            </a:r>
            <a:r>
              <a:rPr lang="fi-FI" dirty="0"/>
              <a:t> in </a:t>
            </a:r>
            <a:r>
              <a:rPr lang="fi-FI" dirty="0" err="1"/>
              <a:t>his</a:t>
            </a:r>
            <a:r>
              <a:rPr lang="fi-FI" dirty="0"/>
              <a:t> </a:t>
            </a:r>
            <a:r>
              <a:rPr lang="fi-FI" dirty="0" err="1"/>
              <a:t>campaign</a:t>
            </a:r>
            <a:endParaRPr lang="fi-FI" dirty="0"/>
          </a:p>
          <a:p>
            <a:pPr marL="0" indent="0">
              <a:buNone/>
            </a:pPr>
            <a:r>
              <a:rPr lang="fi-FI" dirty="0" err="1"/>
              <a:t>Effect</a:t>
            </a:r>
            <a:r>
              <a:rPr lang="fi-FI" dirty="0"/>
              <a:t> of </a:t>
            </a:r>
            <a:r>
              <a:rPr lang="fi-FI" dirty="0" err="1"/>
              <a:t>the</a:t>
            </a:r>
            <a:r>
              <a:rPr lang="fi-FI" dirty="0"/>
              <a:t> </a:t>
            </a:r>
            <a:r>
              <a:rPr lang="fi-FI" dirty="0" err="1"/>
              <a:t>high</a:t>
            </a:r>
            <a:r>
              <a:rPr lang="fi-FI" dirty="0"/>
              <a:t> </a:t>
            </a:r>
            <a:r>
              <a:rPr lang="fi-FI" dirty="0" err="1"/>
              <a:t>birth</a:t>
            </a:r>
            <a:r>
              <a:rPr lang="fi-FI" dirty="0"/>
              <a:t> </a:t>
            </a:r>
            <a:r>
              <a:rPr lang="fi-FI" dirty="0" err="1"/>
              <a:t>rate</a:t>
            </a:r>
            <a:r>
              <a:rPr lang="fi-FI" dirty="0"/>
              <a:t> of </a:t>
            </a:r>
            <a:r>
              <a:rPr lang="fi-FI" dirty="0" err="1"/>
              <a:t>Latinos</a:t>
            </a:r>
            <a:r>
              <a:rPr lang="fi-FI" dirty="0"/>
              <a:t> on </a:t>
            </a:r>
            <a:r>
              <a:rPr lang="fi-FI" dirty="0" err="1"/>
              <a:t>the</a:t>
            </a:r>
            <a:r>
              <a:rPr lang="fi-FI" dirty="0"/>
              <a:t> </a:t>
            </a:r>
            <a:r>
              <a:rPr lang="fi-FI" dirty="0" err="1"/>
              <a:t>future</a:t>
            </a:r>
            <a:r>
              <a:rPr lang="fi-FI" dirty="0"/>
              <a:t> </a:t>
            </a:r>
            <a:r>
              <a:rPr lang="fi-FI" dirty="0" err="1"/>
              <a:t>elections</a:t>
            </a:r>
            <a:endParaRPr lang="fi-FI" dirty="0"/>
          </a:p>
          <a:p>
            <a:pPr marL="0" indent="0">
              <a:buNone/>
            </a:pPr>
            <a:r>
              <a:rPr lang="fi-FI" dirty="0" err="1"/>
              <a:t>Increasing</a:t>
            </a:r>
            <a:r>
              <a:rPr lang="fi-FI" dirty="0"/>
              <a:t> </a:t>
            </a:r>
            <a:r>
              <a:rPr lang="fi-FI" dirty="0" err="1"/>
              <a:t>political</a:t>
            </a:r>
            <a:r>
              <a:rPr lang="fi-FI" dirty="0"/>
              <a:t> </a:t>
            </a:r>
            <a:r>
              <a:rPr lang="fi-FI" dirty="0" err="1"/>
              <a:t>civic</a:t>
            </a:r>
            <a:r>
              <a:rPr lang="fi-FI" dirty="0"/>
              <a:t> </a:t>
            </a:r>
            <a:r>
              <a:rPr lang="fi-FI" dirty="0" err="1"/>
              <a:t>participation</a:t>
            </a:r>
            <a:r>
              <a:rPr lang="fi-FI" dirty="0"/>
              <a:t> of </a:t>
            </a:r>
            <a:r>
              <a:rPr lang="fi-FI" dirty="0" err="1"/>
              <a:t>Latinos</a:t>
            </a:r>
            <a:r>
              <a:rPr lang="fi-FI" dirty="0"/>
              <a:t> as a </a:t>
            </a:r>
            <a:r>
              <a:rPr lang="fi-FI" dirty="0" err="1"/>
              <a:t>reaction</a:t>
            </a:r>
            <a:r>
              <a:rPr lang="fi-FI" dirty="0"/>
              <a:t> on </a:t>
            </a:r>
            <a:r>
              <a:rPr lang="fi-FI" dirty="0" err="1"/>
              <a:t>Trumps</a:t>
            </a:r>
            <a:r>
              <a:rPr lang="fi-FI" dirty="0"/>
              <a:t> </a:t>
            </a:r>
            <a:r>
              <a:rPr lang="fi-FI" dirty="0" err="1"/>
              <a:t>rethorics</a:t>
            </a:r>
            <a:r>
              <a:rPr lang="fi-FI" dirty="0"/>
              <a:t>. </a:t>
            </a:r>
          </a:p>
          <a:p>
            <a:endParaRPr lang="en-US" dirty="0"/>
          </a:p>
        </p:txBody>
      </p:sp>
    </p:spTree>
    <p:extLst>
      <p:ext uri="{BB962C8B-B14F-4D97-AF65-F5344CB8AC3E}">
        <p14:creationId xmlns:p14="http://schemas.microsoft.com/office/powerpoint/2010/main" val="4080788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a:t>Social</a:t>
            </a:r>
            <a:r>
              <a:rPr lang="fi-FI" dirty="0"/>
              <a:t> </a:t>
            </a:r>
            <a:r>
              <a:rPr lang="fi-FI" dirty="0" err="1"/>
              <a:t>problems</a:t>
            </a:r>
            <a:r>
              <a:rPr lang="fi-FI" dirty="0"/>
              <a:t> </a:t>
            </a:r>
            <a:r>
              <a:rPr lang="fi-FI" dirty="0" err="1"/>
              <a:t>found</a:t>
            </a:r>
            <a:r>
              <a:rPr lang="fi-FI" dirty="0"/>
              <a:t> </a:t>
            </a:r>
            <a:r>
              <a:rPr lang="fi-FI" dirty="0" err="1"/>
              <a:t>from</a:t>
            </a:r>
            <a:r>
              <a:rPr lang="fi-FI" dirty="0"/>
              <a:t> </a:t>
            </a:r>
            <a:r>
              <a:rPr lang="fi-FI" dirty="0" err="1"/>
              <a:t>the</a:t>
            </a:r>
            <a:r>
              <a:rPr lang="fi-FI" dirty="0"/>
              <a:t> </a:t>
            </a:r>
            <a:r>
              <a:rPr lang="fi-FI" dirty="0" err="1"/>
              <a:t>discourse</a:t>
            </a:r>
            <a:endParaRPr lang="en-US" dirty="0"/>
          </a:p>
        </p:txBody>
      </p:sp>
      <p:sp>
        <p:nvSpPr>
          <p:cNvPr id="3" name="Content Placeholder 2"/>
          <p:cNvSpPr>
            <a:spLocks noGrp="1"/>
          </p:cNvSpPr>
          <p:nvPr>
            <p:ph idx="1"/>
          </p:nvPr>
        </p:nvSpPr>
        <p:spPr>
          <a:xfrm>
            <a:off x="1154954" y="3105150"/>
            <a:ext cx="8825659" cy="2914650"/>
          </a:xfrm>
        </p:spPr>
        <p:txBody>
          <a:bodyPr/>
          <a:lstStyle/>
          <a:p>
            <a:pPr marL="0" indent="0">
              <a:buNone/>
            </a:pPr>
            <a:r>
              <a:rPr lang="fi-FI" dirty="0" err="1"/>
              <a:t>Segregation</a:t>
            </a:r>
            <a:r>
              <a:rPr lang="fi-FI" dirty="0"/>
              <a:t> </a:t>
            </a:r>
            <a:r>
              <a:rPr lang="fi-FI" dirty="0" err="1"/>
              <a:t>between</a:t>
            </a:r>
            <a:r>
              <a:rPr lang="fi-FI" dirty="0"/>
              <a:t> </a:t>
            </a:r>
            <a:r>
              <a:rPr lang="fi-FI" dirty="0" err="1"/>
              <a:t>illegal</a:t>
            </a:r>
            <a:r>
              <a:rPr lang="fi-FI" dirty="0"/>
              <a:t> </a:t>
            </a:r>
            <a:r>
              <a:rPr lang="fi-FI" dirty="0" err="1"/>
              <a:t>immigrants</a:t>
            </a:r>
            <a:r>
              <a:rPr lang="fi-FI" dirty="0"/>
              <a:t> and </a:t>
            </a:r>
            <a:r>
              <a:rPr lang="fi-FI" dirty="0" err="1"/>
              <a:t>citizens</a:t>
            </a:r>
            <a:endParaRPr lang="fi-FI" dirty="0"/>
          </a:p>
          <a:p>
            <a:pPr marL="0" indent="0">
              <a:buNone/>
            </a:pPr>
            <a:endParaRPr lang="fi-FI" dirty="0"/>
          </a:p>
          <a:p>
            <a:pPr marL="0" indent="0">
              <a:buNone/>
            </a:pPr>
            <a:r>
              <a:rPr lang="fi-FI" dirty="0" err="1"/>
              <a:t>Trump</a:t>
            </a:r>
            <a:r>
              <a:rPr lang="fi-FI" dirty="0"/>
              <a:t> </a:t>
            </a:r>
            <a:r>
              <a:rPr lang="fi-FI" dirty="0" err="1"/>
              <a:t>making</a:t>
            </a:r>
            <a:r>
              <a:rPr lang="fi-FI" dirty="0"/>
              <a:t> </a:t>
            </a:r>
            <a:r>
              <a:rPr lang="fi-FI" dirty="0" err="1"/>
              <a:t>the</a:t>
            </a:r>
            <a:r>
              <a:rPr lang="fi-FI" dirty="0"/>
              <a:t> </a:t>
            </a:r>
            <a:r>
              <a:rPr lang="fi-FI" dirty="0" err="1"/>
              <a:t>stereotyping</a:t>
            </a:r>
            <a:r>
              <a:rPr lang="fi-FI" dirty="0"/>
              <a:t> of </a:t>
            </a:r>
            <a:r>
              <a:rPr lang="fi-FI" dirty="0" err="1"/>
              <a:t>Latinos</a:t>
            </a:r>
            <a:r>
              <a:rPr lang="fi-FI" dirty="0"/>
              <a:t> a </a:t>
            </a:r>
            <a:r>
              <a:rPr lang="fi-FI" dirty="0" err="1"/>
              <a:t>public</a:t>
            </a:r>
            <a:r>
              <a:rPr lang="fi-FI" dirty="0"/>
              <a:t> main </a:t>
            </a:r>
            <a:r>
              <a:rPr lang="fi-FI" dirty="0" err="1"/>
              <a:t>stream</a:t>
            </a:r>
            <a:r>
              <a:rPr lang="fi-FI" dirty="0"/>
              <a:t> </a:t>
            </a:r>
            <a:r>
              <a:rPr lang="fi-FI" dirty="0" err="1"/>
              <a:t>rethoric</a:t>
            </a:r>
            <a:r>
              <a:rPr lang="fi-FI" dirty="0"/>
              <a:t> </a:t>
            </a:r>
          </a:p>
          <a:p>
            <a:pPr marL="0" indent="0">
              <a:buNone/>
            </a:pPr>
            <a:endParaRPr lang="fi-FI" dirty="0"/>
          </a:p>
          <a:p>
            <a:pPr marL="0" indent="0">
              <a:buNone/>
            </a:pPr>
            <a:r>
              <a:rPr lang="fi-FI" dirty="0" err="1"/>
              <a:t>Tendency</a:t>
            </a:r>
            <a:r>
              <a:rPr lang="fi-FI" dirty="0"/>
              <a:t> of </a:t>
            </a:r>
            <a:r>
              <a:rPr lang="fi-FI" dirty="0" err="1"/>
              <a:t>Latinos</a:t>
            </a:r>
            <a:r>
              <a:rPr lang="fi-FI" dirty="0"/>
              <a:t> to </a:t>
            </a:r>
            <a:r>
              <a:rPr lang="fi-FI" dirty="0" err="1"/>
              <a:t>not</a:t>
            </a:r>
            <a:r>
              <a:rPr lang="fi-FI" dirty="0"/>
              <a:t> </a:t>
            </a:r>
            <a:r>
              <a:rPr lang="fi-FI" dirty="0" err="1"/>
              <a:t>register</a:t>
            </a:r>
            <a:r>
              <a:rPr lang="fi-FI" dirty="0"/>
              <a:t> as </a:t>
            </a:r>
            <a:r>
              <a:rPr lang="fi-FI" dirty="0" err="1"/>
              <a:t>voters</a:t>
            </a:r>
            <a:endParaRPr lang="fi-FI" dirty="0"/>
          </a:p>
          <a:p>
            <a:pPr marL="0" indent="0">
              <a:buNone/>
            </a:pPr>
            <a:endParaRPr lang="fi-FI" dirty="0"/>
          </a:p>
          <a:p>
            <a:pPr marL="0" indent="0">
              <a:buNone/>
            </a:pPr>
            <a:endParaRPr lang="en-US" dirty="0"/>
          </a:p>
        </p:txBody>
      </p:sp>
    </p:spTree>
    <p:extLst>
      <p:ext uri="{BB962C8B-B14F-4D97-AF65-F5344CB8AC3E}">
        <p14:creationId xmlns:p14="http://schemas.microsoft.com/office/powerpoint/2010/main" val="2860135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fi-FI" dirty="0" err="1"/>
              <a:t>The</a:t>
            </a:r>
            <a:r>
              <a:rPr lang="fi-FI" dirty="0"/>
              <a:t> </a:t>
            </a:r>
            <a:r>
              <a:rPr lang="fi-FI" dirty="0" err="1"/>
              <a:t>writer</a:t>
            </a:r>
            <a:r>
              <a:rPr lang="fi-FI" dirty="0"/>
              <a:t> </a:t>
            </a:r>
            <a:r>
              <a:rPr lang="fi-FI" dirty="0" err="1"/>
              <a:t>looks</a:t>
            </a:r>
            <a:r>
              <a:rPr lang="fi-FI" dirty="0"/>
              <a:t> </a:t>
            </a:r>
            <a:r>
              <a:rPr lang="fi-FI" dirty="0" err="1"/>
              <a:t>like</a:t>
            </a:r>
            <a:r>
              <a:rPr lang="fi-FI" dirty="0"/>
              <a:t> </a:t>
            </a:r>
            <a:r>
              <a:rPr lang="fi-FI" dirty="0" err="1"/>
              <a:t>she</a:t>
            </a:r>
            <a:r>
              <a:rPr lang="fi-FI" dirty="0"/>
              <a:t> </a:t>
            </a:r>
            <a:r>
              <a:rPr lang="fi-FI" dirty="0" err="1"/>
              <a:t>might</a:t>
            </a:r>
            <a:r>
              <a:rPr lang="fi-FI" dirty="0"/>
              <a:t> </a:t>
            </a:r>
            <a:r>
              <a:rPr lang="fi-FI" dirty="0" err="1"/>
              <a:t>have</a:t>
            </a:r>
            <a:r>
              <a:rPr lang="fi-FI" dirty="0"/>
              <a:t> a ”</a:t>
            </a:r>
            <a:r>
              <a:rPr lang="fi-FI" dirty="0" err="1"/>
              <a:t>non-republican</a:t>
            </a:r>
            <a:r>
              <a:rPr lang="fi-FI" dirty="0"/>
              <a:t>” agenda: </a:t>
            </a:r>
            <a:r>
              <a:rPr lang="fi-FI" dirty="0" err="1"/>
              <a:t>example</a:t>
            </a:r>
            <a:r>
              <a:rPr lang="fi-FI" dirty="0"/>
              <a:t> of </a:t>
            </a:r>
            <a:r>
              <a:rPr lang="fi-FI" dirty="0" err="1"/>
              <a:t>California</a:t>
            </a:r>
            <a:r>
              <a:rPr lang="fi-FI" dirty="0"/>
              <a:t> case </a:t>
            </a:r>
            <a:r>
              <a:rPr lang="fi-FI" dirty="0" err="1"/>
              <a:t>where</a:t>
            </a:r>
            <a:r>
              <a:rPr lang="fi-FI" dirty="0"/>
              <a:t> </a:t>
            </a:r>
            <a:r>
              <a:rPr lang="fi-FI" dirty="0" err="1"/>
              <a:t>the</a:t>
            </a:r>
            <a:r>
              <a:rPr lang="fi-FI" dirty="0"/>
              <a:t> </a:t>
            </a:r>
            <a:r>
              <a:rPr lang="fi-FI" dirty="0" err="1"/>
              <a:t>state</a:t>
            </a:r>
            <a:r>
              <a:rPr lang="fi-FI" dirty="0"/>
              <a:t> </a:t>
            </a:r>
            <a:r>
              <a:rPr lang="fi-FI" dirty="0" err="1"/>
              <a:t>used</a:t>
            </a:r>
            <a:r>
              <a:rPr lang="fi-FI" dirty="0"/>
              <a:t> to </a:t>
            </a:r>
            <a:r>
              <a:rPr lang="fi-FI" dirty="0" err="1"/>
              <a:t>be</a:t>
            </a:r>
            <a:r>
              <a:rPr lang="fi-FI" dirty="0"/>
              <a:t> </a:t>
            </a:r>
            <a:r>
              <a:rPr lang="fi-FI" dirty="0" err="1"/>
              <a:t>republican</a:t>
            </a:r>
            <a:r>
              <a:rPr lang="fi-FI" dirty="0"/>
              <a:t>, </a:t>
            </a:r>
            <a:r>
              <a:rPr lang="fi-FI" dirty="0" err="1"/>
              <a:t>but</a:t>
            </a:r>
            <a:r>
              <a:rPr lang="fi-FI" dirty="0"/>
              <a:t> </a:t>
            </a:r>
            <a:r>
              <a:rPr lang="fi-FI" dirty="0" err="1"/>
              <a:t>after</a:t>
            </a:r>
            <a:r>
              <a:rPr lang="fi-FI" dirty="0"/>
              <a:t> </a:t>
            </a:r>
            <a:r>
              <a:rPr lang="fi-FI" dirty="0" err="1"/>
              <a:t>the</a:t>
            </a:r>
            <a:r>
              <a:rPr lang="fi-FI" dirty="0"/>
              <a:t> </a:t>
            </a:r>
            <a:r>
              <a:rPr lang="fi-FI" dirty="0" err="1"/>
              <a:t>Latinos</a:t>
            </a:r>
            <a:r>
              <a:rPr lang="fi-FI" dirty="0"/>
              <a:t> </a:t>
            </a:r>
            <a:r>
              <a:rPr lang="fi-FI" dirty="0" err="1"/>
              <a:t>started</a:t>
            </a:r>
            <a:r>
              <a:rPr lang="fi-FI" dirty="0"/>
              <a:t> </a:t>
            </a:r>
            <a:r>
              <a:rPr lang="fi-FI" dirty="0" err="1"/>
              <a:t>voting</a:t>
            </a:r>
            <a:r>
              <a:rPr lang="fi-FI" dirty="0"/>
              <a:t> it </a:t>
            </a:r>
            <a:r>
              <a:rPr lang="fi-FI" dirty="0" err="1"/>
              <a:t>became</a:t>
            </a:r>
            <a:r>
              <a:rPr lang="fi-FI" dirty="0"/>
              <a:t> </a:t>
            </a:r>
            <a:r>
              <a:rPr lang="fi-FI" dirty="0" err="1"/>
              <a:t>more</a:t>
            </a:r>
            <a:r>
              <a:rPr lang="fi-FI" dirty="0"/>
              <a:t> </a:t>
            </a:r>
            <a:r>
              <a:rPr lang="fi-FI" dirty="0" err="1"/>
              <a:t>democrat</a:t>
            </a:r>
            <a:r>
              <a:rPr lang="fi-FI" dirty="0"/>
              <a:t>.</a:t>
            </a:r>
          </a:p>
          <a:p>
            <a:pPr marL="0" indent="0">
              <a:buNone/>
            </a:pPr>
            <a:r>
              <a:rPr lang="fi-FI" dirty="0" err="1"/>
              <a:t>Latinos</a:t>
            </a:r>
            <a:r>
              <a:rPr lang="fi-FI" dirty="0"/>
              <a:t> </a:t>
            </a:r>
            <a:r>
              <a:rPr lang="fi-FI" dirty="0" err="1"/>
              <a:t>are</a:t>
            </a:r>
            <a:r>
              <a:rPr lang="fi-FI" dirty="0"/>
              <a:t> </a:t>
            </a:r>
            <a:r>
              <a:rPr lang="fi-FI" dirty="0" err="1"/>
              <a:t>interviewed</a:t>
            </a:r>
            <a:r>
              <a:rPr lang="fi-FI" dirty="0"/>
              <a:t>, </a:t>
            </a:r>
            <a:r>
              <a:rPr lang="fi-FI" dirty="0" err="1"/>
              <a:t>not</a:t>
            </a:r>
            <a:r>
              <a:rPr lang="fi-FI" dirty="0"/>
              <a:t> </a:t>
            </a:r>
            <a:r>
              <a:rPr lang="fi-FI" dirty="0" err="1"/>
              <a:t>whites</a:t>
            </a:r>
            <a:r>
              <a:rPr lang="fi-FI" dirty="0"/>
              <a:t>. </a:t>
            </a:r>
          </a:p>
          <a:p>
            <a:pPr marL="0" indent="0">
              <a:buNone/>
            </a:pPr>
            <a:r>
              <a:rPr lang="fi-FI" dirty="0" err="1"/>
              <a:t>Emotional</a:t>
            </a:r>
            <a:r>
              <a:rPr lang="fi-FI" dirty="0"/>
              <a:t> </a:t>
            </a:r>
            <a:r>
              <a:rPr lang="fi-FI" dirty="0" err="1"/>
              <a:t>elements</a:t>
            </a:r>
            <a:r>
              <a:rPr lang="fi-FI" dirty="0"/>
              <a:t> (</a:t>
            </a:r>
            <a:r>
              <a:rPr lang="fi-FI" dirty="0" err="1"/>
              <a:t>interviews</a:t>
            </a:r>
            <a:r>
              <a:rPr lang="fi-FI" dirty="0"/>
              <a:t>) to </a:t>
            </a:r>
            <a:r>
              <a:rPr lang="fi-FI" dirty="0" err="1"/>
              <a:t>make</a:t>
            </a:r>
            <a:r>
              <a:rPr lang="fi-FI" dirty="0"/>
              <a:t> </a:t>
            </a:r>
            <a:r>
              <a:rPr lang="fi-FI" dirty="0" err="1"/>
              <a:t>the</a:t>
            </a:r>
            <a:r>
              <a:rPr lang="fi-FI" dirty="0"/>
              <a:t> </a:t>
            </a:r>
            <a:r>
              <a:rPr lang="fi-FI" dirty="0" err="1"/>
              <a:t>reader</a:t>
            </a:r>
            <a:r>
              <a:rPr lang="fi-FI" dirty="0"/>
              <a:t> to </a:t>
            </a:r>
            <a:r>
              <a:rPr lang="fi-FI" dirty="0" err="1"/>
              <a:t>engage</a:t>
            </a:r>
            <a:r>
              <a:rPr lang="fi-FI" dirty="0"/>
              <a:t> </a:t>
            </a:r>
            <a:r>
              <a:rPr lang="fi-FI" dirty="0" err="1"/>
              <a:t>the</a:t>
            </a:r>
            <a:r>
              <a:rPr lang="fi-FI" dirty="0"/>
              <a:t> </a:t>
            </a:r>
            <a:r>
              <a:rPr lang="fi-FI" dirty="0" err="1"/>
              <a:t>Latinos</a:t>
            </a:r>
            <a:r>
              <a:rPr lang="fi-FI" dirty="0"/>
              <a:t>, </a:t>
            </a:r>
            <a:r>
              <a:rPr lang="fi-FI" dirty="0" err="1"/>
              <a:t>not</a:t>
            </a:r>
            <a:r>
              <a:rPr lang="fi-FI" dirty="0"/>
              <a:t> </a:t>
            </a:r>
            <a:r>
              <a:rPr lang="fi-FI" dirty="0" err="1"/>
              <a:t>the</a:t>
            </a:r>
            <a:r>
              <a:rPr lang="fi-FI" dirty="0"/>
              <a:t> white </a:t>
            </a:r>
            <a:r>
              <a:rPr lang="fi-FI" dirty="0" err="1"/>
              <a:t>Trump</a:t>
            </a:r>
            <a:r>
              <a:rPr lang="fi-FI" dirty="0"/>
              <a:t> </a:t>
            </a:r>
            <a:r>
              <a:rPr lang="fi-FI" dirty="0" err="1"/>
              <a:t>supporters</a:t>
            </a:r>
            <a:r>
              <a:rPr lang="fi-FI" dirty="0"/>
              <a:t>. </a:t>
            </a:r>
          </a:p>
          <a:p>
            <a:pPr marL="0" indent="0">
              <a:buNone/>
            </a:pPr>
            <a:r>
              <a:rPr lang="fi-FI" dirty="0" err="1"/>
              <a:t>Article</a:t>
            </a:r>
            <a:r>
              <a:rPr lang="fi-FI" dirty="0"/>
              <a:t> </a:t>
            </a:r>
            <a:r>
              <a:rPr lang="fi-FI" dirty="0" err="1"/>
              <a:t>showing</a:t>
            </a:r>
            <a:r>
              <a:rPr lang="fi-FI" dirty="0"/>
              <a:t> </a:t>
            </a:r>
            <a:r>
              <a:rPr lang="fi-FI" dirty="0" err="1"/>
              <a:t>that</a:t>
            </a:r>
            <a:r>
              <a:rPr lang="fi-FI" dirty="0"/>
              <a:t> </a:t>
            </a:r>
            <a:r>
              <a:rPr lang="fi-FI" dirty="0" err="1"/>
              <a:t>Latinos</a:t>
            </a:r>
            <a:r>
              <a:rPr lang="fi-FI" dirty="0"/>
              <a:t> </a:t>
            </a:r>
            <a:r>
              <a:rPr lang="fi-FI" dirty="0" err="1"/>
              <a:t>need</a:t>
            </a:r>
            <a:r>
              <a:rPr lang="fi-FI" dirty="0"/>
              <a:t> to </a:t>
            </a:r>
            <a:r>
              <a:rPr lang="fi-FI" dirty="0" err="1"/>
              <a:t>be</a:t>
            </a:r>
            <a:r>
              <a:rPr lang="fi-FI" dirty="0"/>
              <a:t> </a:t>
            </a:r>
            <a:r>
              <a:rPr lang="fi-FI" dirty="0" err="1"/>
              <a:t>encouraged</a:t>
            </a:r>
            <a:r>
              <a:rPr lang="fi-FI" dirty="0"/>
              <a:t> to </a:t>
            </a:r>
            <a:r>
              <a:rPr lang="fi-FI" dirty="0" err="1"/>
              <a:t>become</a:t>
            </a:r>
            <a:r>
              <a:rPr lang="fi-FI" dirty="0"/>
              <a:t> </a:t>
            </a:r>
            <a:r>
              <a:rPr lang="fi-FI" dirty="0" err="1"/>
              <a:t>more</a:t>
            </a:r>
            <a:r>
              <a:rPr lang="fi-FI" dirty="0"/>
              <a:t> </a:t>
            </a:r>
            <a:r>
              <a:rPr lang="fi-FI" dirty="0" err="1"/>
              <a:t>active</a:t>
            </a:r>
            <a:r>
              <a:rPr lang="fi-FI" dirty="0"/>
              <a:t> in </a:t>
            </a:r>
            <a:r>
              <a:rPr lang="fi-FI" dirty="0" err="1"/>
              <a:t>the</a:t>
            </a:r>
            <a:r>
              <a:rPr lang="fi-FI" dirty="0"/>
              <a:t> </a:t>
            </a:r>
            <a:r>
              <a:rPr lang="fi-FI" dirty="0" err="1"/>
              <a:t>society</a:t>
            </a:r>
            <a:endParaRPr lang="fi-FI" dirty="0"/>
          </a:p>
          <a:p>
            <a:pPr marL="0" indent="0">
              <a:buNone/>
            </a:pPr>
            <a:r>
              <a:rPr lang="fi-FI" dirty="0" err="1"/>
              <a:t>Article</a:t>
            </a:r>
            <a:r>
              <a:rPr lang="fi-FI" dirty="0"/>
              <a:t> </a:t>
            </a:r>
            <a:r>
              <a:rPr lang="fi-FI" dirty="0" err="1"/>
              <a:t>giving</a:t>
            </a:r>
            <a:r>
              <a:rPr lang="fi-FI" dirty="0"/>
              <a:t> </a:t>
            </a:r>
            <a:r>
              <a:rPr lang="fi-FI" dirty="0" err="1"/>
              <a:t>the</a:t>
            </a:r>
            <a:r>
              <a:rPr lang="fi-FI" dirty="0"/>
              <a:t> </a:t>
            </a:r>
            <a:r>
              <a:rPr lang="fi-FI" dirty="0" err="1"/>
              <a:t>message</a:t>
            </a:r>
            <a:r>
              <a:rPr lang="fi-FI" dirty="0"/>
              <a:t> of </a:t>
            </a:r>
            <a:r>
              <a:rPr lang="fi-FI" dirty="0" err="1"/>
              <a:t>America’s</a:t>
            </a:r>
            <a:r>
              <a:rPr lang="fi-FI" dirty="0"/>
              <a:t> </a:t>
            </a:r>
            <a:r>
              <a:rPr lang="fi-FI" dirty="0" err="1"/>
              <a:t>future</a:t>
            </a:r>
            <a:r>
              <a:rPr lang="fi-FI" dirty="0"/>
              <a:t> </a:t>
            </a:r>
            <a:r>
              <a:rPr lang="fi-FI" dirty="0" err="1"/>
              <a:t>with</a:t>
            </a:r>
            <a:r>
              <a:rPr lang="fi-FI" dirty="0"/>
              <a:t> a </a:t>
            </a:r>
            <a:r>
              <a:rPr lang="fi-FI" dirty="0" err="1"/>
              <a:t>dominant</a:t>
            </a:r>
            <a:r>
              <a:rPr lang="fi-FI" dirty="0"/>
              <a:t> </a:t>
            </a:r>
            <a:r>
              <a:rPr lang="fi-FI" dirty="0" err="1"/>
              <a:t>Latino</a:t>
            </a:r>
            <a:r>
              <a:rPr lang="fi-FI" dirty="0"/>
              <a:t> </a:t>
            </a:r>
            <a:r>
              <a:rPr lang="fi-FI" dirty="0" err="1"/>
              <a:t>population</a:t>
            </a:r>
            <a:r>
              <a:rPr lang="fi-FI" dirty="0"/>
              <a:t>. </a:t>
            </a:r>
          </a:p>
          <a:p>
            <a:pPr marL="0" indent="0">
              <a:buNone/>
            </a:pPr>
            <a:endParaRPr lang="fi-FI" dirty="0"/>
          </a:p>
        </p:txBody>
      </p:sp>
      <p:sp>
        <p:nvSpPr>
          <p:cNvPr id="6" name="Title 1"/>
          <p:cNvSpPr>
            <a:spLocks noGrp="1"/>
          </p:cNvSpPr>
          <p:nvPr>
            <p:ph type="title"/>
          </p:nvPr>
        </p:nvSpPr>
        <p:spPr>
          <a:xfrm>
            <a:off x="1155700" y="973138"/>
            <a:ext cx="8761413" cy="708025"/>
          </a:xfrm>
        </p:spPr>
        <p:txBody>
          <a:bodyPr/>
          <a:lstStyle/>
          <a:p>
            <a:r>
              <a:rPr lang="fi-FI" dirty="0" err="1"/>
              <a:t>Ideological</a:t>
            </a:r>
            <a:r>
              <a:rPr lang="fi-FI" dirty="0"/>
              <a:t> </a:t>
            </a:r>
            <a:r>
              <a:rPr lang="fi-FI" dirty="0" err="1"/>
              <a:t>backround</a:t>
            </a:r>
            <a:r>
              <a:rPr lang="fi-FI" dirty="0"/>
              <a:t> of </a:t>
            </a:r>
            <a:r>
              <a:rPr lang="fi-FI" dirty="0" err="1"/>
              <a:t>the</a:t>
            </a:r>
            <a:r>
              <a:rPr lang="fi-FI" dirty="0"/>
              <a:t> </a:t>
            </a:r>
            <a:r>
              <a:rPr lang="fi-FI" dirty="0" err="1"/>
              <a:t>text</a:t>
            </a:r>
            <a:endParaRPr lang="en-US" dirty="0"/>
          </a:p>
        </p:txBody>
      </p:sp>
    </p:spTree>
    <p:extLst>
      <p:ext uri="{BB962C8B-B14F-4D97-AF65-F5344CB8AC3E}">
        <p14:creationId xmlns:p14="http://schemas.microsoft.com/office/powerpoint/2010/main" val="1572087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ctr"/>
            <a:r>
              <a:rPr lang="en-GB" dirty="0" smtClean="0"/>
              <a:t>Emotional Images</a:t>
            </a:r>
            <a:endParaRPr lang="en-GB" dirty="0"/>
          </a:p>
        </p:txBody>
      </p:sp>
      <p:pic>
        <p:nvPicPr>
          <p:cNvPr id="4" name="Sisällön paikkamerkki 3"/>
          <p:cNvPicPr>
            <a:picLocks noGrp="1" noChangeAspect="1"/>
          </p:cNvPicPr>
          <p:nvPr>
            <p:ph idx="1"/>
          </p:nvPr>
        </p:nvPicPr>
        <p:blipFill>
          <a:blip r:embed="rId2"/>
          <a:stretch>
            <a:fillRect/>
          </a:stretch>
        </p:blipFill>
        <p:spPr>
          <a:xfrm>
            <a:off x="3078051" y="2545732"/>
            <a:ext cx="5821251" cy="3873777"/>
          </a:xfrm>
          <a:prstGeom prst="rect">
            <a:avLst/>
          </a:prstGeom>
        </p:spPr>
      </p:pic>
    </p:spTree>
    <p:extLst>
      <p:ext uri="{BB962C8B-B14F-4D97-AF65-F5344CB8AC3E}">
        <p14:creationId xmlns:p14="http://schemas.microsoft.com/office/powerpoint/2010/main" val="98536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fi-FI" dirty="0" err="1"/>
              <a:t>Latinos</a:t>
            </a:r>
            <a:r>
              <a:rPr lang="fi-FI" dirty="0"/>
              <a:t> </a:t>
            </a:r>
            <a:r>
              <a:rPr lang="fi-FI" dirty="0" err="1"/>
              <a:t>are</a:t>
            </a:r>
            <a:r>
              <a:rPr lang="fi-FI" dirty="0"/>
              <a:t> </a:t>
            </a:r>
            <a:r>
              <a:rPr lang="fi-FI" dirty="0" err="1"/>
              <a:t>presented</a:t>
            </a:r>
            <a:r>
              <a:rPr lang="fi-FI" dirty="0"/>
              <a:t> as a </a:t>
            </a:r>
            <a:r>
              <a:rPr lang="fi-FI" dirty="0" err="1"/>
              <a:t>group</a:t>
            </a:r>
            <a:r>
              <a:rPr lang="fi-FI" dirty="0"/>
              <a:t> </a:t>
            </a:r>
            <a:r>
              <a:rPr lang="fi-FI" dirty="0" err="1"/>
              <a:t>that</a:t>
            </a:r>
            <a:r>
              <a:rPr lang="fi-FI" dirty="0"/>
              <a:t> </a:t>
            </a:r>
            <a:r>
              <a:rPr lang="fi-FI" dirty="0" err="1"/>
              <a:t>wants</a:t>
            </a:r>
            <a:r>
              <a:rPr lang="fi-FI" dirty="0"/>
              <a:t> to </a:t>
            </a:r>
            <a:r>
              <a:rPr lang="fi-FI" dirty="0" err="1"/>
              <a:t>make</a:t>
            </a:r>
            <a:r>
              <a:rPr lang="fi-FI" dirty="0"/>
              <a:t> </a:t>
            </a:r>
            <a:r>
              <a:rPr lang="fi-FI" dirty="0" err="1"/>
              <a:t>themselves</a:t>
            </a:r>
            <a:r>
              <a:rPr lang="fi-FI" dirty="0"/>
              <a:t> </a:t>
            </a:r>
            <a:r>
              <a:rPr lang="fi-FI" dirty="0" err="1"/>
              <a:t>heard</a:t>
            </a:r>
            <a:endParaRPr lang="fi-FI" dirty="0"/>
          </a:p>
          <a:p>
            <a:pPr marL="0" indent="0">
              <a:buNone/>
            </a:pPr>
            <a:r>
              <a:rPr lang="fi-FI" dirty="0" err="1"/>
              <a:t>Lationos</a:t>
            </a:r>
            <a:r>
              <a:rPr lang="fi-FI" dirty="0"/>
              <a:t> </a:t>
            </a:r>
            <a:r>
              <a:rPr lang="fi-FI" dirty="0" err="1"/>
              <a:t>have</a:t>
            </a:r>
            <a:r>
              <a:rPr lang="fi-FI" dirty="0"/>
              <a:t> to </a:t>
            </a:r>
            <a:r>
              <a:rPr lang="fi-FI" dirty="0" err="1"/>
              <a:t>make</a:t>
            </a:r>
            <a:r>
              <a:rPr lang="fi-FI" dirty="0"/>
              <a:t> an </a:t>
            </a:r>
            <a:r>
              <a:rPr lang="fi-FI" dirty="0" err="1"/>
              <a:t>effort</a:t>
            </a:r>
            <a:r>
              <a:rPr lang="fi-FI" dirty="0"/>
              <a:t> in </a:t>
            </a:r>
            <a:r>
              <a:rPr lang="fi-FI" dirty="0" err="1"/>
              <a:t>order</a:t>
            </a:r>
            <a:r>
              <a:rPr lang="fi-FI" dirty="0"/>
              <a:t> to </a:t>
            </a:r>
            <a:r>
              <a:rPr lang="fi-FI" dirty="0" err="1"/>
              <a:t>become</a:t>
            </a:r>
            <a:r>
              <a:rPr lang="fi-FI" dirty="0"/>
              <a:t> </a:t>
            </a:r>
            <a:r>
              <a:rPr lang="fi-FI" dirty="0" err="1"/>
              <a:t>effective</a:t>
            </a:r>
            <a:r>
              <a:rPr lang="fi-FI" dirty="0"/>
              <a:t> </a:t>
            </a:r>
            <a:r>
              <a:rPr lang="fi-FI" dirty="0" err="1"/>
              <a:t>actors</a:t>
            </a:r>
            <a:r>
              <a:rPr lang="fi-FI" dirty="0"/>
              <a:t> in </a:t>
            </a:r>
            <a:r>
              <a:rPr lang="fi-FI" dirty="0" err="1"/>
              <a:t>the</a:t>
            </a:r>
            <a:r>
              <a:rPr lang="fi-FI" dirty="0"/>
              <a:t> </a:t>
            </a:r>
            <a:r>
              <a:rPr lang="fi-FI" dirty="0" err="1"/>
              <a:t>society</a:t>
            </a:r>
            <a:r>
              <a:rPr lang="fi-FI" dirty="0"/>
              <a:t>, </a:t>
            </a:r>
            <a:r>
              <a:rPr lang="fi-FI" dirty="0" err="1"/>
              <a:t>but</a:t>
            </a:r>
            <a:r>
              <a:rPr lang="fi-FI" dirty="0"/>
              <a:t> </a:t>
            </a:r>
            <a:r>
              <a:rPr lang="fi-FI" dirty="0" err="1"/>
              <a:t>according</a:t>
            </a:r>
            <a:r>
              <a:rPr lang="fi-FI" dirty="0"/>
              <a:t> </a:t>
            </a:r>
            <a:r>
              <a:rPr lang="fi-FI" dirty="0" err="1"/>
              <a:t>the</a:t>
            </a:r>
            <a:r>
              <a:rPr lang="fi-FI" dirty="0"/>
              <a:t> </a:t>
            </a:r>
            <a:r>
              <a:rPr lang="fi-FI" dirty="0" err="1"/>
              <a:t>text</a:t>
            </a:r>
            <a:r>
              <a:rPr lang="fi-FI" dirty="0"/>
              <a:t>, </a:t>
            </a:r>
            <a:r>
              <a:rPr lang="fi-FI" dirty="0" err="1"/>
              <a:t>they</a:t>
            </a:r>
            <a:r>
              <a:rPr lang="fi-FI" dirty="0"/>
              <a:t> CAN </a:t>
            </a:r>
            <a:r>
              <a:rPr lang="fi-FI" dirty="0" err="1"/>
              <a:t>do</a:t>
            </a:r>
            <a:r>
              <a:rPr lang="fi-FI" dirty="0"/>
              <a:t> it and </a:t>
            </a:r>
            <a:r>
              <a:rPr lang="fi-FI" dirty="0" err="1"/>
              <a:t>make</a:t>
            </a:r>
            <a:r>
              <a:rPr lang="fi-FI" dirty="0"/>
              <a:t> a </a:t>
            </a:r>
            <a:r>
              <a:rPr lang="fi-FI" dirty="0" err="1"/>
              <a:t>difference</a:t>
            </a:r>
            <a:r>
              <a:rPr lang="fi-FI" dirty="0"/>
              <a:t>.</a:t>
            </a:r>
          </a:p>
          <a:p>
            <a:pPr marL="0" indent="0">
              <a:buNone/>
            </a:pPr>
            <a:r>
              <a:rPr lang="fi-FI" dirty="0" err="1"/>
              <a:t>Civic</a:t>
            </a:r>
            <a:r>
              <a:rPr lang="fi-FI" dirty="0"/>
              <a:t> </a:t>
            </a:r>
            <a:r>
              <a:rPr lang="fi-FI" dirty="0" err="1"/>
              <a:t>organizations</a:t>
            </a:r>
            <a:r>
              <a:rPr lang="fi-FI" dirty="0"/>
              <a:t> </a:t>
            </a:r>
            <a:r>
              <a:rPr lang="fi-FI" dirty="0" err="1"/>
              <a:t>like</a:t>
            </a:r>
            <a:r>
              <a:rPr lang="fi-FI" dirty="0"/>
              <a:t> NALEO </a:t>
            </a:r>
            <a:r>
              <a:rPr lang="fi-FI" dirty="0" err="1"/>
              <a:t>are</a:t>
            </a:r>
            <a:r>
              <a:rPr lang="fi-FI" dirty="0"/>
              <a:t> </a:t>
            </a:r>
            <a:r>
              <a:rPr lang="fi-FI" dirty="0" err="1"/>
              <a:t>active</a:t>
            </a:r>
            <a:r>
              <a:rPr lang="fi-FI" dirty="0"/>
              <a:t> to </a:t>
            </a:r>
            <a:r>
              <a:rPr lang="fi-FI" dirty="0" err="1"/>
              <a:t>promote</a:t>
            </a:r>
            <a:r>
              <a:rPr lang="fi-FI" dirty="0"/>
              <a:t> </a:t>
            </a:r>
            <a:r>
              <a:rPr lang="fi-FI" dirty="0" err="1"/>
              <a:t>the</a:t>
            </a:r>
            <a:r>
              <a:rPr lang="fi-FI" dirty="0"/>
              <a:t> </a:t>
            </a:r>
            <a:r>
              <a:rPr lang="fi-FI" dirty="0" err="1"/>
              <a:t>Latino</a:t>
            </a:r>
            <a:r>
              <a:rPr lang="fi-FI" dirty="0"/>
              <a:t> </a:t>
            </a:r>
            <a:r>
              <a:rPr lang="fi-FI" dirty="0" err="1"/>
              <a:t>cause</a:t>
            </a:r>
            <a:endParaRPr lang="fi-FI" dirty="0"/>
          </a:p>
          <a:p>
            <a:pPr marL="0" indent="0">
              <a:buNone/>
            </a:pPr>
            <a:r>
              <a:rPr lang="fi-FI" dirty="0"/>
              <a:t>Donald </a:t>
            </a:r>
            <a:r>
              <a:rPr lang="fi-FI" dirty="0" err="1"/>
              <a:t>Trump</a:t>
            </a:r>
            <a:r>
              <a:rPr lang="fi-FI" dirty="0"/>
              <a:t> and </a:t>
            </a:r>
            <a:r>
              <a:rPr lang="fi-FI" dirty="0" err="1"/>
              <a:t>Republican</a:t>
            </a:r>
            <a:r>
              <a:rPr lang="fi-FI" dirty="0"/>
              <a:t> party </a:t>
            </a:r>
            <a:r>
              <a:rPr lang="fi-FI" dirty="0" err="1"/>
              <a:t>seems</a:t>
            </a:r>
            <a:r>
              <a:rPr lang="fi-FI" dirty="0"/>
              <a:t> to </a:t>
            </a:r>
            <a:r>
              <a:rPr lang="fi-FI" dirty="0" err="1"/>
              <a:t>be</a:t>
            </a:r>
            <a:r>
              <a:rPr lang="fi-FI" dirty="0"/>
              <a:t> </a:t>
            </a:r>
            <a:r>
              <a:rPr lang="fi-FI" dirty="0" err="1"/>
              <a:t>the</a:t>
            </a:r>
            <a:r>
              <a:rPr lang="fi-FI" dirty="0"/>
              <a:t> </a:t>
            </a:r>
            <a:r>
              <a:rPr lang="fi-FI" dirty="0" err="1"/>
              <a:t>only</a:t>
            </a:r>
            <a:r>
              <a:rPr lang="fi-FI" dirty="0"/>
              <a:t> </a:t>
            </a:r>
            <a:r>
              <a:rPr lang="fi-FI" dirty="0" err="1"/>
              <a:t>antagonist</a:t>
            </a:r>
            <a:r>
              <a:rPr lang="fi-FI" dirty="0"/>
              <a:t> in </a:t>
            </a:r>
            <a:r>
              <a:rPr lang="fi-FI" dirty="0" err="1"/>
              <a:t>the</a:t>
            </a:r>
            <a:r>
              <a:rPr lang="fi-FI" dirty="0"/>
              <a:t> </a:t>
            </a:r>
            <a:r>
              <a:rPr lang="fi-FI" dirty="0" err="1"/>
              <a:t>text</a:t>
            </a:r>
            <a:r>
              <a:rPr lang="fi-FI" dirty="0"/>
              <a:t> and </a:t>
            </a:r>
            <a:r>
              <a:rPr lang="fi-FI" dirty="0" err="1"/>
              <a:t>are</a:t>
            </a:r>
            <a:r>
              <a:rPr lang="fi-FI" dirty="0"/>
              <a:t> </a:t>
            </a:r>
            <a:r>
              <a:rPr lang="fi-FI" dirty="0" err="1"/>
              <a:t>not</a:t>
            </a:r>
            <a:r>
              <a:rPr lang="fi-FI" dirty="0"/>
              <a:t> </a:t>
            </a:r>
            <a:r>
              <a:rPr lang="fi-FI" dirty="0" err="1"/>
              <a:t>analysed</a:t>
            </a:r>
            <a:r>
              <a:rPr lang="fi-FI" dirty="0"/>
              <a:t> at all.</a:t>
            </a:r>
          </a:p>
          <a:p>
            <a:pPr marL="0" indent="0">
              <a:buNone/>
            </a:pPr>
            <a:r>
              <a:rPr lang="fi-FI" dirty="0" err="1"/>
              <a:t>Latinos</a:t>
            </a:r>
            <a:r>
              <a:rPr lang="fi-FI" dirty="0"/>
              <a:t> </a:t>
            </a:r>
            <a:r>
              <a:rPr lang="fi-FI" dirty="0" err="1"/>
              <a:t>are</a:t>
            </a:r>
            <a:r>
              <a:rPr lang="fi-FI" dirty="0"/>
              <a:t> </a:t>
            </a:r>
            <a:r>
              <a:rPr lang="fi-FI" dirty="0" err="1"/>
              <a:t>lower</a:t>
            </a:r>
            <a:r>
              <a:rPr lang="fi-FI" dirty="0"/>
              <a:t> on </a:t>
            </a:r>
            <a:r>
              <a:rPr lang="fi-FI" dirty="0" err="1"/>
              <a:t>hierarcial</a:t>
            </a:r>
            <a:r>
              <a:rPr lang="fi-FI" dirty="0"/>
              <a:t> </a:t>
            </a:r>
            <a:r>
              <a:rPr lang="fi-FI" dirty="0" err="1"/>
              <a:t>order</a:t>
            </a:r>
            <a:r>
              <a:rPr lang="fi-FI" dirty="0"/>
              <a:t> </a:t>
            </a:r>
            <a:r>
              <a:rPr lang="fi-FI" dirty="0" err="1"/>
              <a:t>than</a:t>
            </a:r>
            <a:r>
              <a:rPr lang="fi-FI" dirty="0"/>
              <a:t> </a:t>
            </a:r>
            <a:r>
              <a:rPr lang="fi-FI" dirty="0" err="1"/>
              <a:t>Trump</a:t>
            </a:r>
            <a:r>
              <a:rPr lang="fi-FI" dirty="0"/>
              <a:t> and </a:t>
            </a:r>
            <a:r>
              <a:rPr lang="fi-FI" dirty="0" err="1"/>
              <a:t>his</a:t>
            </a:r>
            <a:r>
              <a:rPr lang="fi-FI" dirty="0"/>
              <a:t> </a:t>
            </a:r>
            <a:r>
              <a:rPr lang="fi-FI" dirty="0" err="1"/>
              <a:t>supporters</a:t>
            </a:r>
            <a:r>
              <a:rPr lang="fi-FI" dirty="0"/>
              <a:t>, </a:t>
            </a:r>
            <a:r>
              <a:rPr lang="fi-FI" dirty="0" err="1"/>
              <a:t>legal</a:t>
            </a:r>
            <a:r>
              <a:rPr lang="fi-FI" dirty="0"/>
              <a:t> </a:t>
            </a:r>
            <a:r>
              <a:rPr lang="fi-FI" dirty="0" err="1"/>
              <a:t>immigrants</a:t>
            </a:r>
            <a:r>
              <a:rPr lang="fi-FI" dirty="0"/>
              <a:t> </a:t>
            </a:r>
            <a:r>
              <a:rPr lang="fi-FI" dirty="0" err="1"/>
              <a:t>are</a:t>
            </a:r>
            <a:r>
              <a:rPr lang="fi-FI" dirty="0"/>
              <a:t> </a:t>
            </a:r>
            <a:r>
              <a:rPr lang="fi-FI" dirty="0" err="1"/>
              <a:t>higher</a:t>
            </a:r>
            <a:r>
              <a:rPr lang="fi-FI" dirty="0"/>
              <a:t> </a:t>
            </a:r>
            <a:r>
              <a:rPr lang="fi-FI" dirty="0" err="1"/>
              <a:t>than</a:t>
            </a:r>
            <a:r>
              <a:rPr lang="fi-FI" dirty="0"/>
              <a:t> </a:t>
            </a:r>
            <a:r>
              <a:rPr lang="fi-FI" dirty="0" err="1"/>
              <a:t>illegal</a:t>
            </a:r>
            <a:endParaRPr lang="fi-FI" dirty="0"/>
          </a:p>
          <a:p>
            <a:pPr marL="0" indent="0">
              <a:buNone/>
            </a:pPr>
            <a:endParaRPr lang="en-US" dirty="0"/>
          </a:p>
        </p:txBody>
      </p:sp>
      <p:sp>
        <p:nvSpPr>
          <p:cNvPr id="4" name="Title 1"/>
          <p:cNvSpPr>
            <a:spLocks noGrp="1"/>
          </p:cNvSpPr>
          <p:nvPr>
            <p:ph type="title"/>
          </p:nvPr>
        </p:nvSpPr>
        <p:spPr>
          <a:xfrm>
            <a:off x="1155700" y="973138"/>
            <a:ext cx="8761413" cy="708025"/>
          </a:xfrm>
        </p:spPr>
        <p:txBody>
          <a:bodyPr/>
          <a:lstStyle/>
          <a:p>
            <a:r>
              <a:rPr lang="fi-FI" dirty="0" err="1"/>
              <a:t>Actors</a:t>
            </a:r>
            <a:endParaRPr lang="en-US" dirty="0"/>
          </a:p>
        </p:txBody>
      </p:sp>
    </p:spTree>
    <p:extLst>
      <p:ext uri="{BB962C8B-B14F-4D97-AF65-F5344CB8AC3E}">
        <p14:creationId xmlns:p14="http://schemas.microsoft.com/office/powerpoint/2010/main" val="716631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a:t>Connections</a:t>
            </a:r>
            <a:r>
              <a:rPr lang="fi-FI" dirty="0"/>
              <a:t> to </a:t>
            </a:r>
            <a:r>
              <a:rPr lang="fi-FI" dirty="0" err="1"/>
              <a:t>other</a:t>
            </a:r>
            <a:r>
              <a:rPr lang="fi-FI" dirty="0"/>
              <a:t> </a:t>
            </a:r>
            <a:r>
              <a:rPr lang="fi-FI" dirty="0" err="1"/>
              <a:t>discourses</a:t>
            </a:r>
            <a:endParaRPr lang="en-US" dirty="0"/>
          </a:p>
        </p:txBody>
      </p:sp>
      <p:sp>
        <p:nvSpPr>
          <p:cNvPr id="3" name="Content Placeholder 2"/>
          <p:cNvSpPr>
            <a:spLocks noGrp="1"/>
          </p:cNvSpPr>
          <p:nvPr>
            <p:ph idx="1"/>
          </p:nvPr>
        </p:nvSpPr>
        <p:spPr>
          <a:xfrm>
            <a:off x="1154954" y="2876550"/>
            <a:ext cx="8825659" cy="3143250"/>
          </a:xfrm>
        </p:spPr>
        <p:txBody>
          <a:bodyPr/>
          <a:lstStyle/>
          <a:p>
            <a:pPr marL="0" indent="0">
              <a:buNone/>
            </a:pPr>
            <a:r>
              <a:rPr lang="fi-FI" dirty="0" err="1"/>
              <a:t>Illegal</a:t>
            </a:r>
            <a:r>
              <a:rPr lang="fi-FI" dirty="0"/>
              <a:t> </a:t>
            </a:r>
            <a:r>
              <a:rPr lang="fi-FI" dirty="0" err="1"/>
              <a:t>immigrants</a:t>
            </a:r>
            <a:r>
              <a:rPr lang="fi-FI" dirty="0"/>
              <a:t> </a:t>
            </a:r>
            <a:r>
              <a:rPr lang="fi-FI" dirty="0" err="1"/>
              <a:t>access</a:t>
            </a:r>
            <a:r>
              <a:rPr lang="fi-FI" dirty="0"/>
              <a:t> to </a:t>
            </a:r>
            <a:r>
              <a:rPr lang="fi-FI" dirty="0" err="1"/>
              <a:t>public</a:t>
            </a:r>
            <a:r>
              <a:rPr lang="fi-FI" dirty="0"/>
              <a:t> </a:t>
            </a:r>
            <a:r>
              <a:rPr lang="fi-FI" dirty="0" err="1"/>
              <a:t>services</a:t>
            </a:r>
            <a:endParaRPr lang="fi-FI" dirty="0"/>
          </a:p>
          <a:p>
            <a:pPr marL="0" indent="0">
              <a:buNone/>
            </a:pPr>
            <a:endParaRPr lang="fi-FI" dirty="0"/>
          </a:p>
          <a:p>
            <a:pPr marL="0" indent="0">
              <a:buNone/>
            </a:pPr>
            <a:r>
              <a:rPr lang="fi-FI" dirty="0" err="1"/>
              <a:t>The</a:t>
            </a:r>
            <a:r>
              <a:rPr lang="fi-FI" dirty="0"/>
              <a:t> </a:t>
            </a:r>
            <a:r>
              <a:rPr lang="fi-FI" dirty="0" err="1"/>
              <a:t>future</a:t>
            </a:r>
            <a:r>
              <a:rPr lang="fi-FI" dirty="0"/>
              <a:t> </a:t>
            </a:r>
            <a:r>
              <a:rPr lang="fi-FI" dirty="0" err="1"/>
              <a:t>demographics</a:t>
            </a:r>
            <a:r>
              <a:rPr lang="fi-FI" dirty="0"/>
              <a:t> of Arizona </a:t>
            </a:r>
          </a:p>
          <a:p>
            <a:pPr marL="0" indent="0">
              <a:buNone/>
            </a:pPr>
            <a:endParaRPr lang="fi-FI" dirty="0"/>
          </a:p>
          <a:p>
            <a:pPr marL="0" indent="0">
              <a:buNone/>
            </a:pPr>
            <a:r>
              <a:rPr lang="fi-FI" dirty="0" err="1"/>
              <a:t>Future</a:t>
            </a:r>
            <a:r>
              <a:rPr lang="fi-FI" dirty="0"/>
              <a:t> of </a:t>
            </a:r>
            <a:r>
              <a:rPr lang="fi-FI" dirty="0" err="1"/>
              <a:t>the</a:t>
            </a:r>
            <a:r>
              <a:rPr lang="fi-FI" dirty="0"/>
              <a:t> </a:t>
            </a:r>
            <a:r>
              <a:rPr lang="fi-FI" dirty="0" err="1"/>
              <a:t>illegal</a:t>
            </a:r>
            <a:r>
              <a:rPr lang="fi-FI" dirty="0"/>
              <a:t> </a:t>
            </a:r>
            <a:r>
              <a:rPr lang="fi-FI" dirty="0" err="1"/>
              <a:t>immigrants</a:t>
            </a:r>
            <a:endParaRPr lang="fi-FI" dirty="0"/>
          </a:p>
          <a:p>
            <a:pPr marL="0" indent="0">
              <a:buNone/>
            </a:pPr>
            <a:endParaRPr lang="fi-FI" dirty="0"/>
          </a:p>
          <a:p>
            <a:pPr marL="0" indent="0">
              <a:buNone/>
            </a:pPr>
            <a:r>
              <a:rPr lang="fi-FI" dirty="0" err="1"/>
              <a:t>Generally</a:t>
            </a:r>
            <a:r>
              <a:rPr lang="fi-FI" dirty="0"/>
              <a:t> </a:t>
            </a:r>
            <a:r>
              <a:rPr lang="fi-FI" dirty="0" err="1"/>
              <a:t>the</a:t>
            </a:r>
            <a:r>
              <a:rPr lang="fi-FI" dirty="0"/>
              <a:t> </a:t>
            </a:r>
            <a:r>
              <a:rPr lang="fi-FI" dirty="0" err="1"/>
              <a:t>polarisation</a:t>
            </a:r>
            <a:r>
              <a:rPr lang="fi-FI" dirty="0"/>
              <a:t> of American </a:t>
            </a:r>
            <a:r>
              <a:rPr lang="fi-FI" dirty="0" err="1"/>
              <a:t>society</a:t>
            </a:r>
            <a:endParaRPr lang="fi-FI" dirty="0"/>
          </a:p>
        </p:txBody>
      </p:sp>
    </p:spTree>
    <p:extLst>
      <p:ext uri="{BB962C8B-B14F-4D97-AF65-F5344CB8AC3E}">
        <p14:creationId xmlns:p14="http://schemas.microsoft.com/office/powerpoint/2010/main" val="2148388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54955" y="785611"/>
            <a:ext cx="8825658" cy="3051612"/>
          </a:xfrm>
        </p:spPr>
        <p:txBody>
          <a:bodyPr/>
          <a:lstStyle/>
          <a:p>
            <a:r>
              <a:rPr lang="en-GB" sz="4000" dirty="0" smtClean="0"/>
              <a:t>Rhetorical Discourse analysis of an article: </a:t>
            </a:r>
            <a:r>
              <a:rPr lang="en-GB" sz="3200" dirty="0" smtClean="0"/>
              <a:t>With new effort, Group Hopes to Show Donald Trump Has a Multicultural Appeal</a:t>
            </a:r>
            <a:r>
              <a:rPr lang="en-GB" sz="4000" dirty="0" smtClean="0"/>
              <a:t>.</a:t>
            </a:r>
            <a:endParaRPr lang="en-GB" sz="4000" dirty="0"/>
          </a:p>
        </p:txBody>
      </p:sp>
      <p:sp>
        <p:nvSpPr>
          <p:cNvPr id="3" name="Alaotsikko 2"/>
          <p:cNvSpPr>
            <a:spLocks noGrp="1"/>
          </p:cNvSpPr>
          <p:nvPr>
            <p:ph type="subTitle" idx="1"/>
          </p:nvPr>
        </p:nvSpPr>
        <p:spPr>
          <a:xfrm>
            <a:off x="1154955" y="3837223"/>
            <a:ext cx="8825658" cy="1801577"/>
          </a:xfrm>
        </p:spPr>
        <p:txBody>
          <a:bodyPr>
            <a:normAutofit fontScale="85000" lnSpcReduction="20000"/>
          </a:bodyPr>
          <a:lstStyle/>
          <a:p>
            <a:endParaRPr lang="en-GB" dirty="0" smtClean="0"/>
          </a:p>
          <a:p>
            <a:r>
              <a:rPr lang="en-GB" dirty="0" smtClean="0"/>
              <a:t>Hannah Hintikka</a:t>
            </a:r>
          </a:p>
          <a:p>
            <a:endParaRPr lang="en-GB" dirty="0"/>
          </a:p>
          <a:p>
            <a:r>
              <a:rPr lang="en-GB" sz="1400" dirty="0" smtClean="0"/>
              <a:t>New York Times</a:t>
            </a:r>
          </a:p>
          <a:p>
            <a:r>
              <a:rPr lang="en-GB" sz="1400" dirty="0" smtClean="0"/>
              <a:t>April 3</a:t>
            </a:r>
            <a:r>
              <a:rPr lang="en-GB" sz="1400" baseline="30000" dirty="0" smtClean="0"/>
              <a:t>rd</a:t>
            </a:r>
            <a:r>
              <a:rPr lang="en-GB" sz="1400" dirty="0" smtClean="0"/>
              <a:t> 2016</a:t>
            </a:r>
          </a:p>
          <a:p>
            <a:r>
              <a:rPr lang="en-GB" sz="1400" dirty="0" smtClean="0"/>
              <a:t>Maggie </a:t>
            </a:r>
            <a:r>
              <a:rPr lang="en-GB" sz="1400" dirty="0" err="1" smtClean="0"/>
              <a:t>Haberman</a:t>
            </a:r>
            <a:endParaRPr lang="en-GB" sz="1400" dirty="0"/>
          </a:p>
        </p:txBody>
      </p:sp>
    </p:spTree>
    <p:extLst>
      <p:ext uri="{BB962C8B-B14F-4D97-AF65-F5344CB8AC3E}">
        <p14:creationId xmlns:p14="http://schemas.microsoft.com/office/powerpoint/2010/main" val="918653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ctr"/>
            <a:r>
              <a:rPr lang="fi-FI" dirty="0"/>
              <a:t>Genre and Style</a:t>
            </a:r>
            <a:endParaRPr lang="en-GB" dirty="0"/>
          </a:p>
        </p:txBody>
      </p:sp>
      <p:sp>
        <p:nvSpPr>
          <p:cNvPr id="3" name="Sisällön paikkamerkki 2"/>
          <p:cNvSpPr>
            <a:spLocks noGrp="1"/>
          </p:cNvSpPr>
          <p:nvPr>
            <p:ph idx="1"/>
          </p:nvPr>
        </p:nvSpPr>
        <p:spPr/>
        <p:txBody>
          <a:bodyPr>
            <a:normAutofit fontScale="85000" lnSpcReduction="10000"/>
          </a:bodyPr>
          <a:lstStyle/>
          <a:p>
            <a:pPr marL="0" indent="0">
              <a:buNone/>
            </a:pPr>
            <a:r>
              <a:rPr lang="en-GB" dirty="0" smtClean="0"/>
              <a:t>A news story in the internet version of the newspaper which has also been circulated for people who has signed up for the Political newsletter of the magazine.</a:t>
            </a:r>
          </a:p>
          <a:p>
            <a:pPr marL="0" indent="0">
              <a:buNone/>
            </a:pPr>
            <a:r>
              <a:rPr lang="en-GB" dirty="0" smtClean="0"/>
              <a:t>The New York Times is a daily newspaper that is partly free to read online. Other parts might require registration. </a:t>
            </a:r>
          </a:p>
          <a:p>
            <a:pPr marL="0" indent="0">
              <a:buNone/>
            </a:pPr>
            <a:r>
              <a:rPr lang="en-GB" dirty="0" err="1" smtClean="0"/>
              <a:t>Stylewise</a:t>
            </a:r>
            <a:r>
              <a:rPr lang="en-GB" dirty="0" smtClean="0"/>
              <a:t> the writer starts off with introducing the problems Trump has had with his campaign to become a president. The article it self focuses mainly on quotes that has been made in previous interviews and also facts of the presidential campaign. </a:t>
            </a:r>
          </a:p>
          <a:p>
            <a:r>
              <a:rPr lang="en-GB" dirty="0" smtClean="0"/>
              <a:t>The article it self does not make any bold comments in regards to the campaign itself or take a stance in regards to the presidential campaign.</a:t>
            </a:r>
          </a:p>
          <a:p>
            <a:r>
              <a:rPr lang="en-GB" dirty="0" smtClean="0"/>
              <a:t>However, the paper has not endorsed a republican for president since 1956. It is a common belief that the paper has a liberal view </a:t>
            </a:r>
          </a:p>
          <a:p>
            <a:r>
              <a:rPr lang="en-US" dirty="0" smtClean="0"/>
              <a:t>Survey made in 2007 by conservative-leaning</a:t>
            </a:r>
            <a:r>
              <a:rPr lang="en-US" dirty="0"/>
              <a:t> Rasmussen </a:t>
            </a:r>
            <a:r>
              <a:rPr lang="en-US" dirty="0" smtClean="0"/>
              <a:t>Report. </a:t>
            </a:r>
            <a:endParaRPr lang="en-GB" dirty="0" smtClean="0"/>
          </a:p>
        </p:txBody>
      </p:sp>
    </p:spTree>
    <p:extLst>
      <p:ext uri="{BB962C8B-B14F-4D97-AF65-F5344CB8AC3E}">
        <p14:creationId xmlns:p14="http://schemas.microsoft.com/office/powerpoint/2010/main" val="422684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GB" dirty="0" smtClean="0"/>
              <a:t>Key Topic and Actors </a:t>
            </a:r>
            <a:endParaRPr lang="en-GB" dirty="0"/>
          </a:p>
        </p:txBody>
      </p:sp>
      <p:sp>
        <p:nvSpPr>
          <p:cNvPr id="3" name="Sisällön paikkamerkki 2"/>
          <p:cNvSpPr>
            <a:spLocks noGrp="1"/>
          </p:cNvSpPr>
          <p:nvPr>
            <p:ph idx="1"/>
          </p:nvPr>
        </p:nvSpPr>
        <p:spPr/>
        <p:txBody>
          <a:bodyPr>
            <a:normAutofit/>
          </a:bodyPr>
          <a:lstStyle/>
          <a:p>
            <a:r>
              <a:rPr lang="en-GB" dirty="0" smtClean="0"/>
              <a:t>The Key Topic of the article is Donald Trumps Presidential Campaign and the backlash it has had due toe his comments on immigration. </a:t>
            </a:r>
          </a:p>
          <a:p>
            <a:r>
              <a:rPr lang="en-GB" dirty="0" smtClean="0"/>
              <a:t>Instead of taking a negative view on it the article is fairly neutral since it is only reporting on the facts from Donald Trump’s long Time adviser Michael Cohen. However, by putting him in the centre of the article it gives the impression that this could be a positive thing for Trump moving forward. </a:t>
            </a:r>
          </a:p>
          <a:p>
            <a:r>
              <a:rPr lang="en-GB" dirty="0" smtClean="0"/>
              <a:t>Michel Cohen himself is a white middle aged lawyer who has worked with Trump for many years and also been tutored by him. </a:t>
            </a:r>
          </a:p>
          <a:p>
            <a:r>
              <a:rPr lang="en-GB" dirty="0" smtClean="0"/>
              <a:t>The article does take a stand that even though main actor is </a:t>
            </a:r>
            <a:r>
              <a:rPr lang="en-GB" dirty="0" err="1" smtClean="0"/>
              <a:t>Pastro</a:t>
            </a:r>
            <a:r>
              <a:rPr lang="en-GB" dirty="0" smtClean="0"/>
              <a:t> </a:t>
            </a:r>
            <a:r>
              <a:rPr lang="en-GB" dirty="0" err="1" smtClean="0"/>
              <a:t>Darell</a:t>
            </a:r>
            <a:r>
              <a:rPr lang="en-GB" dirty="0" smtClean="0"/>
              <a:t> Scott, they do inform about all the backlash Trump’s campaign has had.</a:t>
            </a:r>
          </a:p>
          <a:p>
            <a:endParaRPr lang="en-GB" dirty="0"/>
          </a:p>
        </p:txBody>
      </p:sp>
    </p:spTree>
    <p:extLst>
      <p:ext uri="{BB962C8B-B14F-4D97-AF65-F5344CB8AC3E}">
        <p14:creationId xmlns:p14="http://schemas.microsoft.com/office/powerpoint/2010/main" val="1301740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ctr"/>
            <a:r>
              <a:rPr lang="en-GB" dirty="0" smtClean="0"/>
              <a:t>Legitimization </a:t>
            </a:r>
            <a:endParaRPr lang="en-GB" dirty="0"/>
          </a:p>
        </p:txBody>
      </p:sp>
      <p:sp>
        <p:nvSpPr>
          <p:cNvPr id="3" name="Sisällön paikkamerkki 2"/>
          <p:cNvSpPr>
            <a:spLocks noGrp="1"/>
          </p:cNvSpPr>
          <p:nvPr>
            <p:ph idx="1"/>
          </p:nvPr>
        </p:nvSpPr>
        <p:spPr/>
        <p:txBody>
          <a:bodyPr/>
          <a:lstStyle/>
          <a:p>
            <a:pPr algn="just"/>
            <a:r>
              <a:rPr lang="en-GB" dirty="0" smtClean="0"/>
              <a:t>The article is fairly short but what stands out from is the way Mr Cohen tries to legitimize their act in creating a diversity coalition for Trump. It was called the minority coalition previously but changed its name in order not to discriminate white people. </a:t>
            </a:r>
            <a:endParaRPr lang="en-GB" dirty="0"/>
          </a:p>
          <a:p>
            <a:pPr algn="just"/>
            <a:r>
              <a:rPr lang="en-US" dirty="0"/>
              <a:t>Mr. Cohen, who stressed that he is not working for the </a:t>
            </a:r>
            <a:r>
              <a:rPr lang="en-US" dirty="0" smtClean="0"/>
              <a:t>campaign itself. He is only a supporter of Trump and wants people to realize he is not Racist or against women. </a:t>
            </a:r>
          </a:p>
          <a:p>
            <a:pPr algn="just"/>
            <a:r>
              <a:rPr lang="en-GB" dirty="0" smtClean="0"/>
              <a:t>When going to the Facebook page of the </a:t>
            </a:r>
            <a:r>
              <a:rPr lang="en-GB" dirty="0"/>
              <a:t>diversity coalition </a:t>
            </a:r>
            <a:r>
              <a:rPr lang="en-GB" dirty="0" smtClean="0"/>
              <a:t>people are faced right away with a banner of people from mixed backgrounds. They are trying to appeal for all Americans but no definition of who is classed as an American. Very vague about that. </a:t>
            </a:r>
            <a:endParaRPr lang="en-GB" dirty="0"/>
          </a:p>
        </p:txBody>
      </p:sp>
    </p:spTree>
    <p:extLst>
      <p:ext uri="{BB962C8B-B14F-4D97-AF65-F5344CB8AC3E}">
        <p14:creationId xmlns:p14="http://schemas.microsoft.com/office/powerpoint/2010/main" val="4040583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20000"/>
          </a:bodyPr>
          <a:lstStyle/>
          <a:p>
            <a:pPr>
              <a:buNone/>
            </a:pPr>
            <a:r>
              <a:rPr lang="en-US" b="1" dirty="0" smtClean="0"/>
              <a:t>Donald Trump. Immigration reform</a:t>
            </a:r>
            <a:endParaRPr lang="ru-RU" dirty="0" smtClean="0"/>
          </a:p>
          <a:p>
            <a:pPr>
              <a:buNone/>
            </a:pPr>
            <a:r>
              <a:rPr lang="en-US" sz="2600" b="1" dirty="0"/>
              <a:t>“Immigration reform that will make America great again”</a:t>
            </a:r>
          </a:p>
          <a:p>
            <a:pPr>
              <a:buNone/>
            </a:pPr>
            <a:endParaRPr lang="ru-RU" sz="2600" dirty="0"/>
          </a:p>
          <a:p>
            <a:r>
              <a:rPr lang="en-US" sz="2400" b="1" dirty="0"/>
              <a:t>Key theme: </a:t>
            </a:r>
            <a:r>
              <a:rPr lang="en-US" sz="2400" dirty="0"/>
              <a:t>Immigration policy</a:t>
            </a:r>
            <a:endParaRPr lang="ru-RU" sz="2400" dirty="0"/>
          </a:p>
          <a:p>
            <a:r>
              <a:rPr lang="en-US" sz="2400" b="1" dirty="0"/>
              <a:t>Subthemes: </a:t>
            </a:r>
            <a:endParaRPr lang="ru-RU" sz="2400" dirty="0"/>
          </a:p>
          <a:p>
            <a:pPr>
              <a:buNone/>
            </a:pPr>
            <a:r>
              <a:rPr lang="en-US" sz="2400" dirty="0"/>
              <a:t>- Illegal immigration from Mexico</a:t>
            </a:r>
            <a:endParaRPr lang="ru-RU" sz="2400" dirty="0"/>
          </a:p>
          <a:p>
            <a:pPr>
              <a:buNone/>
            </a:pPr>
            <a:r>
              <a:rPr lang="en-US" sz="2400" dirty="0"/>
              <a:t>- Enforcing the law to control immigration</a:t>
            </a:r>
            <a:endParaRPr lang="ru-RU" sz="2400" dirty="0"/>
          </a:p>
          <a:p>
            <a:pPr>
              <a:buNone/>
            </a:pPr>
            <a:r>
              <a:rPr lang="en-US" sz="2400" dirty="0"/>
              <a:t>- Changing labor policy in favor of American citizens including legal immigrants</a:t>
            </a:r>
            <a:endParaRPr lang="ru-RU" sz="2400" dirty="0"/>
          </a:p>
          <a:p>
            <a:endParaRPr lang="ru-RU" dirty="0"/>
          </a:p>
        </p:txBody>
      </p:sp>
      <p:sp>
        <p:nvSpPr>
          <p:cNvPr id="2" name="Заголовок 1"/>
          <p:cNvSpPr>
            <a:spLocks noGrp="1"/>
          </p:cNvSpPr>
          <p:nvPr>
            <p:ph type="title"/>
          </p:nvPr>
        </p:nvSpPr>
        <p:spPr/>
        <p:txBody>
          <a:bodyPr/>
          <a:lstStyle/>
          <a:p>
            <a:pPr algn="ctr"/>
            <a:r>
              <a:rPr lang="en-US" dirty="0" smtClean="0"/>
              <a:t>Policy document analysis</a:t>
            </a:r>
            <a:endParaRPr lang="ru-RU" dirty="0"/>
          </a:p>
        </p:txBody>
      </p:sp>
    </p:spTree>
    <p:extLst>
      <p:ext uri="{BB962C8B-B14F-4D97-AF65-F5344CB8AC3E}">
        <p14:creationId xmlns:p14="http://schemas.microsoft.com/office/powerpoint/2010/main" val="30274373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p:nvPr/>
        </p:nvPicPr>
        <p:blipFill rotWithShape="1">
          <a:blip r:embed="rId2"/>
          <a:srcRect l="1868" t="35707" r="29964" b="33568"/>
          <a:stretch/>
        </p:blipFill>
        <p:spPr bwMode="auto">
          <a:xfrm>
            <a:off x="837126" y="3891450"/>
            <a:ext cx="6611816" cy="2332819"/>
          </a:xfrm>
          <a:prstGeom prst="rect">
            <a:avLst/>
          </a:prstGeom>
          <a:ln>
            <a:noFill/>
          </a:ln>
          <a:extLst>
            <a:ext uri="{53640926-AAD7-44D8-BBD7-CCE9431645EC}">
              <a14:shadowObscured xmlns:a14="http://schemas.microsoft.com/office/drawing/2010/main"/>
            </a:ext>
          </a:extLst>
        </p:spPr>
      </p:pic>
      <p:sp>
        <p:nvSpPr>
          <p:cNvPr id="4" name="Tekstiruutu 3"/>
          <p:cNvSpPr txBox="1"/>
          <p:nvPr/>
        </p:nvSpPr>
        <p:spPr>
          <a:xfrm>
            <a:off x="669701" y="2070251"/>
            <a:ext cx="5821252" cy="1477328"/>
          </a:xfrm>
          <a:prstGeom prst="rect">
            <a:avLst/>
          </a:prstGeom>
          <a:noFill/>
        </p:spPr>
        <p:txBody>
          <a:bodyPr wrap="square" rtlCol="0">
            <a:spAutoFit/>
          </a:bodyPr>
          <a:lstStyle/>
          <a:p>
            <a:pPr algn="ctr"/>
            <a:r>
              <a:rPr lang="en-US" dirty="0" smtClean="0"/>
              <a:t>“I know Mr. Trump and I know that there is not an ounce of truth to any of the allegations lodged against him by the liberal media. He’s not racist, misogynist, sexist or </a:t>
            </a:r>
            <a:r>
              <a:rPr lang="en-US" dirty="0" err="1" smtClean="0"/>
              <a:t>Islamophobic</a:t>
            </a:r>
            <a:r>
              <a:rPr lang="en-US" dirty="0" smtClean="0"/>
              <a:t>,” Mr. Scott said in an interview on Sunday.</a:t>
            </a:r>
            <a:endParaRPr lang="en-GB" dirty="0"/>
          </a:p>
        </p:txBody>
      </p:sp>
      <p:sp>
        <p:nvSpPr>
          <p:cNvPr id="5" name="Tekstiruutu 4"/>
          <p:cNvSpPr txBox="1"/>
          <p:nvPr/>
        </p:nvSpPr>
        <p:spPr>
          <a:xfrm>
            <a:off x="543389" y="526052"/>
            <a:ext cx="5947564" cy="1200329"/>
          </a:xfrm>
          <a:prstGeom prst="rect">
            <a:avLst/>
          </a:prstGeom>
          <a:noFill/>
        </p:spPr>
        <p:txBody>
          <a:bodyPr wrap="square" rtlCol="0">
            <a:spAutoFit/>
          </a:bodyPr>
          <a:lstStyle/>
          <a:p>
            <a:pPr algn="ctr"/>
            <a:r>
              <a:rPr lang="en-US" dirty="0" smtClean="0"/>
              <a:t>“</a:t>
            </a:r>
            <a:r>
              <a:rPr lang="en-US" dirty="0"/>
              <a:t>It began as a minority coalition for Trump, but we changed it to ‘Diversity Coalition for Trump.’ We changed it because we didn’t want to discriminate against white people,” Mr. Scott said, with a laugh.</a:t>
            </a:r>
            <a:endParaRPr lang="en-GB" dirty="0"/>
          </a:p>
        </p:txBody>
      </p:sp>
      <p:pic>
        <p:nvPicPr>
          <p:cNvPr id="2" name="Kuva 1"/>
          <p:cNvPicPr>
            <a:picLocks noChangeAspect="1"/>
          </p:cNvPicPr>
          <p:nvPr/>
        </p:nvPicPr>
        <p:blipFill>
          <a:blip r:embed="rId3"/>
          <a:stretch>
            <a:fillRect/>
          </a:stretch>
        </p:blipFill>
        <p:spPr>
          <a:xfrm>
            <a:off x="7605766" y="1571223"/>
            <a:ext cx="3903563" cy="4653046"/>
          </a:xfrm>
          <a:prstGeom prst="rect">
            <a:avLst/>
          </a:prstGeom>
        </p:spPr>
      </p:pic>
    </p:spTree>
    <p:extLst>
      <p:ext uri="{BB962C8B-B14F-4D97-AF65-F5344CB8AC3E}">
        <p14:creationId xmlns:p14="http://schemas.microsoft.com/office/powerpoint/2010/main" val="2890499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ctr"/>
            <a:r>
              <a:rPr lang="en-GB" dirty="0" smtClean="0"/>
              <a:t>Conclusions &amp; Analysis </a:t>
            </a:r>
            <a:endParaRPr lang="en-GB" dirty="0"/>
          </a:p>
        </p:txBody>
      </p:sp>
      <p:sp>
        <p:nvSpPr>
          <p:cNvPr id="3" name="Sisällön paikkamerkki 2"/>
          <p:cNvSpPr>
            <a:spLocks noGrp="1"/>
          </p:cNvSpPr>
          <p:nvPr>
            <p:ph idx="1"/>
          </p:nvPr>
        </p:nvSpPr>
        <p:spPr>
          <a:xfrm>
            <a:off x="695460" y="2356833"/>
            <a:ext cx="10612192" cy="4237149"/>
          </a:xfrm>
        </p:spPr>
        <p:txBody>
          <a:bodyPr>
            <a:normAutofit fontScale="85000" lnSpcReduction="20000"/>
          </a:bodyPr>
          <a:lstStyle/>
          <a:p>
            <a:pPr algn="just"/>
            <a:r>
              <a:rPr lang="en-GB" sz="1600" dirty="0" smtClean="0"/>
              <a:t>By having a black pastor supporting the cause it seems they hope the article will reach a wider audience to convince them of the cause.</a:t>
            </a:r>
          </a:p>
          <a:p>
            <a:pPr algn="just"/>
            <a:r>
              <a:rPr lang="en-GB" sz="1600" dirty="0" smtClean="0"/>
              <a:t>Eventhough, the article is </a:t>
            </a:r>
            <a:r>
              <a:rPr lang="en-GB" sz="1600" dirty="0" smtClean="0"/>
              <a:t>“fairly” </a:t>
            </a:r>
            <a:r>
              <a:rPr lang="en-GB" sz="1600" dirty="0" smtClean="0"/>
              <a:t>neutral it still adds all the remarks such as the previous quote where the laugh was added. It to me appears as the writer her self is sceptical to the idea of a multicultural coalition and has a slightly sarcastic tone in certain aspects of the article. </a:t>
            </a:r>
          </a:p>
          <a:p>
            <a:pPr algn="just"/>
            <a:r>
              <a:rPr lang="en-GB" sz="1600" dirty="0" smtClean="0"/>
              <a:t>The article is aimed to reach a multidimensional audience of supporters for Trump. This by having a mix of cultural people working for the cause and also using statements such as not discriminating against white people. </a:t>
            </a:r>
          </a:p>
          <a:p>
            <a:pPr algn="just"/>
            <a:r>
              <a:rPr lang="en-US" sz="1600" dirty="0"/>
              <a:t>But Mr. Scott said that his group had become an umbrella for other coalitions of supporters for Mr. Trump. The group will include Muslim, Asian and Hispanic supporters of Mr. Trump</a:t>
            </a:r>
            <a:r>
              <a:rPr lang="en-US" sz="1600" dirty="0" smtClean="0"/>
              <a:t>.</a:t>
            </a:r>
            <a:endParaRPr lang="en-GB" sz="1600" dirty="0"/>
          </a:p>
          <a:p>
            <a:pPr algn="just"/>
            <a:r>
              <a:rPr lang="en-GB" sz="1600" dirty="0" smtClean="0"/>
              <a:t>The article and topic can be linked to wider discourses of multiculturalism and immigration issues that are current. </a:t>
            </a:r>
            <a:endParaRPr lang="en-GB" sz="1600" dirty="0"/>
          </a:p>
          <a:p>
            <a:pPr algn="just"/>
            <a:r>
              <a:rPr lang="en-GB" sz="1600" dirty="0" smtClean="0"/>
              <a:t>As a rhetorical analysis the language itself is neutral in a sense that it does not make huge synonyms or anomalies. However the way the text has been put together is almost a power game between the writer and the interviewed. Army of Trumps Media supporters suggest that the whole coalition is a joke to the writer. </a:t>
            </a:r>
          </a:p>
          <a:p>
            <a:r>
              <a:rPr lang="en-GB" sz="1600" dirty="0" smtClean="0"/>
              <a:t>The tone of the articles says more about what the writer thinks of the multicultural coalition rather than trying to make the reader agree with her. The writer leaves it open for the reader to determine their view them self by showing both sides of the Trump debate. </a:t>
            </a:r>
          </a:p>
          <a:p>
            <a:r>
              <a:rPr lang="en-GB" sz="1600" dirty="0"/>
              <a:t>The biggest problem I faced when doing the analysis was to differ between a discourse analysis and rhetorical analysis.  </a:t>
            </a:r>
          </a:p>
          <a:p>
            <a:pPr marL="0" indent="0">
              <a:buNone/>
            </a:pPr>
            <a:endParaRPr lang="en-GB" sz="1600" dirty="0"/>
          </a:p>
        </p:txBody>
      </p:sp>
    </p:spTree>
    <p:extLst>
      <p:ext uri="{BB962C8B-B14F-4D97-AF65-F5344CB8AC3E}">
        <p14:creationId xmlns:p14="http://schemas.microsoft.com/office/powerpoint/2010/main" val="946247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r>
              <a:rPr lang="en-US" b="1" dirty="0" smtClean="0"/>
              <a:t>Authors: Donald Trump team</a:t>
            </a:r>
            <a:endParaRPr lang="ru-RU" dirty="0" smtClean="0"/>
          </a:p>
          <a:p>
            <a:r>
              <a:rPr lang="en-US" dirty="0" smtClean="0"/>
              <a:t>They justify their position with lots of statistics. They use the quotes of other people/media, namely: </a:t>
            </a:r>
            <a:endParaRPr lang="ru-RU" dirty="0" smtClean="0"/>
          </a:p>
          <a:p>
            <a:pPr>
              <a:buNone/>
            </a:pPr>
            <a:r>
              <a:rPr lang="en-US" dirty="0" smtClean="0"/>
              <a:t>- Police Chief in Santa Maria</a:t>
            </a:r>
            <a:endParaRPr lang="ru-RU" dirty="0" smtClean="0"/>
          </a:p>
          <a:p>
            <a:pPr>
              <a:buNone/>
            </a:pPr>
            <a:r>
              <a:rPr lang="en-US" dirty="0" smtClean="0"/>
              <a:t>- Chris Crane (President of the ICE (Immigration and Customs Enforcement) Officers’ Council)</a:t>
            </a:r>
            <a:endParaRPr lang="ru-RU" dirty="0" smtClean="0"/>
          </a:p>
          <a:p>
            <a:pPr>
              <a:buNone/>
            </a:pPr>
            <a:r>
              <a:rPr lang="en-US" dirty="0" smtClean="0"/>
              <a:t>- Harry Reid (politician)</a:t>
            </a:r>
            <a:endParaRPr lang="ru-RU" dirty="0" smtClean="0"/>
          </a:p>
          <a:p>
            <a:pPr>
              <a:buNone/>
            </a:pPr>
            <a:r>
              <a:rPr lang="en-US" dirty="0" smtClean="0"/>
              <a:t>- CBS news (“America’s incredible shrinking middle class”)</a:t>
            </a:r>
            <a:endParaRPr lang="ru-RU" dirty="0" smtClean="0"/>
          </a:p>
          <a:p>
            <a:pPr>
              <a:buNone/>
            </a:pPr>
            <a:r>
              <a:rPr lang="en-US" dirty="0" smtClean="0"/>
              <a:t>- President of the immigration caseworkers union</a:t>
            </a:r>
            <a:endParaRPr lang="ru-RU" dirty="0" smtClean="0"/>
          </a:p>
          <a:p>
            <a:endParaRPr lang="ru-RU" dirty="0"/>
          </a:p>
        </p:txBody>
      </p:sp>
      <p:sp>
        <p:nvSpPr>
          <p:cNvPr id="2" name="Заголовок 1"/>
          <p:cNvSpPr>
            <a:spLocks noGrp="1"/>
          </p:cNvSpPr>
          <p:nvPr>
            <p:ph type="title"/>
          </p:nvPr>
        </p:nvSpPr>
        <p:spPr/>
        <p:txBody>
          <a:bodyPr/>
          <a:lstStyle/>
          <a:p>
            <a:pPr algn="ctr"/>
            <a:r>
              <a:rPr lang="en-US" dirty="0" smtClean="0"/>
              <a:t>Policy document analysis</a:t>
            </a:r>
            <a:endParaRPr lang="ru-RU" dirty="0"/>
          </a:p>
        </p:txBody>
      </p:sp>
    </p:spTree>
    <p:extLst>
      <p:ext uri="{BB962C8B-B14F-4D97-AF65-F5344CB8AC3E}">
        <p14:creationId xmlns:p14="http://schemas.microsoft.com/office/powerpoint/2010/main" val="2081122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Policy document analysis</a:t>
            </a:r>
            <a:endParaRPr lang="ru-RU" dirty="0"/>
          </a:p>
        </p:txBody>
      </p:sp>
      <p:sp>
        <p:nvSpPr>
          <p:cNvPr id="3" name="Содержимое 2"/>
          <p:cNvSpPr>
            <a:spLocks noGrp="1"/>
          </p:cNvSpPr>
          <p:nvPr>
            <p:ph sz="quarter" idx="2"/>
          </p:nvPr>
        </p:nvSpPr>
        <p:spPr>
          <a:xfrm>
            <a:off x="1539216" y="2465512"/>
            <a:ext cx="7992888" cy="4392488"/>
          </a:xfrm>
        </p:spPr>
        <p:txBody>
          <a:bodyPr>
            <a:normAutofit/>
          </a:bodyPr>
          <a:lstStyle/>
          <a:p>
            <a:r>
              <a:rPr lang="fi-FI" sz="2600" b="1" dirty="0" err="1"/>
              <a:t>Signification</a:t>
            </a:r>
            <a:r>
              <a:rPr lang="fi-FI" sz="2600" b="1" dirty="0"/>
              <a:t> to </a:t>
            </a:r>
            <a:r>
              <a:rPr lang="fi-FI" sz="2600" b="1" dirty="0" err="1"/>
              <a:t>central</a:t>
            </a:r>
            <a:r>
              <a:rPr lang="fi-FI" sz="2600" b="1" dirty="0"/>
              <a:t> </a:t>
            </a:r>
            <a:r>
              <a:rPr lang="fi-FI" sz="2600" b="1" dirty="0" err="1"/>
              <a:t>theme</a:t>
            </a:r>
            <a:r>
              <a:rPr lang="fi-FI" sz="2600" dirty="0"/>
              <a:t>: </a:t>
            </a:r>
            <a:r>
              <a:rPr lang="fi-FI" sz="2600" dirty="0" err="1"/>
              <a:t>immigration</a:t>
            </a:r>
            <a:r>
              <a:rPr lang="fi-FI" sz="2600" dirty="0"/>
              <a:t> </a:t>
            </a:r>
            <a:r>
              <a:rPr lang="fi-FI" sz="2600" dirty="0" err="1"/>
              <a:t>policy</a:t>
            </a:r>
            <a:r>
              <a:rPr lang="fi-FI" sz="2600" dirty="0"/>
              <a:t> </a:t>
            </a:r>
            <a:r>
              <a:rPr lang="fi-FI" sz="2600" dirty="0" err="1"/>
              <a:t>harms</a:t>
            </a:r>
            <a:r>
              <a:rPr lang="fi-FI" sz="2600" dirty="0"/>
              <a:t> </a:t>
            </a:r>
            <a:r>
              <a:rPr lang="fi-FI" sz="2600" dirty="0" err="1"/>
              <a:t>Americans</a:t>
            </a:r>
            <a:endParaRPr lang="fi-FI" sz="2600" dirty="0"/>
          </a:p>
          <a:p>
            <a:endParaRPr lang="fi-FI" sz="2600" dirty="0"/>
          </a:p>
          <a:p>
            <a:r>
              <a:rPr lang="en-US" sz="2600" b="1" dirty="0"/>
              <a:t>Keywords of the text: </a:t>
            </a:r>
            <a:r>
              <a:rPr lang="en-US" sz="2600" dirty="0"/>
              <a:t>immigration, reform, change, illegal, crimes, criminal, costs, visas, nation, laws, aliens, wages, unemployed, middle class, workers, working class, taxpayers </a:t>
            </a:r>
          </a:p>
          <a:p>
            <a:r>
              <a:rPr lang="fi-FI" sz="2600" dirty="0" err="1"/>
              <a:t>Uses</a:t>
            </a:r>
            <a:r>
              <a:rPr lang="fi-FI" sz="2600" dirty="0"/>
              <a:t> the </a:t>
            </a:r>
            <a:r>
              <a:rPr lang="fi-FI" sz="2600" dirty="0" err="1"/>
              <a:t>words</a:t>
            </a:r>
            <a:r>
              <a:rPr lang="fi-FI" sz="2600" dirty="0"/>
              <a:t> ”America”, ”</a:t>
            </a:r>
            <a:r>
              <a:rPr lang="fi-FI" sz="2600" dirty="0" err="1"/>
              <a:t>Americans</a:t>
            </a:r>
            <a:r>
              <a:rPr lang="fi-FI" sz="2600" dirty="0"/>
              <a:t>” </a:t>
            </a:r>
            <a:r>
              <a:rPr lang="fi-FI" sz="2600" dirty="0" err="1"/>
              <a:t>meaning</a:t>
            </a:r>
            <a:r>
              <a:rPr lang="fi-FI" sz="2600" dirty="0"/>
              <a:t> the United </a:t>
            </a:r>
            <a:r>
              <a:rPr lang="fi-FI" sz="2600" dirty="0" err="1"/>
              <a:t>States</a:t>
            </a:r>
            <a:endParaRPr lang="ru-RU" sz="2600" dirty="0"/>
          </a:p>
          <a:p>
            <a:endParaRPr lang="ru-RU" dirty="0"/>
          </a:p>
        </p:txBody>
      </p:sp>
    </p:spTree>
    <p:extLst>
      <p:ext uri="{BB962C8B-B14F-4D97-AF65-F5344CB8AC3E}">
        <p14:creationId xmlns:p14="http://schemas.microsoft.com/office/powerpoint/2010/main" val="2024806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4"/>
          <p:cNvSpPr>
            <a:spLocks noGrp="1"/>
          </p:cNvSpPr>
          <p:nvPr>
            <p:ph idx="1"/>
          </p:nvPr>
        </p:nvSpPr>
        <p:spPr>
          <a:xfrm>
            <a:off x="1837185" y="1636888"/>
            <a:ext cx="8229600" cy="648072"/>
          </a:xfrm>
        </p:spPr>
        <p:txBody>
          <a:bodyPr>
            <a:normAutofit/>
          </a:bodyPr>
          <a:lstStyle/>
          <a:p>
            <a:pPr marL="109728" indent="0" algn="ctr">
              <a:buNone/>
            </a:pPr>
            <a:r>
              <a:rPr lang="fi-FI" b="1" dirty="0" err="1" smtClean="0">
                <a:solidFill>
                  <a:schemeClr val="bg1"/>
                </a:solidFill>
              </a:rPr>
              <a:t>Opposing</a:t>
            </a:r>
            <a:r>
              <a:rPr lang="fi-FI" b="1" dirty="0" smtClean="0">
                <a:solidFill>
                  <a:schemeClr val="bg1"/>
                </a:solidFill>
              </a:rPr>
              <a:t> </a:t>
            </a:r>
            <a:r>
              <a:rPr lang="fi-FI" b="1" dirty="0" err="1">
                <a:solidFill>
                  <a:schemeClr val="bg1"/>
                </a:solidFill>
              </a:rPr>
              <a:t>categories</a:t>
            </a:r>
            <a:endParaRPr lang="fi-FI" b="1" dirty="0">
              <a:solidFill>
                <a:schemeClr val="bg1"/>
              </a:solidFill>
            </a:endParaRPr>
          </a:p>
          <a:p>
            <a:endParaRPr lang="fi-FI" dirty="0"/>
          </a:p>
        </p:txBody>
      </p:sp>
      <p:sp>
        <p:nvSpPr>
          <p:cNvPr id="26" name="Content Placeholder 24"/>
          <p:cNvSpPr txBox="1">
            <a:spLocks/>
          </p:cNvSpPr>
          <p:nvPr/>
        </p:nvSpPr>
        <p:spPr>
          <a:xfrm>
            <a:off x="2135561" y="2636912"/>
            <a:ext cx="4104455" cy="3814696"/>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fi-FI" sz="2400" dirty="0" err="1"/>
              <a:t>Illegal</a:t>
            </a:r>
            <a:r>
              <a:rPr lang="fi-FI" sz="2400" dirty="0"/>
              <a:t> </a:t>
            </a:r>
            <a:r>
              <a:rPr lang="fi-FI" sz="2400" dirty="0" err="1"/>
              <a:t>immigrants</a:t>
            </a:r>
            <a:endParaRPr lang="fi-FI" sz="2400" dirty="0"/>
          </a:p>
          <a:p>
            <a:r>
              <a:rPr lang="fi-FI" sz="2400" dirty="0" err="1"/>
              <a:t>Criminals</a:t>
            </a:r>
            <a:r>
              <a:rPr lang="fi-FI" sz="2400" dirty="0"/>
              <a:t> (</a:t>
            </a:r>
            <a:r>
              <a:rPr lang="fi-FI" sz="2400" dirty="0" err="1"/>
              <a:t>illegal</a:t>
            </a:r>
            <a:r>
              <a:rPr lang="fi-FI" sz="2400" dirty="0"/>
              <a:t> </a:t>
            </a:r>
            <a:r>
              <a:rPr lang="fi-FI" sz="2400" dirty="0" err="1"/>
              <a:t>aliens</a:t>
            </a:r>
            <a:r>
              <a:rPr lang="fi-FI" sz="2400" dirty="0"/>
              <a:t> in </a:t>
            </a:r>
            <a:r>
              <a:rPr lang="fi-FI" sz="2400" dirty="0" err="1"/>
              <a:t>gangs</a:t>
            </a:r>
            <a:r>
              <a:rPr lang="fi-FI" sz="2400" dirty="0"/>
              <a:t>)</a:t>
            </a:r>
          </a:p>
          <a:p>
            <a:r>
              <a:rPr lang="fi-FI" sz="2400" dirty="0" err="1"/>
              <a:t>Foreign</a:t>
            </a:r>
            <a:r>
              <a:rPr lang="fi-FI" sz="2400" dirty="0"/>
              <a:t> </a:t>
            </a:r>
            <a:r>
              <a:rPr lang="fi-FI" sz="2400" dirty="0" err="1"/>
              <a:t>workers</a:t>
            </a:r>
            <a:endParaRPr lang="fi-FI" sz="2400" dirty="0"/>
          </a:p>
          <a:p>
            <a:r>
              <a:rPr lang="fi-FI" sz="2400" dirty="0"/>
              <a:t>Legal </a:t>
            </a:r>
            <a:r>
              <a:rPr lang="fi-FI" sz="2400" dirty="0" err="1"/>
              <a:t>immigrants</a:t>
            </a:r>
            <a:endParaRPr lang="fi-FI" sz="2400" dirty="0"/>
          </a:p>
          <a:p>
            <a:endParaRPr lang="fi-FI" sz="2400" dirty="0"/>
          </a:p>
        </p:txBody>
      </p:sp>
      <p:sp>
        <p:nvSpPr>
          <p:cNvPr id="27" name="Content Placeholder 24"/>
          <p:cNvSpPr txBox="1">
            <a:spLocks/>
          </p:cNvSpPr>
          <p:nvPr/>
        </p:nvSpPr>
        <p:spPr>
          <a:xfrm>
            <a:off x="5951985" y="2636912"/>
            <a:ext cx="4549983" cy="3596944"/>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fi-FI" sz="2400" dirty="0" err="1"/>
              <a:t>Supported</a:t>
            </a:r>
            <a:r>
              <a:rPr lang="fi-FI" sz="2400" dirty="0"/>
              <a:t> </a:t>
            </a:r>
            <a:r>
              <a:rPr lang="fi-FI" sz="2400" dirty="0" err="1"/>
              <a:t>by</a:t>
            </a:r>
            <a:r>
              <a:rPr lang="fi-FI" sz="2400" dirty="0"/>
              <a:t> US </a:t>
            </a:r>
            <a:r>
              <a:rPr lang="fi-FI" sz="2400" dirty="0" err="1"/>
              <a:t>taxpayers</a:t>
            </a:r>
            <a:r>
              <a:rPr lang="fi-FI" sz="2400" dirty="0"/>
              <a:t> </a:t>
            </a:r>
          </a:p>
          <a:p>
            <a:r>
              <a:rPr lang="fi-FI" sz="2400" dirty="0" err="1"/>
              <a:t>Crimes</a:t>
            </a:r>
            <a:r>
              <a:rPr lang="fi-FI" sz="2400" dirty="0"/>
              <a:t> </a:t>
            </a:r>
            <a:r>
              <a:rPr lang="fi-FI" sz="2400" dirty="0" err="1"/>
              <a:t>against</a:t>
            </a:r>
            <a:r>
              <a:rPr lang="fi-FI" sz="2400" dirty="0"/>
              <a:t> </a:t>
            </a:r>
            <a:r>
              <a:rPr lang="fi-FI" sz="2400" dirty="0" err="1"/>
              <a:t>Americans</a:t>
            </a:r>
            <a:endParaRPr lang="fi-FI" sz="2400" dirty="0"/>
          </a:p>
          <a:p>
            <a:r>
              <a:rPr lang="fi-FI" sz="2400" dirty="0" err="1"/>
              <a:t>Causing</a:t>
            </a:r>
            <a:r>
              <a:rPr lang="fi-FI" sz="2400" dirty="0"/>
              <a:t> </a:t>
            </a:r>
            <a:r>
              <a:rPr lang="fi-FI" sz="2400" dirty="0" err="1"/>
              <a:t>high</a:t>
            </a:r>
            <a:r>
              <a:rPr lang="fi-FI" sz="2400" dirty="0"/>
              <a:t> </a:t>
            </a:r>
            <a:r>
              <a:rPr lang="fi-FI" sz="2400" dirty="0" err="1"/>
              <a:t>unemployment</a:t>
            </a:r>
            <a:r>
              <a:rPr lang="fi-FI" sz="2400" dirty="0"/>
              <a:t>, </a:t>
            </a:r>
            <a:r>
              <a:rPr lang="fi-FI" sz="2400" dirty="0" err="1"/>
              <a:t>low</a:t>
            </a:r>
            <a:r>
              <a:rPr lang="fi-FI" sz="2400" dirty="0"/>
              <a:t> </a:t>
            </a:r>
            <a:r>
              <a:rPr lang="fi-FI" sz="2400" dirty="0" err="1"/>
              <a:t>salaries</a:t>
            </a:r>
            <a:r>
              <a:rPr lang="fi-FI" sz="2400" dirty="0"/>
              <a:t> (</a:t>
            </a:r>
            <a:r>
              <a:rPr lang="fi-FI" sz="2400" dirty="0" err="1"/>
              <a:t>middle</a:t>
            </a:r>
            <a:r>
              <a:rPr lang="fi-FI" sz="2400" dirty="0"/>
              <a:t> </a:t>
            </a:r>
            <a:r>
              <a:rPr lang="fi-FI" sz="2400" dirty="0" err="1"/>
              <a:t>class</a:t>
            </a:r>
            <a:r>
              <a:rPr lang="fi-FI" sz="2400" dirty="0"/>
              <a:t> </a:t>
            </a:r>
            <a:r>
              <a:rPr lang="fi-FI" sz="2400" dirty="0" err="1"/>
              <a:t>wage</a:t>
            </a:r>
            <a:r>
              <a:rPr lang="fi-FI" sz="2400" dirty="0"/>
              <a:t>)</a:t>
            </a:r>
          </a:p>
          <a:p>
            <a:r>
              <a:rPr lang="fi-FI" sz="2400" dirty="0"/>
              <a:t>9/11, Boston </a:t>
            </a:r>
            <a:r>
              <a:rPr lang="fi-FI" sz="2400" dirty="0" err="1"/>
              <a:t>Bombers</a:t>
            </a:r>
            <a:endParaRPr lang="fi-FI" sz="2400" dirty="0"/>
          </a:p>
        </p:txBody>
      </p:sp>
      <p:sp>
        <p:nvSpPr>
          <p:cNvPr id="29" name="Title 28"/>
          <p:cNvSpPr>
            <a:spLocks noGrp="1"/>
          </p:cNvSpPr>
          <p:nvPr>
            <p:ph type="title"/>
          </p:nvPr>
        </p:nvSpPr>
        <p:spPr>
          <a:xfrm>
            <a:off x="2279009" y="811369"/>
            <a:ext cx="8229600" cy="578566"/>
          </a:xfrm>
        </p:spPr>
        <p:txBody>
          <a:bodyPr/>
          <a:lstStyle/>
          <a:p>
            <a:r>
              <a:rPr lang="en-US" dirty="0"/>
              <a:t>Policy document analysis</a:t>
            </a:r>
            <a:endParaRPr lang="fi-FI" dirty="0"/>
          </a:p>
        </p:txBody>
      </p:sp>
    </p:spTree>
    <p:extLst>
      <p:ext uri="{BB962C8B-B14F-4D97-AF65-F5344CB8AC3E}">
        <p14:creationId xmlns:p14="http://schemas.microsoft.com/office/powerpoint/2010/main" val="837763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54954" y="2603498"/>
            <a:ext cx="9264054" cy="3591239"/>
          </a:xfrm>
        </p:spPr>
        <p:txBody>
          <a:bodyPr>
            <a:normAutofit/>
          </a:bodyPr>
          <a:lstStyle/>
          <a:p>
            <a:r>
              <a:rPr lang="en-US" sz="2600" dirty="0"/>
              <a:t>The text is directed, mainly, at American </a:t>
            </a:r>
            <a:r>
              <a:rPr lang="en-US" sz="2600" dirty="0" smtClean="0"/>
              <a:t>voters</a:t>
            </a:r>
            <a:endParaRPr lang="ru-RU" sz="2600" dirty="0"/>
          </a:p>
          <a:p>
            <a:r>
              <a:rPr lang="en-US" sz="2600" dirty="0"/>
              <a:t>The document is a part of electoral campaign. The text intends to affect the reader, to provoke emotional reactions, to persuade, to pressure</a:t>
            </a:r>
            <a:r>
              <a:rPr lang="en-US" sz="2600" dirty="0" smtClean="0"/>
              <a:t>.</a:t>
            </a:r>
            <a:endParaRPr lang="en-US" sz="2600" dirty="0"/>
          </a:p>
          <a:p>
            <a:r>
              <a:rPr lang="en-US" sz="2600" dirty="0"/>
              <a:t>Simple words and sentences for every reader to </a:t>
            </a:r>
            <a:r>
              <a:rPr lang="en-US" sz="2600" dirty="0" smtClean="0"/>
              <a:t>understand</a:t>
            </a:r>
          </a:p>
          <a:p>
            <a:r>
              <a:rPr lang="en-US" sz="2600" dirty="0" smtClean="0"/>
              <a:t>No mention of successful immigrants in society</a:t>
            </a:r>
            <a:endParaRPr lang="ru-RU" sz="2600" dirty="0"/>
          </a:p>
          <a:p>
            <a:pPr marL="109728" indent="0">
              <a:buNone/>
            </a:pPr>
            <a:endParaRPr lang="ru-RU" sz="2600" dirty="0"/>
          </a:p>
          <a:p>
            <a:pPr marL="109728" indent="0">
              <a:buNone/>
            </a:pPr>
            <a:endParaRPr lang="ru-RU" sz="2600" dirty="0"/>
          </a:p>
        </p:txBody>
      </p:sp>
      <p:sp>
        <p:nvSpPr>
          <p:cNvPr id="2" name="Заголовок 1"/>
          <p:cNvSpPr>
            <a:spLocks noGrp="1"/>
          </p:cNvSpPr>
          <p:nvPr>
            <p:ph type="title"/>
          </p:nvPr>
        </p:nvSpPr>
        <p:spPr/>
        <p:txBody>
          <a:bodyPr/>
          <a:lstStyle/>
          <a:p>
            <a:pPr algn="ctr"/>
            <a:r>
              <a:rPr lang="en-US" dirty="0" smtClean="0"/>
              <a:t>Policy document analysis</a:t>
            </a:r>
            <a:endParaRPr lang="ru-RU" dirty="0"/>
          </a:p>
        </p:txBody>
      </p:sp>
    </p:spTree>
    <p:extLst>
      <p:ext uri="{BB962C8B-B14F-4D97-AF65-F5344CB8AC3E}">
        <p14:creationId xmlns:p14="http://schemas.microsoft.com/office/powerpoint/2010/main" val="104720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54954" y="2384559"/>
            <a:ext cx="8825659" cy="3416300"/>
          </a:xfrm>
        </p:spPr>
        <p:txBody>
          <a:bodyPr>
            <a:noAutofit/>
          </a:bodyPr>
          <a:lstStyle/>
          <a:p>
            <a:r>
              <a:rPr lang="en-US" sz="2200" dirty="0"/>
              <a:t>Comparison with Hitler’s rhetoric: “terrorized the country”, “our immigration system is being used to attack us”, “Americans have been harmed”, “horrific crimes against Americans”, “destroyed our middle class”</a:t>
            </a:r>
          </a:p>
          <a:p>
            <a:endParaRPr lang="en-US" sz="2200" dirty="0"/>
          </a:p>
          <a:p>
            <a:r>
              <a:rPr lang="en-US" sz="2200" dirty="0"/>
              <a:t>Even if in this document he refers mainly to Mexican immigrants, his other statements emphasize Muslims as one of the main threats</a:t>
            </a:r>
          </a:p>
          <a:p>
            <a:endParaRPr lang="ru-RU" sz="2200" dirty="0"/>
          </a:p>
          <a:p>
            <a:r>
              <a:rPr lang="fi-FI" sz="2200" dirty="0" err="1"/>
              <a:t>Treats</a:t>
            </a:r>
            <a:r>
              <a:rPr lang="fi-FI" sz="2200" dirty="0"/>
              <a:t> </a:t>
            </a:r>
            <a:r>
              <a:rPr lang="fi-FI" sz="2200" dirty="0" err="1"/>
              <a:t>immigration</a:t>
            </a:r>
            <a:r>
              <a:rPr lang="fi-FI" sz="2200" dirty="0"/>
              <a:t> as the </a:t>
            </a:r>
            <a:r>
              <a:rPr lang="fi-FI" sz="2200" dirty="0" err="1"/>
              <a:t>central</a:t>
            </a:r>
            <a:r>
              <a:rPr lang="fi-FI" sz="2200" dirty="0"/>
              <a:t> </a:t>
            </a:r>
            <a:r>
              <a:rPr lang="fi-FI" sz="2200" dirty="0" err="1"/>
              <a:t>problem</a:t>
            </a:r>
            <a:r>
              <a:rPr lang="fi-FI" sz="2200" dirty="0"/>
              <a:t> of the country, </a:t>
            </a:r>
            <a:r>
              <a:rPr lang="fi-FI" sz="2200" dirty="0" err="1"/>
              <a:t>which</a:t>
            </a:r>
            <a:r>
              <a:rPr lang="fi-FI" sz="2200" dirty="0"/>
              <a:t> </a:t>
            </a:r>
            <a:r>
              <a:rPr lang="fi-FI" sz="2200" dirty="0" err="1"/>
              <a:t>if</a:t>
            </a:r>
            <a:r>
              <a:rPr lang="fi-FI" sz="2200" dirty="0"/>
              <a:t> </a:t>
            </a:r>
            <a:r>
              <a:rPr lang="fi-FI" sz="2200" dirty="0" err="1"/>
              <a:t>solved</a:t>
            </a:r>
            <a:r>
              <a:rPr lang="fi-FI" sz="2200" dirty="0"/>
              <a:t>, </a:t>
            </a:r>
            <a:r>
              <a:rPr lang="fi-FI" sz="2200" dirty="0" err="1"/>
              <a:t>will</a:t>
            </a:r>
            <a:r>
              <a:rPr lang="fi-FI" sz="2200" dirty="0"/>
              <a:t> ”</a:t>
            </a:r>
            <a:r>
              <a:rPr lang="fi-FI" sz="2200" dirty="0" err="1"/>
              <a:t>make</a:t>
            </a:r>
            <a:r>
              <a:rPr lang="fi-FI" sz="2200" dirty="0"/>
              <a:t> America </a:t>
            </a:r>
            <a:r>
              <a:rPr lang="fi-FI" sz="2200" dirty="0" err="1"/>
              <a:t>great</a:t>
            </a:r>
            <a:r>
              <a:rPr lang="fi-FI" sz="2200" dirty="0"/>
              <a:t> </a:t>
            </a:r>
            <a:r>
              <a:rPr lang="fi-FI" sz="2200" dirty="0" err="1"/>
              <a:t>again</a:t>
            </a:r>
            <a:r>
              <a:rPr lang="fi-FI" sz="2200" dirty="0"/>
              <a:t>”</a:t>
            </a:r>
          </a:p>
        </p:txBody>
      </p:sp>
      <p:sp>
        <p:nvSpPr>
          <p:cNvPr id="3" name="Title 2"/>
          <p:cNvSpPr>
            <a:spLocks noGrp="1"/>
          </p:cNvSpPr>
          <p:nvPr>
            <p:ph type="title"/>
          </p:nvPr>
        </p:nvSpPr>
        <p:spPr/>
        <p:txBody>
          <a:bodyPr/>
          <a:lstStyle/>
          <a:p>
            <a:pPr algn="ctr"/>
            <a:r>
              <a:rPr lang="en-US" dirty="0"/>
              <a:t>Policy document analysis</a:t>
            </a:r>
            <a:endParaRPr lang="fi-FI" dirty="0"/>
          </a:p>
        </p:txBody>
      </p:sp>
    </p:spTree>
    <p:extLst>
      <p:ext uri="{BB962C8B-B14F-4D97-AF65-F5344CB8AC3E}">
        <p14:creationId xmlns:p14="http://schemas.microsoft.com/office/powerpoint/2010/main" val="460140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914400"/>
            <a:ext cx="8825658" cy="3257550"/>
          </a:xfrm>
        </p:spPr>
        <p:txBody>
          <a:bodyPr/>
          <a:lstStyle/>
          <a:p>
            <a:r>
              <a:rPr lang="fi-FI" sz="3600" dirty="0"/>
              <a:t/>
            </a:r>
            <a:br>
              <a:rPr lang="fi-FI" sz="3600" dirty="0"/>
            </a:br>
            <a:r>
              <a:rPr lang="fi-FI" sz="3600" dirty="0"/>
              <a:t/>
            </a:r>
            <a:br>
              <a:rPr lang="fi-FI" sz="3600" dirty="0"/>
            </a:br>
            <a:r>
              <a:rPr lang="fi-FI" sz="3600" dirty="0"/>
              <a:t/>
            </a:r>
            <a:br>
              <a:rPr lang="fi-FI" sz="3600" dirty="0"/>
            </a:br>
            <a:r>
              <a:rPr lang="fi-FI" sz="3600" dirty="0" err="1"/>
              <a:t>Discourse</a:t>
            </a:r>
            <a:r>
              <a:rPr lang="fi-FI" sz="3600" dirty="0"/>
              <a:t> Analysis of an </a:t>
            </a:r>
            <a:r>
              <a:rPr lang="fi-FI" sz="3600" dirty="0" err="1"/>
              <a:t>article</a:t>
            </a:r>
            <a:r>
              <a:rPr lang="fi-FI" sz="3600" dirty="0"/>
              <a:t>: Donald </a:t>
            </a:r>
            <a:r>
              <a:rPr lang="fi-FI" sz="3600" dirty="0" err="1"/>
              <a:t>Trump’s</a:t>
            </a:r>
            <a:r>
              <a:rPr lang="fi-FI" sz="3600" dirty="0"/>
              <a:t> </a:t>
            </a:r>
            <a:r>
              <a:rPr lang="fi-FI" sz="3600" dirty="0" err="1"/>
              <a:t>Immigration</a:t>
            </a:r>
            <a:r>
              <a:rPr lang="fi-FI" sz="3600" dirty="0"/>
              <a:t> </a:t>
            </a:r>
            <a:r>
              <a:rPr lang="fi-FI" sz="3600" dirty="0" err="1"/>
              <a:t>Rhetoric</a:t>
            </a:r>
            <a:r>
              <a:rPr lang="fi-FI" sz="3600" dirty="0"/>
              <a:t> </a:t>
            </a:r>
            <a:r>
              <a:rPr lang="fi-FI" sz="3600" dirty="0" err="1"/>
              <a:t>Mobilizing</a:t>
            </a:r>
            <a:r>
              <a:rPr lang="fi-FI" sz="3600" dirty="0"/>
              <a:t> Arizona </a:t>
            </a:r>
            <a:r>
              <a:rPr lang="fi-FI" sz="3600" dirty="0" err="1"/>
              <a:t>Latino</a:t>
            </a:r>
            <a:r>
              <a:rPr lang="fi-FI" sz="3600" dirty="0"/>
              <a:t> </a:t>
            </a:r>
            <a:r>
              <a:rPr lang="fi-FI" sz="3600" dirty="0" err="1"/>
              <a:t>Voters</a:t>
            </a:r>
            <a:r>
              <a:rPr lang="fi-FI" dirty="0"/>
              <a:t/>
            </a:r>
            <a:br>
              <a:rPr lang="fi-FI" dirty="0"/>
            </a:br>
            <a:r>
              <a:rPr lang="fi-FI" dirty="0"/>
              <a:t/>
            </a:r>
            <a:br>
              <a:rPr lang="fi-FI" dirty="0"/>
            </a:br>
            <a:r>
              <a:rPr lang="fi-FI" sz="2000" dirty="0"/>
              <a:t>Gulsum Ilola</a:t>
            </a:r>
            <a:endParaRPr lang="en-US" dirty="0"/>
          </a:p>
        </p:txBody>
      </p:sp>
      <p:sp>
        <p:nvSpPr>
          <p:cNvPr id="3" name="Subtitle 2"/>
          <p:cNvSpPr>
            <a:spLocks noGrp="1"/>
          </p:cNvSpPr>
          <p:nvPr>
            <p:ph type="subTitle" idx="1"/>
          </p:nvPr>
        </p:nvSpPr>
        <p:spPr/>
        <p:txBody>
          <a:bodyPr>
            <a:normAutofit fontScale="77500" lnSpcReduction="20000"/>
          </a:bodyPr>
          <a:lstStyle/>
          <a:p>
            <a:r>
              <a:rPr lang="fi-FI" dirty="0"/>
              <a:t>Phoenix </a:t>
            </a:r>
            <a:r>
              <a:rPr lang="fi-FI" dirty="0" err="1"/>
              <a:t>new</a:t>
            </a:r>
            <a:r>
              <a:rPr lang="fi-FI" dirty="0"/>
              <a:t> </a:t>
            </a:r>
            <a:r>
              <a:rPr lang="fi-FI" dirty="0" err="1"/>
              <a:t>times</a:t>
            </a:r>
            <a:endParaRPr lang="fi-FI" dirty="0"/>
          </a:p>
          <a:p>
            <a:r>
              <a:rPr lang="fi-FI" dirty="0" err="1"/>
              <a:t>April</a:t>
            </a:r>
            <a:r>
              <a:rPr lang="fi-FI" dirty="0"/>
              <a:t> 1, 2016</a:t>
            </a:r>
          </a:p>
          <a:p>
            <a:r>
              <a:rPr lang="fi-FI" dirty="0"/>
              <a:t>By </a:t>
            </a:r>
            <a:r>
              <a:rPr lang="fi-FI" dirty="0" err="1"/>
              <a:t>griselda</a:t>
            </a:r>
            <a:r>
              <a:rPr lang="fi-FI" dirty="0"/>
              <a:t> </a:t>
            </a:r>
            <a:r>
              <a:rPr lang="fi-FI" dirty="0" err="1"/>
              <a:t>nevarez</a:t>
            </a:r>
            <a:endParaRPr lang="en-US" dirty="0"/>
          </a:p>
        </p:txBody>
      </p:sp>
    </p:spTree>
    <p:extLst>
      <p:ext uri="{BB962C8B-B14F-4D97-AF65-F5344CB8AC3E}">
        <p14:creationId xmlns:p14="http://schemas.microsoft.com/office/powerpoint/2010/main" val="797968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Genre and Style</a:t>
            </a:r>
            <a:endParaRPr lang="en-US" dirty="0"/>
          </a:p>
        </p:txBody>
      </p:sp>
      <p:sp>
        <p:nvSpPr>
          <p:cNvPr id="3" name="Content Placeholder 2"/>
          <p:cNvSpPr>
            <a:spLocks noGrp="1"/>
          </p:cNvSpPr>
          <p:nvPr>
            <p:ph idx="1"/>
          </p:nvPr>
        </p:nvSpPr>
        <p:spPr/>
        <p:txBody>
          <a:bodyPr>
            <a:normAutofit/>
          </a:bodyPr>
          <a:lstStyle/>
          <a:p>
            <a:pPr marL="0" indent="0">
              <a:buNone/>
            </a:pPr>
            <a:r>
              <a:rPr lang="fi-FI" dirty="0" smtClean="0"/>
              <a:t>A news </a:t>
            </a:r>
            <a:r>
              <a:rPr lang="fi-FI" dirty="0" err="1" smtClean="0"/>
              <a:t>story</a:t>
            </a:r>
            <a:r>
              <a:rPr lang="fi-FI" dirty="0" smtClean="0"/>
              <a:t> in </a:t>
            </a:r>
            <a:r>
              <a:rPr lang="fi-FI" dirty="0" err="1" smtClean="0"/>
              <a:t>the</a:t>
            </a:r>
            <a:r>
              <a:rPr lang="fi-FI" dirty="0" smtClean="0"/>
              <a:t> internet version of </a:t>
            </a:r>
            <a:r>
              <a:rPr lang="fi-FI" dirty="0" err="1" smtClean="0"/>
              <a:t>the</a:t>
            </a:r>
            <a:r>
              <a:rPr lang="fi-FI" dirty="0" smtClean="0"/>
              <a:t> </a:t>
            </a:r>
            <a:r>
              <a:rPr lang="fi-FI" dirty="0" err="1" smtClean="0"/>
              <a:t>newspaper</a:t>
            </a:r>
            <a:r>
              <a:rPr lang="fi-FI" dirty="0" smtClean="0"/>
              <a:t>.</a:t>
            </a:r>
          </a:p>
          <a:p>
            <a:pPr marL="0" indent="0">
              <a:buNone/>
            </a:pPr>
            <a:r>
              <a:rPr lang="fi-FI" dirty="0" err="1" smtClean="0"/>
              <a:t>Phoenox</a:t>
            </a:r>
            <a:r>
              <a:rPr lang="fi-FI" dirty="0" smtClean="0"/>
              <a:t> New Times is a </a:t>
            </a:r>
            <a:r>
              <a:rPr lang="fi-FI" dirty="0" err="1" smtClean="0"/>
              <a:t>free</a:t>
            </a:r>
            <a:r>
              <a:rPr lang="fi-FI" dirty="0" smtClean="0"/>
              <a:t>, </a:t>
            </a:r>
            <a:r>
              <a:rPr lang="fi-FI" dirty="0" err="1" smtClean="0"/>
              <a:t>weekly</a:t>
            </a:r>
            <a:r>
              <a:rPr lang="fi-FI" dirty="0" smtClean="0"/>
              <a:t> </a:t>
            </a:r>
            <a:r>
              <a:rPr lang="fi-FI" dirty="0" err="1" smtClean="0"/>
              <a:t>newspaper</a:t>
            </a:r>
            <a:r>
              <a:rPr lang="fi-FI" dirty="0" smtClean="0"/>
              <a:t> In Arizona. </a:t>
            </a:r>
            <a:r>
              <a:rPr lang="fi-FI" dirty="0" err="1" smtClean="0"/>
              <a:t>Published</a:t>
            </a:r>
            <a:r>
              <a:rPr lang="fi-FI" dirty="0" smtClean="0"/>
              <a:t> </a:t>
            </a:r>
            <a:r>
              <a:rPr lang="fi-FI" dirty="0" err="1" smtClean="0"/>
              <a:t>both</a:t>
            </a:r>
            <a:r>
              <a:rPr lang="fi-FI" dirty="0" smtClean="0"/>
              <a:t> </a:t>
            </a:r>
            <a:r>
              <a:rPr lang="fi-FI" dirty="0" err="1" smtClean="0"/>
              <a:t>paper</a:t>
            </a:r>
            <a:r>
              <a:rPr lang="fi-FI" dirty="0" smtClean="0"/>
              <a:t> and online </a:t>
            </a:r>
            <a:r>
              <a:rPr lang="fi-FI" dirty="0" err="1" smtClean="0"/>
              <a:t>versions</a:t>
            </a:r>
            <a:r>
              <a:rPr lang="fi-FI" dirty="0" smtClean="0"/>
              <a:t>. </a:t>
            </a:r>
          </a:p>
          <a:p>
            <a:pPr marL="0" indent="0">
              <a:buNone/>
            </a:pPr>
            <a:r>
              <a:rPr lang="fi-FI" dirty="0" err="1" smtClean="0"/>
              <a:t>Stylewise</a:t>
            </a:r>
            <a:r>
              <a:rPr lang="fi-FI" dirty="0" smtClean="0"/>
              <a:t> </a:t>
            </a:r>
            <a:r>
              <a:rPr lang="fi-FI" dirty="0" err="1" smtClean="0"/>
              <a:t>the</a:t>
            </a:r>
            <a:r>
              <a:rPr lang="fi-FI" dirty="0" smtClean="0"/>
              <a:t> </a:t>
            </a:r>
            <a:r>
              <a:rPr lang="fi-FI" dirty="0" err="1" smtClean="0"/>
              <a:t>writer</a:t>
            </a:r>
            <a:r>
              <a:rPr lang="fi-FI" dirty="0" smtClean="0"/>
              <a:t> </a:t>
            </a:r>
            <a:r>
              <a:rPr lang="fi-FI" dirty="0" err="1" smtClean="0"/>
              <a:t>starts</a:t>
            </a:r>
            <a:r>
              <a:rPr lang="fi-FI" dirty="0" smtClean="0"/>
              <a:t> </a:t>
            </a:r>
            <a:r>
              <a:rPr lang="fi-FI" dirty="0" err="1" smtClean="0"/>
              <a:t>with</a:t>
            </a:r>
            <a:r>
              <a:rPr lang="fi-FI" dirty="0" smtClean="0"/>
              <a:t> a </a:t>
            </a:r>
            <a:r>
              <a:rPr lang="fi-FI" dirty="0" err="1" smtClean="0"/>
              <a:t>description</a:t>
            </a:r>
            <a:r>
              <a:rPr lang="fi-FI" dirty="0" smtClean="0"/>
              <a:t> (a </a:t>
            </a:r>
            <a:r>
              <a:rPr lang="fi-FI" dirty="0" err="1" smtClean="0"/>
              <a:t>hook</a:t>
            </a:r>
            <a:r>
              <a:rPr lang="fi-FI" dirty="0" smtClean="0"/>
              <a:t>) of an </a:t>
            </a:r>
            <a:r>
              <a:rPr lang="fi-FI" dirty="0" err="1" smtClean="0"/>
              <a:t>illegal</a:t>
            </a:r>
            <a:r>
              <a:rPr lang="fi-FI" dirty="0" smtClean="0"/>
              <a:t> </a:t>
            </a:r>
            <a:r>
              <a:rPr lang="fi-FI" dirty="0" err="1" smtClean="0"/>
              <a:t>immigrant</a:t>
            </a:r>
            <a:r>
              <a:rPr lang="fi-FI" dirty="0" smtClean="0"/>
              <a:t>, </a:t>
            </a:r>
            <a:r>
              <a:rPr lang="fi-FI" dirty="0" err="1" smtClean="0"/>
              <a:t>who</a:t>
            </a:r>
            <a:r>
              <a:rPr lang="fi-FI" dirty="0" smtClean="0"/>
              <a:t> is </a:t>
            </a:r>
            <a:r>
              <a:rPr lang="fi-FI" dirty="0" err="1" smtClean="0"/>
              <a:t>mobilizing</a:t>
            </a:r>
            <a:r>
              <a:rPr lang="fi-FI" dirty="0" smtClean="0"/>
              <a:t> </a:t>
            </a:r>
            <a:r>
              <a:rPr lang="fi-FI" dirty="0" err="1" smtClean="0"/>
              <a:t>others</a:t>
            </a:r>
            <a:r>
              <a:rPr lang="fi-FI" dirty="0" smtClean="0"/>
              <a:t> to </a:t>
            </a:r>
            <a:r>
              <a:rPr lang="fi-FI" dirty="0" err="1" smtClean="0"/>
              <a:t>vote</a:t>
            </a:r>
            <a:r>
              <a:rPr lang="fi-FI" dirty="0" smtClean="0"/>
              <a:t>; </a:t>
            </a:r>
            <a:r>
              <a:rPr lang="fi-FI" dirty="0" err="1" smtClean="0"/>
              <a:t>somebody</a:t>
            </a:r>
            <a:r>
              <a:rPr lang="fi-FI" dirty="0" smtClean="0"/>
              <a:t> for </a:t>
            </a:r>
            <a:r>
              <a:rPr lang="fi-FI" dirty="0" err="1" smtClean="0"/>
              <a:t>reader</a:t>
            </a:r>
            <a:r>
              <a:rPr lang="fi-FI" dirty="0" smtClean="0"/>
              <a:t> to </a:t>
            </a:r>
            <a:r>
              <a:rPr lang="fi-FI" dirty="0" err="1" smtClean="0"/>
              <a:t>identify</a:t>
            </a:r>
            <a:r>
              <a:rPr lang="fi-FI" dirty="0" smtClean="0"/>
              <a:t> </a:t>
            </a:r>
            <a:r>
              <a:rPr lang="fi-FI" dirty="0" err="1" smtClean="0"/>
              <a:t>with</a:t>
            </a:r>
            <a:r>
              <a:rPr lang="fi-FI" dirty="0" smtClean="0"/>
              <a:t>. </a:t>
            </a:r>
            <a:r>
              <a:rPr lang="fi-FI" dirty="0" err="1" smtClean="0"/>
              <a:t>Later</a:t>
            </a:r>
            <a:r>
              <a:rPr lang="fi-FI" dirty="0" smtClean="0"/>
              <a:t> </a:t>
            </a:r>
            <a:r>
              <a:rPr lang="fi-FI" dirty="0" err="1" smtClean="0"/>
              <a:t>she</a:t>
            </a:r>
            <a:r>
              <a:rPr lang="fi-FI" dirty="0" smtClean="0"/>
              <a:t> </a:t>
            </a:r>
            <a:r>
              <a:rPr lang="fi-FI" dirty="0" err="1" smtClean="0"/>
              <a:t>goes</a:t>
            </a:r>
            <a:r>
              <a:rPr lang="fi-FI" dirty="0" smtClean="0"/>
              <a:t> to </a:t>
            </a:r>
            <a:r>
              <a:rPr lang="fi-FI" dirty="0" err="1" smtClean="0"/>
              <a:t>facts</a:t>
            </a:r>
            <a:r>
              <a:rPr lang="fi-FI" dirty="0" smtClean="0"/>
              <a:t> etc.</a:t>
            </a:r>
          </a:p>
          <a:p>
            <a:pPr marL="0" indent="0">
              <a:buNone/>
            </a:pPr>
            <a:r>
              <a:rPr lang="fi-FI" dirty="0" smtClean="0"/>
              <a:t>Point of </a:t>
            </a:r>
            <a:r>
              <a:rPr lang="fi-FI" dirty="0" err="1" smtClean="0"/>
              <a:t>view</a:t>
            </a:r>
            <a:r>
              <a:rPr lang="fi-FI" dirty="0" smtClean="0"/>
              <a:t> </a:t>
            </a:r>
            <a:r>
              <a:rPr lang="fi-FI" dirty="0" err="1" smtClean="0"/>
              <a:t>delimited</a:t>
            </a:r>
            <a:r>
              <a:rPr lang="fi-FI" dirty="0" smtClean="0"/>
              <a:t> on </a:t>
            </a:r>
            <a:r>
              <a:rPr lang="fi-FI" dirty="0" err="1" smtClean="0"/>
              <a:t>the</a:t>
            </a:r>
            <a:r>
              <a:rPr lang="fi-FI" dirty="0" smtClean="0"/>
              <a:t> </a:t>
            </a:r>
            <a:r>
              <a:rPr lang="fi-FI" dirty="0" err="1" smtClean="0"/>
              <a:t>Latinos</a:t>
            </a:r>
            <a:r>
              <a:rPr lang="fi-FI" dirty="0" smtClean="0"/>
              <a:t> </a:t>
            </a:r>
            <a:r>
              <a:rPr lang="fi-FI" dirty="0" err="1" smtClean="0"/>
              <a:t>potential</a:t>
            </a:r>
            <a:r>
              <a:rPr lang="fi-FI" dirty="0" smtClean="0"/>
              <a:t> as </a:t>
            </a:r>
            <a:r>
              <a:rPr lang="fi-FI" dirty="0" err="1" smtClean="0"/>
              <a:t>voters</a:t>
            </a:r>
            <a:r>
              <a:rPr lang="fi-FI" dirty="0" smtClean="0"/>
              <a:t> and </a:t>
            </a:r>
            <a:r>
              <a:rPr lang="fi-FI" dirty="0" err="1" smtClean="0"/>
              <a:t>how</a:t>
            </a:r>
            <a:r>
              <a:rPr lang="fi-FI" dirty="0" smtClean="0"/>
              <a:t> </a:t>
            </a:r>
            <a:r>
              <a:rPr lang="fi-FI" dirty="0" err="1" smtClean="0"/>
              <a:t>they</a:t>
            </a:r>
            <a:r>
              <a:rPr lang="fi-FI" dirty="0" smtClean="0"/>
              <a:t> </a:t>
            </a:r>
            <a:r>
              <a:rPr lang="fi-FI" dirty="0" err="1" smtClean="0"/>
              <a:t>register</a:t>
            </a:r>
            <a:r>
              <a:rPr lang="fi-FI" dirty="0" smtClean="0"/>
              <a:t> to </a:t>
            </a:r>
            <a:r>
              <a:rPr lang="fi-FI" dirty="0" err="1" smtClean="0"/>
              <a:t>vote</a:t>
            </a:r>
            <a:r>
              <a:rPr lang="fi-FI" dirty="0" smtClean="0"/>
              <a:t>. </a:t>
            </a:r>
            <a:r>
              <a:rPr lang="fi-FI" dirty="0" err="1" smtClean="0"/>
              <a:t>This</a:t>
            </a:r>
            <a:r>
              <a:rPr lang="fi-FI" dirty="0" smtClean="0"/>
              <a:t> is a </a:t>
            </a:r>
            <a:r>
              <a:rPr lang="fi-FI" dirty="0" err="1" smtClean="0"/>
              <a:t>common</a:t>
            </a:r>
            <a:r>
              <a:rPr lang="fi-FI" dirty="0" smtClean="0"/>
              <a:t> </a:t>
            </a:r>
            <a:r>
              <a:rPr lang="fi-FI" dirty="0" err="1" smtClean="0"/>
              <a:t>journalistic</a:t>
            </a:r>
            <a:r>
              <a:rPr lang="fi-FI" dirty="0" smtClean="0"/>
              <a:t> </a:t>
            </a:r>
            <a:r>
              <a:rPr lang="fi-FI" dirty="0" err="1" smtClean="0"/>
              <a:t>decision</a:t>
            </a:r>
            <a:r>
              <a:rPr lang="fi-FI" dirty="0" smtClean="0"/>
              <a:t>: </a:t>
            </a:r>
            <a:r>
              <a:rPr lang="fi-FI" dirty="0" err="1" smtClean="0"/>
              <a:t>one</a:t>
            </a:r>
            <a:r>
              <a:rPr lang="fi-FI" dirty="0" smtClean="0"/>
              <a:t> </a:t>
            </a:r>
            <a:r>
              <a:rPr lang="fi-FI" dirty="0" err="1" smtClean="0"/>
              <a:t>article</a:t>
            </a:r>
            <a:r>
              <a:rPr lang="fi-FI" dirty="0" smtClean="0"/>
              <a:t> </a:t>
            </a:r>
            <a:r>
              <a:rPr lang="fi-FI" dirty="0" err="1" smtClean="0"/>
              <a:t>cannot</a:t>
            </a:r>
            <a:r>
              <a:rPr lang="fi-FI" dirty="0" smtClean="0"/>
              <a:t> </a:t>
            </a:r>
            <a:r>
              <a:rPr lang="fi-FI" dirty="0" err="1" smtClean="0"/>
              <a:t>cover</a:t>
            </a:r>
            <a:r>
              <a:rPr lang="fi-FI" dirty="0" smtClean="0"/>
              <a:t> </a:t>
            </a:r>
            <a:r>
              <a:rPr lang="fi-FI" dirty="0" err="1" smtClean="0"/>
              <a:t>everything</a:t>
            </a:r>
            <a:r>
              <a:rPr lang="fi-FI" dirty="0" smtClean="0"/>
              <a:t>. </a:t>
            </a:r>
            <a:r>
              <a:rPr lang="fi-FI" dirty="0" err="1" smtClean="0"/>
              <a:t>But</a:t>
            </a:r>
            <a:r>
              <a:rPr lang="fi-FI" dirty="0" smtClean="0"/>
              <a:t> </a:t>
            </a:r>
            <a:r>
              <a:rPr lang="fi-FI" dirty="0" err="1" smtClean="0"/>
              <a:t>journalistic</a:t>
            </a:r>
            <a:r>
              <a:rPr lang="fi-FI" dirty="0" smtClean="0"/>
              <a:t> </a:t>
            </a:r>
            <a:r>
              <a:rPr lang="fi-FI" dirty="0" err="1" smtClean="0"/>
              <a:t>decision</a:t>
            </a:r>
            <a:r>
              <a:rPr lang="fi-FI" dirty="0" smtClean="0"/>
              <a:t> </a:t>
            </a:r>
            <a:r>
              <a:rPr lang="fi-FI" dirty="0" err="1" smtClean="0"/>
              <a:t>making</a:t>
            </a:r>
            <a:r>
              <a:rPr lang="fi-FI" dirty="0" smtClean="0"/>
              <a:t> </a:t>
            </a:r>
            <a:r>
              <a:rPr lang="fi-FI" dirty="0" err="1" smtClean="0"/>
              <a:t>may</a:t>
            </a:r>
            <a:r>
              <a:rPr lang="fi-FI" dirty="0" smtClean="0"/>
              <a:t> </a:t>
            </a:r>
            <a:r>
              <a:rPr lang="fi-FI" dirty="0" err="1" smtClean="0"/>
              <a:t>also</a:t>
            </a:r>
            <a:r>
              <a:rPr lang="fi-FI" dirty="0" smtClean="0"/>
              <a:t> </a:t>
            </a:r>
            <a:r>
              <a:rPr lang="fi-FI" dirty="0" err="1" smtClean="0"/>
              <a:t>reveal</a:t>
            </a:r>
            <a:r>
              <a:rPr lang="fi-FI" dirty="0" smtClean="0"/>
              <a:t> </a:t>
            </a:r>
            <a:r>
              <a:rPr lang="fi-FI" dirty="0" err="1" smtClean="0"/>
              <a:t>something</a:t>
            </a:r>
            <a:r>
              <a:rPr lang="fi-FI" dirty="0" smtClean="0"/>
              <a:t> </a:t>
            </a:r>
            <a:r>
              <a:rPr lang="fi-FI" dirty="0" err="1" smtClean="0"/>
              <a:t>about</a:t>
            </a:r>
            <a:r>
              <a:rPr lang="fi-FI" dirty="0" smtClean="0"/>
              <a:t> </a:t>
            </a:r>
            <a:r>
              <a:rPr lang="fi-FI" dirty="0" err="1" smtClean="0"/>
              <a:t>the</a:t>
            </a:r>
            <a:r>
              <a:rPr lang="fi-FI" dirty="0" smtClean="0"/>
              <a:t> </a:t>
            </a:r>
            <a:r>
              <a:rPr lang="fi-FI" dirty="0" err="1" smtClean="0"/>
              <a:t>writer</a:t>
            </a:r>
            <a:r>
              <a:rPr lang="fi-FI" dirty="0" smtClean="0"/>
              <a:t> </a:t>
            </a:r>
            <a:r>
              <a:rPr lang="fi-FI" dirty="0" err="1" smtClean="0"/>
              <a:t>or</a:t>
            </a:r>
            <a:r>
              <a:rPr lang="fi-FI" dirty="0" smtClean="0"/>
              <a:t> </a:t>
            </a:r>
            <a:r>
              <a:rPr lang="fi-FI" dirty="0" err="1" smtClean="0"/>
              <a:t>political</a:t>
            </a:r>
            <a:r>
              <a:rPr lang="fi-FI" dirty="0" smtClean="0"/>
              <a:t> </a:t>
            </a:r>
            <a:r>
              <a:rPr lang="fi-FI" dirty="0" err="1" smtClean="0"/>
              <a:t>preferences</a:t>
            </a:r>
            <a:r>
              <a:rPr lang="fi-FI" dirty="0" smtClean="0"/>
              <a:t> of </a:t>
            </a:r>
            <a:r>
              <a:rPr lang="fi-FI" dirty="0" err="1" smtClean="0"/>
              <a:t>the</a:t>
            </a:r>
            <a:r>
              <a:rPr lang="fi-FI" dirty="0" smtClean="0"/>
              <a:t> </a:t>
            </a:r>
            <a:r>
              <a:rPr lang="fi-FI" dirty="0" err="1" smtClean="0"/>
              <a:t>newspaper</a:t>
            </a:r>
            <a:r>
              <a:rPr lang="fi-FI" dirty="0" smtClean="0"/>
              <a:t>. </a:t>
            </a:r>
          </a:p>
          <a:p>
            <a:pPr marL="0" indent="0">
              <a:buNone/>
            </a:pPr>
            <a:endParaRPr lang="fi-FI" dirty="0" smtClean="0"/>
          </a:p>
          <a:p>
            <a:pPr marL="0" indent="0">
              <a:buNone/>
            </a:pPr>
            <a:endParaRPr lang="fi-FI" dirty="0" smtClean="0"/>
          </a:p>
          <a:p>
            <a:pPr marL="0" indent="0">
              <a:buNone/>
            </a:pPr>
            <a:endParaRPr lang="fi-FI" dirty="0"/>
          </a:p>
          <a:p>
            <a:pPr marL="0" indent="0">
              <a:buNone/>
            </a:pPr>
            <a:endParaRPr lang="fi-FI" dirty="0"/>
          </a:p>
          <a:p>
            <a:pPr marL="0" indent="0">
              <a:buNone/>
            </a:pPr>
            <a:endParaRPr lang="fi-FI" dirty="0"/>
          </a:p>
        </p:txBody>
      </p:sp>
    </p:spTree>
    <p:extLst>
      <p:ext uri="{BB962C8B-B14F-4D97-AF65-F5344CB8AC3E}">
        <p14:creationId xmlns:p14="http://schemas.microsoft.com/office/powerpoint/2010/main" val="3590757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225</TotalTime>
  <Words>1666</Words>
  <Application>Microsoft Office PowerPoint</Application>
  <PresentationFormat>Laajakuva</PresentationFormat>
  <Paragraphs>127</Paragraphs>
  <Slides>21</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21</vt:i4>
      </vt:variant>
    </vt:vector>
  </HeadingPairs>
  <TitlesOfParts>
    <vt:vector size="25" baseType="lpstr">
      <vt:lpstr>Arial</vt:lpstr>
      <vt:lpstr>Century Gothic</vt:lpstr>
      <vt:lpstr>Wingdings 3</vt:lpstr>
      <vt:lpstr>Ion Boardroom</vt:lpstr>
      <vt:lpstr>Presentation 8 Exercises on Textual Analyses Policy document and newspaper articles</vt:lpstr>
      <vt:lpstr>Policy document analysis</vt:lpstr>
      <vt:lpstr>Policy document analysis</vt:lpstr>
      <vt:lpstr>Policy document analysis</vt:lpstr>
      <vt:lpstr>Policy document analysis</vt:lpstr>
      <vt:lpstr>Policy document analysis</vt:lpstr>
      <vt:lpstr>Policy document analysis</vt:lpstr>
      <vt:lpstr>   Discourse Analysis of an article: Donald Trump’s Immigration Rhetoric Mobilizing Arizona Latino Voters  Gulsum Ilola</vt:lpstr>
      <vt:lpstr>Genre and Style</vt:lpstr>
      <vt:lpstr>Key topics</vt:lpstr>
      <vt:lpstr>Social problems found from the discourse</vt:lpstr>
      <vt:lpstr>Ideological backround of the text</vt:lpstr>
      <vt:lpstr>Emotional Images</vt:lpstr>
      <vt:lpstr>Actors</vt:lpstr>
      <vt:lpstr>Connections to other discourses</vt:lpstr>
      <vt:lpstr>Rhetorical Discourse analysis of an article: With new effort, Group Hopes to Show Donald Trump Has a Multicultural Appeal.</vt:lpstr>
      <vt:lpstr>Genre and Style</vt:lpstr>
      <vt:lpstr>Key Topic and Actors </vt:lpstr>
      <vt:lpstr>Legitimization </vt:lpstr>
      <vt:lpstr>PowerPoint-esitys</vt:lpstr>
      <vt:lpstr>Conclusions &amp; Analysis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Donald Trump’s Immigration Rhetoric Mobilizing Arizona Latino Voters</dc:title>
  <dc:creator>gulsum ilola</dc:creator>
  <cp:lastModifiedBy>Hannah Hintikka</cp:lastModifiedBy>
  <cp:revision>31</cp:revision>
  <dcterms:created xsi:type="dcterms:W3CDTF">2016-04-05T18:32:47Z</dcterms:created>
  <dcterms:modified xsi:type="dcterms:W3CDTF">2016-04-06T11:01:55Z</dcterms:modified>
</cp:coreProperties>
</file>