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9" r:id="rId7"/>
    <p:sldId id="263" r:id="rId8"/>
    <p:sldId id="265" r:id="rId9"/>
    <p:sldId id="261" r:id="rId10"/>
    <p:sldId id="274" r:id="rId11"/>
    <p:sldId id="262" r:id="rId12"/>
    <p:sldId id="272" r:id="rId13"/>
    <p:sldId id="273" r:id="rId14"/>
    <p:sldId id="270" r:id="rId15"/>
    <p:sldId id="267" r:id="rId16"/>
    <p:sldId id="275" r:id="rId17"/>
    <p:sldId id="260" r:id="rId18"/>
    <p:sldId id="271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1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2A018C-DD2D-4073-9471-20E3CEEBF600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7E3587-2265-402C-805D-BDC466DA840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Academic</a:t>
            </a:r>
            <a:r>
              <a:rPr lang="fi-FI" dirty="0" smtClean="0"/>
              <a:t> </a:t>
            </a:r>
            <a:r>
              <a:rPr lang="fi-FI" dirty="0" err="1" smtClean="0"/>
              <a:t>Writing</a:t>
            </a:r>
            <a:r>
              <a:rPr lang="fi-FI" dirty="0" smtClean="0"/>
              <a:t>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A </a:t>
            </a:r>
            <a:r>
              <a:rPr lang="fi-FI" dirty="0" err="1" smtClean="0"/>
              <a:t>Valuable</a:t>
            </a:r>
            <a:r>
              <a:rPr lang="fi-FI" dirty="0" smtClean="0"/>
              <a:t> </a:t>
            </a:r>
            <a:r>
              <a:rPr lang="fi-FI" dirty="0" err="1" smtClean="0"/>
              <a:t>Tool</a:t>
            </a:r>
            <a:r>
              <a:rPr lang="fi-FI" dirty="0" smtClean="0"/>
              <a:t> for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 and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Career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5157192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Margaret </a:t>
            </a:r>
            <a:r>
              <a:rPr lang="fi-FI" dirty="0" err="1" smtClean="0"/>
              <a:t>Trotta</a:t>
            </a:r>
            <a:r>
              <a:rPr lang="fi-FI" dirty="0" smtClean="0"/>
              <a:t> Tuomi, </a:t>
            </a:r>
            <a:r>
              <a:rPr lang="fi-FI" dirty="0" err="1" smtClean="0"/>
              <a:t>Ph.D</a:t>
            </a:r>
            <a:r>
              <a:rPr lang="fi-FI" dirty="0" smtClean="0"/>
              <a:t>.</a:t>
            </a:r>
          </a:p>
          <a:p>
            <a:r>
              <a:rPr lang="fi-FI" dirty="0" smtClean="0"/>
              <a:t>Senior </a:t>
            </a:r>
            <a:r>
              <a:rPr lang="fi-FI" dirty="0" err="1" smtClean="0"/>
              <a:t>Researcher</a:t>
            </a:r>
            <a:r>
              <a:rPr lang="fi-FI" dirty="0" smtClean="0"/>
              <a:t> and </a:t>
            </a:r>
            <a:r>
              <a:rPr lang="fi-FI" dirty="0" err="1" smtClean="0"/>
              <a:t>Lecturer</a:t>
            </a:r>
            <a:r>
              <a:rPr lang="fi-FI" dirty="0" smtClean="0"/>
              <a:t> </a:t>
            </a:r>
            <a:r>
              <a:rPr lang="fi-FI" dirty="0" err="1" smtClean="0"/>
              <a:t>University</a:t>
            </a:r>
            <a:r>
              <a:rPr lang="fi-FI" dirty="0" smtClean="0"/>
              <a:t> of  Jyväskylä, Finland</a:t>
            </a:r>
          </a:p>
        </p:txBody>
      </p:sp>
    </p:spTree>
    <p:extLst>
      <p:ext uri="{BB962C8B-B14F-4D97-AF65-F5344CB8AC3E}">
        <p14:creationId xmlns:p14="http://schemas.microsoft.com/office/powerpoint/2010/main" val="20150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63" y="332656"/>
            <a:ext cx="7486414" cy="6382671"/>
          </a:xfrm>
        </p:spPr>
      </p:pic>
    </p:spTree>
    <p:extLst>
      <p:ext uri="{BB962C8B-B14F-4D97-AF65-F5344CB8AC3E}">
        <p14:creationId xmlns:p14="http://schemas.microsoft.com/office/powerpoint/2010/main" val="12203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Specific</a:t>
            </a:r>
            <a:r>
              <a:rPr lang="fi-FI" dirty="0" smtClean="0"/>
              <a:t> to General </a:t>
            </a:r>
            <a:r>
              <a:rPr lang="fi-FI" dirty="0" err="1" smtClean="0"/>
              <a:t>Text</a:t>
            </a:r>
            <a:r>
              <a:rPr lang="fi-FI" dirty="0" smtClean="0"/>
              <a:t> (SG)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027196"/>
            <a:ext cx="4020283" cy="3668597"/>
          </a:xfrm>
        </p:spPr>
      </p:pic>
    </p:spTree>
    <p:extLst>
      <p:ext uri="{BB962C8B-B14F-4D97-AF65-F5344CB8AC3E}">
        <p14:creationId xmlns:p14="http://schemas.microsoft.com/office/powerpoint/2010/main" val="276709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Discussion</a:t>
            </a:r>
            <a:r>
              <a:rPr lang="fi-FI" dirty="0" smtClean="0"/>
              <a:t> and </a:t>
            </a:r>
            <a:r>
              <a:rPr lang="fi-FI" dirty="0" err="1" smtClean="0"/>
              <a:t>Conclusion</a:t>
            </a:r>
            <a:r>
              <a:rPr lang="fi-FI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05242"/>
            <a:ext cx="5472608" cy="4420101"/>
          </a:xfrm>
        </p:spPr>
      </p:pic>
    </p:spTree>
    <p:extLst>
      <p:ext uri="{BB962C8B-B14F-4D97-AF65-F5344CB8AC3E}">
        <p14:creationId xmlns:p14="http://schemas.microsoft.com/office/powerpoint/2010/main" val="406224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84784"/>
            <a:ext cx="4455435" cy="4176464"/>
          </a:xfrm>
        </p:spPr>
      </p:pic>
    </p:spTree>
    <p:extLst>
      <p:ext uri="{BB962C8B-B14F-4D97-AF65-F5344CB8AC3E}">
        <p14:creationId xmlns:p14="http://schemas.microsoft.com/office/powerpoint/2010/main" val="28008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Construction of a Research Paper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54" y="2625055"/>
            <a:ext cx="3243079" cy="3625603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780928"/>
            <a:ext cx="5076056" cy="3600400"/>
          </a:xfrm>
        </p:spPr>
      </p:pic>
    </p:spTree>
    <p:extLst>
      <p:ext uri="{BB962C8B-B14F-4D97-AF65-F5344CB8AC3E}">
        <p14:creationId xmlns:p14="http://schemas.microsoft.com/office/powerpoint/2010/main" val="37371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Title</a:t>
            </a:r>
            <a:r>
              <a:rPr lang="fi-FI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say exactly what you did, </a:t>
            </a:r>
            <a:r>
              <a:rPr lang="en-US" smtClean="0"/>
              <a:t>not more, not less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Learning to write definitions is a good way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BD0D9"/>
              </a:buClr>
            </a:pPr>
            <a:r>
              <a:rPr lang="en-US" dirty="0" smtClean="0">
                <a:solidFill>
                  <a:prstClr val="black"/>
                </a:solidFill>
              </a:rPr>
              <a:t>Consider  your audience</a:t>
            </a:r>
          </a:p>
          <a:p>
            <a:pPr lvl="1">
              <a:buClr>
                <a:srgbClr val="0BD0D9"/>
              </a:buClr>
            </a:pPr>
            <a:r>
              <a:rPr lang="fi-FI" dirty="0" err="1" smtClean="0">
                <a:solidFill>
                  <a:prstClr val="black"/>
                </a:solidFill>
              </a:rPr>
              <a:t>Are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they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also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professionals</a:t>
            </a:r>
            <a:r>
              <a:rPr lang="fi-FI" dirty="0" smtClean="0">
                <a:solidFill>
                  <a:prstClr val="black"/>
                </a:solidFill>
              </a:rPr>
              <a:t> in </a:t>
            </a:r>
            <a:r>
              <a:rPr lang="fi-FI" dirty="0" err="1" smtClean="0">
                <a:solidFill>
                  <a:prstClr val="black"/>
                </a:solidFill>
              </a:rPr>
              <a:t>your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field</a:t>
            </a:r>
            <a:r>
              <a:rPr lang="fi-FI" dirty="0" smtClean="0">
                <a:solidFill>
                  <a:prstClr val="black"/>
                </a:solidFill>
              </a:rPr>
              <a:t>?</a:t>
            </a:r>
          </a:p>
          <a:p>
            <a:pPr lvl="1">
              <a:buClr>
                <a:srgbClr val="0BD0D9"/>
              </a:buClr>
            </a:pPr>
            <a:r>
              <a:rPr lang="fi-FI" dirty="0" smtClean="0">
                <a:solidFill>
                  <a:prstClr val="black"/>
                </a:solidFill>
              </a:rPr>
              <a:t>The general </a:t>
            </a:r>
            <a:r>
              <a:rPr lang="fi-FI" dirty="0" err="1" smtClean="0">
                <a:solidFill>
                  <a:prstClr val="black"/>
                </a:solidFill>
              </a:rPr>
              <a:t>public</a:t>
            </a:r>
            <a:r>
              <a:rPr lang="fi-FI" dirty="0" smtClean="0">
                <a:solidFill>
                  <a:prstClr val="black"/>
                </a:solidFill>
              </a:rPr>
              <a:t>?</a:t>
            </a:r>
          </a:p>
          <a:p>
            <a:pPr lvl="1">
              <a:buClr>
                <a:srgbClr val="0BD0D9"/>
              </a:buClr>
            </a:pPr>
            <a:endParaRPr lang="fi-FI" dirty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r>
              <a:rPr lang="fi-FI" dirty="0" err="1" smtClean="0">
                <a:solidFill>
                  <a:prstClr val="black"/>
                </a:solidFill>
              </a:rPr>
              <a:t>Should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it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be</a:t>
            </a:r>
            <a:r>
              <a:rPr lang="fi-FI" dirty="0" smtClean="0">
                <a:solidFill>
                  <a:prstClr val="black"/>
                </a:solidFill>
              </a:rPr>
              <a:t> an </a:t>
            </a:r>
            <a:r>
              <a:rPr lang="fi-FI" dirty="0" err="1" smtClean="0">
                <a:solidFill>
                  <a:prstClr val="black"/>
                </a:solidFill>
              </a:rPr>
              <a:t>extended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or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err="1" smtClean="0">
                <a:solidFill>
                  <a:prstClr val="black"/>
                </a:solidFill>
              </a:rPr>
              <a:t>short</a:t>
            </a:r>
            <a:r>
              <a:rPr lang="fi-FI" dirty="0" smtClean="0">
                <a:solidFill>
                  <a:prstClr val="black"/>
                </a:solidFill>
              </a:rPr>
              <a:t> definition?</a:t>
            </a:r>
          </a:p>
          <a:p>
            <a:pPr>
              <a:buClr>
                <a:srgbClr val="0BD0D9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marL="393192" lvl="1" indent="0">
              <a:buClr>
                <a:srgbClr val="0BD0D9"/>
              </a:buClr>
              <a:buNone/>
            </a:pPr>
            <a:endParaRPr lang="fi-FI" dirty="0" smtClean="0">
              <a:solidFill>
                <a:prstClr val="black"/>
              </a:solidFill>
            </a:endParaRPr>
          </a:p>
          <a:p>
            <a:pPr marL="393192" lvl="1" indent="0">
              <a:buClr>
                <a:srgbClr val="0BD0D9"/>
              </a:buClr>
              <a:buNone/>
            </a:pPr>
            <a:endParaRPr lang="fi-FI" dirty="0" smtClean="0">
              <a:solidFill>
                <a:prstClr val="black"/>
              </a:solidFill>
            </a:endParaRPr>
          </a:p>
          <a:p>
            <a:pPr lvl="1">
              <a:buClr>
                <a:srgbClr val="0BD0D9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endParaRPr lang="fi-FI" dirty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general </a:t>
            </a:r>
            <a:r>
              <a:rPr lang="fi-FI" dirty="0" err="1" smtClean="0"/>
              <a:t>structure</a:t>
            </a:r>
            <a:r>
              <a:rPr lang="fi-FI" dirty="0"/>
              <a:t> </a:t>
            </a:r>
            <a:r>
              <a:rPr lang="fi-FI" dirty="0" smtClean="0"/>
              <a:t>of </a:t>
            </a:r>
            <a:r>
              <a:rPr lang="fi-FI" dirty="0" err="1" smtClean="0"/>
              <a:t>definitions</a:t>
            </a:r>
            <a:r>
              <a:rPr lang="fi-FI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+ </a:t>
            </a:r>
            <a:endParaRPr lang="en-US" dirty="0"/>
          </a:p>
          <a:p>
            <a:r>
              <a:rPr lang="en-US" dirty="0"/>
              <a:t>Term (is/are)   </a:t>
            </a:r>
            <a:r>
              <a:rPr lang="en-US" dirty="0" smtClean="0"/>
              <a:t> A horse is</a:t>
            </a:r>
            <a:endParaRPr lang="en-US" dirty="0"/>
          </a:p>
          <a:p>
            <a:r>
              <a:rPr lang="en-US" dirty="0"/>
              <a:t>a/an class  that/+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smtClean="0"/>
              <a:t>word an animal  which</a:t>
            </a:r>
          </a:p>
          <a:p>
            <a:r>
              <a:rPr lang="en-US" dirty="0" smtClean="0"/>
              <a:t>distinguishing detail which has been used as a </a:t>
            </a:r>
            <a:r>
              <a:rPr lang="en-US" smtClean="0"/>
              <a:t>means of transportation</a:t>
            </a:r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5395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Definition of a </a:t>
            </a:r>
            <a:r>
              <a:rPr lang="fi-FI" dirty="0" err="1" smtClean="0"/>
              <a:t>clock</a:t>
            </a:r>
            <a:r>
              <a:rPr lang="fi-FI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Clock (ordinary life definition): A gadget that has hands or numbers and tells you what the time is.</a:t>
            </a:r>
          </a:p>
          <a:p>
            <a:endParaRPr lang="en-US" dirty="0"/>
          </a:p>
          <a:p>
            <a:r>
              <a:rPr lang="en-US" dirty="0"/>
              <a:t>Clock (clockmaker's definition): </a:t>
            </a:r>
            <a:r>
              <a:rPr lang="en-US" dirty="0" smtClean="0"/>
              <a:t>An oscillator-based device </a:t>
            </a:r>
            <a:r>
              <a:rPr lang="en-US" dirty="0"/>
              <a:t>for indicating the time visually or audibly.</a:t>
            </a:r>
          </a:p>
          <a:p>
            <a:endParaRPr lang="en-US" dirty="0"/>
          </a:p>
          <a:p>
            <a:r>
              <a:rPr lang="en-US" dirty="0"/>
              <a:t>Clock (scholarly definition): An instrument that is used to measure duration and co-ordinate events according to collectively determined units of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Swales</a:t>
            </a:r>
            <a:r>
              <a:rPr lang="fi-FI" dirty="0" smtClean="0"/>
              <a:t>, J.M. and C.B. </a:t>
            </a:r>
            <a:r>
              <a:rPr lang="fi-FI" dirty="0" err="1" smtClean="0"/>
              <a:t>Feak</a:t>
            </a:r>
            <a:r>
              <a:rPr lang="fi-FI" dirty="0" smtClean="0"/>
              <a:t> 2012. </a:t>
            </a:r>
            <a:r>
              <a:rPr lang="fi-FI" dirty="0" err="1" smtClean="0"/>
              <a:t>Academic</a:t>
            </a:r>
            <a:r>
              <a:rPr lang="fi-FI" dirty="0" smtClean="0"/>
              <a:t> </a:t>
            </a:r>
            <a:r>
              <a:rPr lang="fi-FI" dirty="0" err="1" smtClean="0"/>
              <a:t>Writing</a:t>
            </a:r>
            <a:r>
              <a:rPr lang="fi-FI" dirty="0" smtClean="0"/>
              <a:t> for </a:t>
            </a:r>
            <a:r>
              <a:rPr lang="fi-FI" dirty="0" err="1" smtClean="0"/>
              <a:t>Graduate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: </a:t>
            </a:r>
            <a:r>
              <a:rPr lang="fi-FI" dirty="0" err="1" smtClean="0"/>
              <a:t>Essential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r>
              <a:rPr lang="fi-FI" dirty="0" smtClean="0"/>
              <a:t> and </a:t>
            </a:r>
            <a:r>
              <a:rPr lang="fi-FI" dirty="0" err="1" smtClean="0"/>
              <a:t>Skills</a:t>
            </a:r>
            <a:r>
              <a:rPr lang="fi-FI" dirty="0" smtClean="0"/>
              <a:t>, 3rd. Ed. Michigan </a:t>
            </a:r>
            <a:r>
              <a:rPr lang="fi-FI" dirty="0" err="1" smtClean="0"/>
              <a:t>Series</a:t>
            </a:r>
            <a:r>
              <a:rPr lang="fi-FI" dirty="0" smtClean="0"/>
              <a:t> in </a:t>
            </a:r>
            <a:r>
              <a:rPr lang="fi-FI" dirty="0" err="1" smtClean="0"/>
              <a:t>English</a:t>
            </a:r>
            <a:r>
              <a:rPr lang="fi-FI" dirty="0" smtClean="0"/>
              <a:t> for </a:t>
            </a:r>
            <a:r>
              <a:rPr lang="fi-FI" dirty="0" err="1" smtClean="0"/>
              <a:t>Academic</a:t>
            </a:r>
            <a:r>
              <a:rPr lang="fi-FI" dirty="0" smtClean="0"/>
              <a:t> and Professional </a:t>
            </a:r>
            <a:r>
              <a:rPr lang="fi-FI" dirty="0" err="1" smtClean="0"/>
              <a:t>Purposes</a:t>
            </a:r>
            <a:r>
              <a:rPr lang="fi-FI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sv-SE" dirty="0" smtClean="0"/>
              <a:t>Margaret Trotta </a:t>
            </a:r>
            <a:r>
              <a:rPr lang="sv-SE" dirty="0" err="1" smtClean="0"/>
              <a:t>Tuomi’s</a:t>
            </a:r>
            <a:r>
              <a:rPr lang="sv-SE" dirty="0" smtClean="0"/>
              <a:t> Web </a:t>
            </a:r>
            <a:r>
              <a:rPr lang="sv-SE" dirty="0" err="1" smtClean="0"/>
              <a:t>address</a:t>
            </a:r>
            <a:r>
              <a:rPr lang="sv-SE" dirty="0" smtClean="0"/>
              <a:t> </a:t>
            </a:r>
            <a:r>
              <a:rPr lang="fi-FI" dirty="0"/>
              <a:t>http://users.jyu.fi/~ptuomi/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 err="1" smtClean="0"/>
              <a:t>Academic</a:t>
            </a:r>
            <a:r>
              <a:rPr lang="fi-FI" dirty="0" smtClean="0"/>
              <a:t> </a:t>
            </a:r>
            <a:r>
              <a:rPr lang="fi-FI" dirty="0" err="1" smtClean="0"/>
              <a:t>Writing</a:t>
            </a:r>
            <a:r>
              <a:rPr lang="fi-FI" dirty="0" smtClean="0"/>
              <a:t> is a </a:t>
            </a:r>
            <a:r>
              <a:rPr lang="fi-FI" dirty="0" err="1" smtClean="0"/>
              <a:t>valuable</a:t>
            </a:r>
            <a:r>
              <a:rPr lang="fi-FI" dirty="0" smtClean="0"/>
              <a:t> </a:t>
            </a:r>
            <a:r>
              <a:rPr lang="fi-FI" dirty="0" err="1" smtClean="0"/>
              <a:t>skill</a:t>
            </a:r>
            <a:r>
              <a:rPr lang="fi-FI" dirty="0" smtClean="0"/>
              <a:t> </a:t>
            </a:r>
            <a:r>
              <a:rPr lang="fi-FI" dirty="0" err="1" smtClean="0"/>
              <a:t>needed</a:t>
            </a:r>
            <a:r>
              <a:rPr lang="fi-FI" dirty="0" smtClean="0"/>
              <a:t> for </a:t>
            </a:r>
            <a:r>
              <a:rPr lang="fi-FI" dirty="0" err="1" smtClean="0"/>
              <a:t>writing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800" dirty="0" smtClean="0">
              <a:latin typeface="Arial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Arial"/>
                <a:ea typeface="Calibri"/>
                <a:cs typeface="Arial"/>
              </a:rPr>
              <a:t>essays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Arial"/>
                <a:ea typeface="Calibri"/>
                <a:cs typeface="Arial"/>
              </a:rPr>
              <a:t>reports</a:t>
            </a:r>
            <a:endParaRPr lang="en-US" sz="2800" dirty="0">
              <a:latin typeface="Arial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Arial"/>
                <a:ea typeface="Calibri"/>
                <a:cs typeface="Arial"/>
              </a:rPr>
              <a:t>Master’s thesis </a:t>
            </a:r>
            <a:r>
              <a:rPr lang="en-US" sz="2800" dirty="0">
                <a:latin typeface="Arial"/>
                <a:ea typeface="Calibri"/>
                <a:cs typeface="Arial"/>
              </a:rPr>
              <a:t>or </a:t>
            </a:r>
            <a:r>
              <a:rPr lang="en-US" sz="2800" dirty="0" smtClean="0">
                <a:latin typeface="Arial"/>
                <a:ea typeface="Calibri"/>
                <a:cs typeface="Arial"/>
              </a:rPr>
              <a:t>dissertation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latin typeface="Arial"/>
                <a:ea typeface="Calibri"/>
                <a:cs typeface="Arial"/>
              </a:rPr>
              <a:t>scientific </a:t>
            </a:r>
            <a:r>
              <a:rPr lang="en-US" sz="2800" dirty="0">
                <a:latin typeface="Arial"/>
                <a:ea typeface="Calibri"/>
                <a:cs typeface="Arial"/>
              </a:rPr>
              <a:t>journal publications </a:t>
            </a:r>
            <a:r>
              <a:rPr lang="en-US" sz="2800" dirty="0" smtClean="0">
                <a:latin typeface="Arial"/>
                <a:ea typeface="Calibri"/>
                <a:cs typeface="Arial"/>
              </a:rPr>
              <a:t>or books </a:t>
            </a:r>
          </a:p>
        </p:txBody>
      </p:sp>
    </p:spTree>
    <p:extLst>
      <p:ext uri="{BB962C8B-B14F-4D97-AF65-F5344CB8AC3E}">
        <p14:creationId xmlns:p14="http://schemas.microsoft.com/office/powerpoint/2010/main" val="26588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Academic </a:t>
            </a:r>
            <a:r>
              <a:rPr lang="en-US" dirty="0" smtClean="0"/>
              <a:t>articles contain </a:t>
            </a:r>
            <a:r>
              <a:rPr lang="en-US" dirty="0"/>
              <a:t>both content and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you understand the </a:t>
            </a:r>
            <a:r>
              <a:rPr lang="en-US" dirty="0" smtClean="0"/>
              <a:t>structure of an academic article it will be much </a:t>
            </a:r>
            <a:r>
              <a:rPr lang="en-US" dirty="0"/>
              <a:t>easier </a:t>
            </a:r>
            <a:endParaRPr lang="en-US" dirty="0" smtClean="0"/>
          </a:p>
          <a:p>
            <a:pPr lvl="1"/>
            <a:r>
              <a:rPr lang="en-US" dirty="0" smtClean="0"/>
              <a:t>to write your own articles and </a:t>
            </a:r>
            <a:r>
              <a:rPr lang="en-US" dirty="0"/>
              <a:t>have them accepted </a:t>
            </a:r>
            <a:r>
              <a:rPr lang="en-US" dirty="0" smtClean="0"/>
              <a:t>by a journal </a:t>
            </a:r>
          </a:p>
          <a:p>
            <a:pPr lvl="1"/>
            <a:r>
              <a:rPr lang="en-US" dirty="0" smtClean="0"/>
              <a:t>to find what you need from </a:t>
            </a:r>
            <a:r>
              <a:rPr lang="en-US" dirty="0"/>
              <a:t>academic articles written by others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791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key text </a:t>
            </a:r>
            <a:r>
              <a:rPr lang="en-US" dirty="0" smtClean="0"/>
              <a:t>styles: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/>
              <a:t>to Specific </a:t>
            </a:r>
            <a:r>
              <a:rPr lang="en-US" dirty="0" smtClean="0"/>
              <a:t>text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Specific to General </a:t>
            </a:r>
            <a:r>
              <a:rPr lang="en-US" dirty="0" smtClean="0"/>
              <a:t>text</a:t>
            </a:r>
          </a:p>
          <a:p>
            <a:endParaRPr lang="fi-FI" dirty="0"/>
          </a:p>
          <a:p>
            <a:r>
              <a:rPr lang="fi-FI" dirty="0" err="1" smtClean="0"/>
              <a:t>Narrowed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Construction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Research Paper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44824"/>
            <a:ext cx="4061714" cy="4540797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79" y="2996953"/>
            <a:ext cx="5120921" cy="2880320"/>
          </a:xfrm>
        </p:spPr>
      </p:pic>
    </p:spTree>
    <p:extLst>
      <p:ext uri="{BB962C8B-B14F-4D97-AF65-F5344CB8AC3E}">
        <p14:creationId xmlns:p14="http://schemas.microsoft.com/office/powerpoint/2010/main" val="36814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 with </a:t>
            </a:r>
            <a:r>
              <a:rPr lang="en-US" dirty="0" smtClean="0"/>
              <a:t>Method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It</a:t>
            </a:r>
            <a:r>
              <a:rPr lang="fi-FI" dirty="0" smtClean="0"/>
              <a:t> is </a:t>
            </a:r>
            <a:r>
              <a:rPr lang="fi-FI" dirty="0" err="1" smtClean="0"/>
              <a:t>usually</a:t>
            </a:r>
            <a:r>
              <a:rPr lang="fi-FI" dirty="0" smtClean="0"/>
              <a:t> the </a:t>
            </a:r>
            <a:r>
              <a:rPr lang="fi-FI" dirty="0" err="1" smtClean="0"/>
              <a:t>place</a:t>
            </a:r>
            <a:r>
              <a:rPr lang="fi-FI" dirty="0" smtClean="0"/>
              <a:t> to </a:t>
            </a:r>
            <a:r>
              <a:rPr lang="fi-FI" dirty="0" err="1" smtClean="0"/>
              <a:t>start</a:t>
            </a:r>
            <a:r>
              <a:rPr lang="fi-FI" dirty="0" smtClean="0"/>
              <a:t> </a:t>
            </a:r>
            <a:r>
              <a:rPr lang="fi-FI" dirty="0" err="1" smtClean="0"/>
              <a:t>because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r>
              <a:rPr lang="fi-FI" dirty="0" smtClean="0"/>
              <a:t> is the </a:t>
            </a:r>
            <a:r>
              <a:rPr lang="fi-FI" dirty="0" err="1" smtClean="0"/>
              <a:t>easiest</a:t>
            </a:r>
            <a:r>
              <a:rPr lang="fi-FI" dirty="0" smtClean="0"/>
              <a:t>.</a:t>
            </a:r>
          </a:p>
          <a:p>
            <a:pPr lvl="1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did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?</a:t>
            </a:r>
          </a:p>
          <a:p>
            <a:pPr lvl="1"/>
            <a:r>
              <a:rPr lang="fi-FI" dirty="0" smtClean="0"/>
              <a:t>How </a:t>
            </a:r>
            <a:r>
              <a:rPr lang="fi-FI" dirty="0" err="1" smtClean="0"/>
              <a:t>did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it</a:t>
            </a:r>
            <a:r>
              <a:rPr lang="fi-FI" dirty="0" smtClean="0"/>
              <a:t>?</a:t>
            </a:r>
          </a:p>
          <a:p>
            <a:pPr lvl="1"/>
            <a:r>
              <a:rPr lang="fi-FI" dirty="0" err="1" smtClean="0"/>
              <a:t>Who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cohort</a:t>
            </a:r>
            <a:r>
              <a:rPr lang="fi-FI" dirty="0" smtClean="0"/>
              <a:t>?</a:t>
            </a:r>
          </a:p>
          <a:p>
            <a:pPr lvl="1"/>
            <a:endParaRPr lang="fi-FI" dirty="0" smtClean="0"/>
          </a:p>
          <a:p>
            <a:r>
              <a:rPr lang="en-US" dirty="0" smtClean="0"/>
              <a:t>Narrow </a:t>
            </a:r>
            <a:r>
              <a:rPr lang="en-US" dirty="0"/>
              <a:t>Text is found in the </a:t>
            </a:r>
            <a:r>
              <a:rPr lang="en-US" dirty="0" smtClean="0"/>
              <a:t>Methods</a:t>
            </a:r>
            <a:endParaRPr lang="fi-FI" dirty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6971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hen </a:t>
            </a:r>
            <a:r>
              <a:rPr lang="en-US" dirty="0"/>
              <a:t>continue with </a:t>
            </a:r>
            <a:r>
              <a:rPr lang="en-US" dirty="0" smtClean="0"/>
              <a:t>the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Results</a:t>
            </a:r>
            <a:r>
              <a:rPr lang="fi-FI" dirty="0"/>
              <a:t> </a:t>
            </a:r>
            <a:r>
              <a:rPr lang="fi-FI" dirty="0" err="1"/>
              <a:t>comes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  <a:p>
            <a:pPr lvl="1"/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 smtClean="0"/>
              <a:t>?</a:t>
            </a:r>
          </a:p>
          <a:p>
            <a:pPr lvl="1"/>
            <a:endParaRPr lang="fi-FI" dirty="0"/>
          </a:p>
          <a:p>
            <a:r>
              <a:rPr lang="fi-FI" dirty="0" err="1" smtClean="0"/>
              <a:t>Narrowed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is </a:t>
            </a:r>
            <a:r>
              <a:rPr lang="fi-FI" dirty="0" err="1" smtClean="0"/>
              <a:t>used</a:t>
            </a:r>
            <a:r>
              <a:rPr lang="fi-FI" dirty="0" smtClean="0"/>
              <a:t> in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section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Sometimes</a:t>
            </a:r>
            <a:r>
              <a:rPr lang="fi-FI" dirty="0" smtClean="0"/>
              <a:t> </a:t>
            </a:r>
            <a:r>
              <a:rPr lang="fi-FI" dirty="0" err="1" smtClean="0"/>
              <a:t>combined</a:t>
            </a:r>
            <a:r>
              <a:rPr lang="fi-FI" dirty="0" smtClean="0"/>
              <a:t> with the </a:t>
            </a:r>
            <a:r>
              <a:rPr lang="fi-FI" dirty="0" err="1" smtClean="0"/>
              <a:t>Discussion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err="1" smtClean="0"/>
              <a:t>Appropriate</a:t>
            </a:r>
            <a:r>
              <a:rPr lang="fi-FI" dirty="0" smtClean="0"/>
              <a:t> </a:t>
            </a:r>
            <a:r>
              <a:rPr lang="fi-FI" dirty="0" err="1" smtClean="0"/>
              <a:t>discriptors</a:t>
            </a:r>
            <a:r>
              <a:rPr lang="fi-FI" dirty="0" smtClean="0"/>
              <a:t> of the data </a:t>
            </a:r>
            <a:endParaRPr lang="fi-FI" dirty="0"/>
          </a:p>
          <a:p>
            <a:endParaRPr lang="fi-FI" dirty="0" smtClean="0"/>
          </a:p>
          <a:p>
            <a:pPr marL="27432" indent="0">
              <a:buNone/>
            </a:pPr>
            <a:endParaRPr lang="fi-FI" dirty="0" smtClean="0"/>
          </a:p>
          <a:p>
            <a:pPr marL="27432" indent="0">
              <a:buNone/>
            </a:pPr>
            <a:r>
              <a:rPr lang="fi-FI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 err="1" smtClean="0"/>
              <a:t>Moves</a:t>
            </a:r>
            <a:r>
              <a:rPr lang="fi-FI" dirty="0" smtClean="0"/>
              <a:t> in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Paper</a:t>
            </a:r>
            <a:r>
              <a:rPr lang="fi-FI" dirty="0" smtClean="0"/>
              <a:t> </a:t>
            </a:r>
            <a:r>
              <a:rPr lang="fi-FI" dirty="0" err="1" smtClean="0"/>
              <a:t>Introductions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389120"/>
          </a:xfrm>
        </p:spPr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difficult</a:t>
            </a:r>
            <a:r>
              <a:rPr lang="fi-FI" dirty="0" smtClean="0"/>
              <a:t> </a:t>
            </a:r>
            <a:r>
              <a:rPr lang="fi-FI" dirty="0" err="1" smtClean="0"/>
              <a:t>section</a:t>
            </a:r>
            <a:r>
              <a:rPr lang="fi-FI" dirty="0" smtClean="0"/>
              <a:t> to </a:t>
            </a:r>
            <a:r>
              <a:rPr lang="fi-FI" dirty="0" err="1" smtClean="0"/>
              <a:t>write</a:t>
            </a:r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statistics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definitions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</a:t>
            </a:r>
            <a:r>
              <a:rPr lang="fi-FI" dirty="0" err="1" smtClean="0"/>
              <a:t>definitions</a:t>
            </a:r>
            <a:endParaRPr lang="fi-FI" dirty="0" smtClean="0"/>
          </a:p>
          <a:p>
            <a:endParaRPr lang="fi-FI" dirty="0"/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/>
              <a:t>to Specific </a:t>
            </a:r>
            <a:r>
              <a:rPr lang="en-US" dirty="0" smtClean="0"/>
              <a:t>text (GS)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098987"/>
            <a:ext cx="4216497" cy="3603665"/>
          </a:xfrm>
        </p:spPr>
      </p:pic>
    </p:spTree>
    <p:extLst>
      <p:ext uri="{BB962C8B-B14F-4D97-AF65-F5344CB8AC3E}">
        <p14:creationId xmlns:p14="http://schemas.microsoft.com/office/powerpoint/2010/main" val="6735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408</Words>
  <Application>Microsoft Office PowerPoint</Application>
  <PresentationFormat>On-screen Show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Academic Writing: </vt:lpstr>
      <vt:lpstr>  Academic Writing is a valuable skill needed for writing your</vt:lpstr>
      <vt:lpstr>Academic articles contain both content and structure </vt:lpstr>
      <vt:lpstr>3 key text styles: </vt:lpstr>
      <vt:lpstr>General Construction of  a Research Paper</vt:lpstr>
      <vt:lpstr>Start with Method Section</vt:lpstr>
      <vt:lpstr>Then continue with the results </vt:lpstr>
      <vt:lpstr>Moves in Research Paper Introductions</vt:lpstr>
      <vt:lpstr>General to Specific text (GS)</vt:lpstr>
      <vt:lpstr>PowerPoint Presentation</vt:lpstr>
      <vt:lpstr>Specific to General Text (SG)</vt:lpstr>
      <vt:lpstr>Discussion and Conclusion </vt:lpstr>
      <vt:lpstr>PowerPoint Presentation</vt:lpstr>
      <vt:lpstr>General Construction of a Research Paper</vt:lpstr>
      <vt:lpstr>Title </vt:lpstr>
      <vt:lpstr>Learning to write definitions is a good way to start</vt:lpstr>
      <vt:lpstr>The general structure of definitions:</vt:lpstr>
      <vt:lpstr>Definition of a clock: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Writing</dc:title>
  <dc:creator>Margaret Tuomi</dc:creator>
  <cp:lastModifiedBy>Tuomi Margaret</cp:lastModifiedBy>
  <cp:revision>36</cp:revision>
  <dcterms:created xsi:type="dcterms:W3CDTF">2013-10-19T13:17:09Z</dcterms:created>
  <dcterms:modified xsi:type="dcterms:W3CDTF">2014-01-22T09:46:59Z</dcterms:modified>
</cp:coreProperties>
</file>