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256" r:id="rId2"/>
    <p:sldId id="258" r:id="rId3"/>
    <p:sldId id="311" r:id="rId4"/>
    <p:sldId id="271" r:id="rId5"/>
    <p:sldId id="257" r:id="rId6"/>
    <p:sldId id="286" r:id="rId7"/>
    <p:sldId id="312" r:id="rId8"/>
    <p:sldId id="287" r:id="rId9"/>
    <p:sldId id="285" r:id="rId10"/>
    <p:sldId id="270" r:id="rId11"/>
    <p:sldId id="313" r:id="rId12"/>
    <p:sldId id="288" r:id="rId13"/>
    <p:sldId id="314" r:id="rId14"/>
    <p:sldId id="259" r:id="rId15"/>
    <p:sldId id="316" r:id="rId16"/>
    <p:sldId id="317" r:id="rId17"/>
    <p:sldId id="260" r:id="rId18"/>
    <p:sldId id="278" r:id="rId19"/>
    <p:sldId id="319" r:id="rId20"/>
    <p:sldId id="279" r:id="rId21"/>
    <p:sldId id="269" r:id="rId22"/>
    <p:sldId id="320" r:id="rId23"/>
    <p:sldId id="280" r:id="rId24"/>
    <p:sldId id="281" r:id="rId25"/>
    <p:sldId id="265" r:id="rId26"/>
    <p:sldId id="323" r:id="rId27"/>
    <p:sldId id="267" r:id="rId28"/>
    <p:sldId id="266" r:id="rId29"/>
    <p:sldId id="324" r:id="rId30"/>
    <p:sldId id="322" r:id="rId31"/>
    <p:sldId id="282" r:id="rId32"/>
    <p:sldId id="274" r:id="rId33"/>
    <p:sldId id="273" r:id="rId34"/>
    <p:sldId id="272" r:id="rId35"/>
    <p:sldId id="325" r:id="rId36"/>
    <p:sldId id="276" r:id="rId37"/>
    <p:sldId id="289" r:id="rId38"/>
    <p:sldId id="321" r:id="rId39"/>
    <p:sldId id="326" r:id="rId40"/>
    <p:sldId id="263" r:id="rId41"/>
    <p:sldId id="262" r:id="rId42"/>
    <p:sldId id="283" r:id="rId43"/>
    <p:sldId id="292" r:id="rId44"/>
    <p:sldId id="293" r:id="rId45"/>
    <p:sldId id="294" r:id="rId46"/>
    <p:sldId id="296" r:id="rId47"/>
    <p:sldId id="297" r:id="rId48"/>
    <p:sldId id="298" r:id="rId49"/>
    <p:sldId id="328" r:id="rId50"/>
    <p:sldId id="329" r:id="rId51"/>
    <p:sldId id="330" r:id="rId52"/>
    <p:sldId id="331" r:id="rId53"/>
    <p:sldId id="332" r:id="rId54"/>
    <p:sldId id="333" r:id="rId55"/>
    <p:sldId id="334" r:id="rId56"/>
    <p:sldId id="335" r:id="rId57"/>
    <p:sldId id="336" r:id="rId58"/>
    <p:sldId id="337" r:id="rId59"/>
    <p:sldId id="338" r:id="rId60"/>
    <p:sldId id="327" r:id="rId61"/>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712" autoAdjust="0"/>
    <p:restoredTop sz="94660"/>
  </p:normalViewPr>
  <p:slideViewPr>
    <p:cSldViewPr snapToGrid="0">
      <p:cViewPr varScale="1">
        <p:scale>
          <a:sx n="114" d="100"/>
          <a:sy n="114" d="100"/>
        </p:scale>
        <p:origin x="270"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073A0F-6E8E-4693-9E99-C2AA60661FDC}" type="datetimeFigureOut">
              <a:rPr lang="nb-NO" smtClean="0"/>
              <a:t>10.10.2016</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F6AE80-EA2F-4BB6-BB79-2EFC86008E94}" type="slidenum">
              <a:rPr lang="nb-NO" smtClean="0"/>
              <a:t>‹#›</a:t>
            </a:fld>
            <a:endParaRPr lang="nb-NO"/>
          </a:p>
        </p:txBody>
      </p:sp>
    </p:spTree>
    <p:extLst>
      <p:ext uri="{BB962C8B-B14F-4D97-AF65-F5344CB8AC3E}">
        <p14:creationId xmlns:p14="http://schemas.microsoft.com/office/powerpoint/2010/main" val="14641086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3B31E681-2029-492C-9530-C983F310E8D1}" type="slidenum">
              <a:rPr lang="nb-NO" smtClean="0"/>
              <a:t>43</a:t>
            </a:fld>
            <a:endParaRPr lang="nb-NO"/>
          </a:p>
        </p:txBody>
      </p:sp>
    </p:spTree>
    <p:extLst>
      <p:ext uri="{BB962C8B-B14F-4D97-AF65-F5344CB8AC3E}">
        <p14:creationId xmlns:p14="http://schemas.microsoft.com/office/powerpoint/2010/main" val="24853080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smtClean="0"/>
              <a:t>Klikk for å redigere tittelstil</a:t>
            </a:r>
            <a:endParaRPr lang="nb-NO"/>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smtClean="0"/>
              <a:t>Klikk for å redigere undertittelstil i malen</a:t>
            </a:r>
            <a:endParaRPr lang="nb-NO"/>
          </a:p>
        </p:txBody>
      </p:sp>
      <p:sp>
        <p:nvSpPr>
          <p:cNvPr id="4" name="Plassholder for dato 3"/>
          <p:cNvSpPr>
            <a:spLocks noGrp="1"/>
          </p:cNvSpPr>
          <p:nvPr>
            <p:ph type="dt" sz="half" idx="10"/>
          </p:nvPr>
        </p:nvSpPr>
        <p:spPr/>
        <p:txBody>
          <a:bodyPr/>
          <a:lstStyle/>
          <a:p>
            <a:fld id="{A27ABE78-CEDB-4CDE-ACAD-234D2C9233D8}" type="datetimeFigureOut">
              <a:rPr lang="nb-NO" smtClean="0"/>
              <a:t>10.10.2016</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4BC8868B-0A29-46E4-BEBF-67B310F50DE2}" type="slidenum">
              <a:rPr lang="nb-NO" smtClean="0"/>
              <a:t>‹#›</a:t>
            </a:fld>
            <a:endParaRPr lang="nb-NO"/>
          </a:p>
        </p:txBody>
      </p:sp>
    </p:spTree>
    <p:extLst>
      <p:ext uri="{BB962C8B-B14F-4D97-AF65-F5344CB8AC3E}">
        <p14:creationId xmlns:p14="http://schemas.microsoft.com/office/powerpoint/2010/main" val="28225185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A27ABE78-CEDB-4CDE-ACAD-234D2C9233D8}" type="datetimeFigureOut">
              <a:rPr lang="nb-NO" smtClean="0"/>
              <a:t>10.10.2016</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4BC8868B-0A29-46E4-BEBF-67B310F50DE2}" type="slidenum">
              <a:rPr lang="nb-NO" smtClean="0"/>
              <a:t>‹#›</a:t>
            </a:fld>
            <a:endParaRPr lang="nb-NO"/>
          </a:p>
        </p:txBody>
      </p:sp>
    </p:spTree>
    <p:extLst>
      <p:ext uri="{BB962C8B-B14F-4D97-AF65-F5344CB8AC3E}">
        <p14:creationId xmlns:p14="http://schemas.microsoft.com/office/powerpoint/2010/main" val="3019828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A27ABE78-CEDB-4CDE-ACAD-234D2C9233D8}" type="datetimeFigureOut">
              <a:rPr lang="nb-NO" smtClean="0"/>
              <a:t>10.10.2016</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4BC8868B-0A29-46E4-BEBF-67B310F50DE2}" type="slidenum">
              <a:rPr lang="nb-NO" smtClean="0"/>
              <a:t>‹#›</a:t>
            </a:fld>
            <a:endParaRPr lang="nb-NO"/>
          </a:p>
        </p:txBody>
      </p:sp>
    </p:spTree>
    <p:extLst>
      <p:ext uri="{BB962C8B-B14F-4D97-AF65-F5344CB8AC3E}">
        <p14:creationId xmlns:p14="http://schemas.microsoft.com/office/powerpoint/2010/main" val="351417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A27ABE78-CEDB-4CDE-ACAD-234D2C9233D8}" type="datetimeFigureOut">
              <a:rPr lang="nb-NO" smtClean="0"/>
              <a:t>10.10.2016</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4BC8868B-0A29-46E4-BEBF-67B310F50DE2}" type="slidenum">
              <a:rPr lang="nb-NO" smtClean="0"/>
              <a:t>‹#›</a:t>
            </a:fld>
            <a:endParaRPr lang="nb-NO"/>
          </a:p>
        </p:txBody>
      </p:sp>
    </p:spTree>
    <p:extLst>
      <p:ext uri="{BB962C8B-B14F-4D97-AF65-F5344CB8AC3E}">
        <p14:creationId xmlns:p14="http://schemas.microsoft.com/office/powerpoint/2010/main" val="1400178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smtClean="0"/>
              <a:t>Klikk for å redigere tittelstil</a:t>
            </a:r>
            <a:endParaRPr lang="nb-NO"/>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smtClean="0"/>
              <a:t>Klikk for å redigere tekststiler i malen</a:t>
            </a:r>
          </a:p>
        </p:txBody>
      </p:sp>
      <p:sp>
        <p:nvSpPr>
          <p:cNvPr id="4" name="Plassholder for dato 3"/>
          <p:cNvSpPr>
            <a:spLocks noGrp="1"/>
          </p:cNvSpPr>
          <p:nvPr>
            <p:ph type="dt" sz="half" idx="10"/>
          </p:nvPr>
        </p:nvSpPr>
        <p:spPr/>
        <p:txBody>
          <a:bodyPr/>
          <a:lstStyle/>
          <a:p>
            <a:fld id="{A27ABE78-CEDB-4CDE-ACAD-234D2C9233D8}" type="datetimeFigureOut">
              <a:rPr lang="nb-NO" smtClean="0"/>
              <a:t>10.10.2016</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4BC8868B-0A29-46E4-BEBF-67B310F50DE2}" type="slidenum">
              <a:rPr lang="nb-NO" smtClean="0"/>
              <a:t>‹#›</a:t>
            </a:fld>
            <a:endParaRPr lang="nb-NO"/>
          </a:p>
        </p:txBody>
      </p:sp>
    </p:spTree>
    <p:extLst>
      <p:ext uri="{BB962C8B-B14F-4D97-AF65-F5344CB8AC3E}">
        <p14:creationId xmlns:p14="http://schemas.microsoft.com/office/powerpoint/2010/main" val="2790878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838200" y="1825625"/>
            <a:ext cx="5181600" cy="4351338"/>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6172200" y="1825625"/>
            <a:ext cx="5181600" cy="4351338"/>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dato 4"/>
          <p:cNvSpPr>
            <a:spLocks noGrp="1"/>
          </p:cNvSpPr>
          <p:nvPr>
            <p:ph type="dt" sz="half" idx="10"/>
          </p:nvPr>
        </p:nvSpPr>
        <p:spPr/>
        <p:txBody>
          <a:bodyPr/>
          <a:lstStyle/>
          <a:p>
            <a:fld id="{A27ABE78-CEDB-4CDE-ACAD-234D2C9233D8}" type="datetimeFigureOut">
              <a:rPr lang="nb-NO" smtClean="0"/>
              <a:t>10.10.2016</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4BC8868B-0A29-46E4-BEBF-67B310F50DE2}" type="slidenum">
              <a:rPr lang="nb-NO" smtClean="0"/>
              <a:t>‹#›</a:t>
            </a:fld>
            <a:endParaRPr lang="nb-NO"/>
          </a:p>
        </p:txBody>
      </p:sp>
    </p:spTree>
    <p:extLst>
      <p:ext uri="{BB962C8B-B14F-4D97-AF65-F5344CB8AC3E}">
        <p14:creationId xmlns:p14="http://schemas.microsoft.com/office/powerpoint/2010/main" val="3706954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smtClean="0"/>
              <a:t>Klikk for å redigere tittelstil</a:t>
            </a:r>
            <a:endParaRPr lang="nb-NO"/>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dato 6"/>
          <p:cNvSpPr>
            <a:spLocks noGrp="1"/>
          </p:cNvSpPr>
          <p:nvPr>
            <p:ph type="dt" sz="half" idx="10"/>
          </p:nvPr>
        </p:nvSpPr>
        <p:spPr/>
        <p:txBody>
          <a:bodyPr/>
          <a:lstStyle/>
          <a:p>
            <a:fld id="{A27ABE78-CEDB-4CDE-ACAD-234D2C9233D8}" type="datetimeFigureOut">
              <a:rPr lang="nb-NO" smtClean="0"/>
              <a:t>10.10.2016</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4BC8868B-0A29-46E4-BEBF-67B310F50DE2}" type="slidenum">
              <a:rPr lang="nb-NO" smtClean="0"/>
              <a:t>‹#›</a:t>
            </a:fld>
            <a:endParaRPr lang="nb-NO"/>
          </a:p>
        </p:txBody>
      </p:sp>
    </p:spTree>
    <p:extLst>
      <p:ext uri="{BB962C8B-B14F-4D97-AF65-F5344CB8AC3E}">
        <p14:creationId xmlns:p14="http://schemas.microsoft.com/office/powerpoint/2010/main" val="2330549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dato 2"/>
          <p:cNvSpPr>
            <a:spLocks noGrp="1"/>
          </p:cNvSpPr>
          <p:nvPr>
            <p:ph type="dt" sz="half" idx="10"/>
          </p:nvPr>
        </p:nvSpPr>
        <p:spPr/>
        <p:txBody>
          <a:bodyPr/>
          <a:lstStyle/>
          <a:p>
            <a:fld id="{A27ABE78-CEDB-4CDE-ACAD-234D2C9233D8}" type="datetimeFigureOut">
              <a:rPr lang="nb-NO" smtClean="0"/>
              <a:t>10.10.2016</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4BC8868B-0A29-46E4-BEBF-67B310F50DE2}" type="slidenum">
              <a:rPr lang="nb-NO" smtClean="0"/>
              <a:t>‹#›</a:t>
            </a:fld>
            <a:endParaRPr lang="nb-NO"/>
          </a:p>
        </p:txBody>
      </p:sp>
    </p:spTree>
    <p:extLst>
      <p:ext uri="{BB962C8B-B14F-4D97-AF65-F5344CB8AC3E}">
        <p14:creationId xmlns:p14="http://schemas.microsoft.com/office/powerpoint/2010/main" val="830958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A27ABE78-CEDB-4CDE-ACAD-234D2C9233D8}" type="datetimeFigureOut">
              <a:rPr lang="nb-NO" smtClean="0"/>
              <a:t>10.10.2016</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4BC8868B-0A29-46E4-BEBF-67B310F50DE2}" type="slidenum">
              <a:rPr lang="nb-NO" smtClean="0"/>
              <a:t>‹#›</a:t>
            </a:fld>
            <a:endParaRPr lang="nb-NO"/>
          </a:p>
        </p:txBody>
      </p:sp>
    </p:spTree>
    <p:extLst>
      <p:ext uri="{BB962C8B-B14F-4D97-AF65-F5344CB8AC3E}">
        <p14:creationId xmlns:p14="http://schemas.microsoft.com/office/powerpoint/2010/main" val="2864586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smtClean="0"/>
              <a:t>Klikk for å redigere tittelstil</a:t>
            </a:r>
            <a:endParaRPr lang="nb-NO"/>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p>
            <a:fld id="{A27ABE78-CEDB-4CDE-ACAD-234D2C9233D8}" type="datetimeFigureOut">
              <a:rPr lang="nb-NO" smtClean="0"/>
              <a:t>10.10.2016</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4BC8868B-0A29-46E4-BEBF-67B310F50DE2}" type="slidenum">
              <a:rPr lang="nb-NO" smtClean="0"/>
              <a:t>‹#›</a:t>
            </a:fld>
            <a:endParaRPr lang="nb-NO"/>
          </a:p>
        </p:txBody>
      </p:sp>
    </p:spTree>
    <p:extLst>
      <p:ext uri="{BB962C8B-B14F-4D97-AF65-F5344CB8AC3E}">
        <p14:creationId xmlns:p14="http://schemas.microsoft.com/office/powerpoint/2010/main" val="8633165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smtClean="0"/>
              <a:t>Klikk for å redigere tittelstil</a:t>
            </a:r>
            <a:endParaRPr lang="nb-NO"/>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p>
            <a:fld id="{A27ABE78-CEDB-4CDE-ACAD-234D2C9233D8}" type="datetimeFigureOut">
              <a:rPr lang="nb-NO" smtClean="0"/>
              <a:t>10.10.2016</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4BC8868B-0A29-46E4-BEBF-67B310F50DE2}" type="slidenum">
              <a:rPr lang="nb-NO" smtClean="0"/>
              <a:t>‹#›</a:t>
            </a:fld>
            <a:endParaRPr lang="nb-NO"/>
          </a:p>
        </p:txBody>
      </p:sp>
    </p:spTree>
    <p:extLst>
      <p:ext uri="{BB962C8B-B14F-4D97-AF65-F5344CB8AC3E}">
        <p14:creationId xmlns:p14="http://schemas.microsoft.com/office/powerpoint/2010/main" val="41674104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smtClean="0"/>
              <a:t>Klikk for å redigere tittelstil</a:t>
            </a:r>
            <a:endParaRPr lang="nb-NO"/>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7ABE78-CEDB-4CDE-ACAD-234D2C9233D8}" type="datetimeFigureOut">
              <a:rPr lang="nb-NO" smtClean="0"/>
              <a:t>10.10.2016</a:t>
            </a:fld>
            <a:endParaRPr lang="nb-NO"/>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C8868B-0A29-46E4-BEBF-67B310F50DE2}" type="slidenum">
              <a:rPr lang="nb-NO" smtClean="0"/>
              <a:t>‹#›</a:t>
            </a:fld>
            <a:endParaRPr lang="nb-NO"/>
          </a:p>
        </p:txBody>
      </p:sp>
    </p:spTree>
    <p:extLst>
      <p:ext uri="{BB962C8B-B14F-4D97-AF65-F5344CB8AC3E}">
        <p14:creationId xmlns:p14="http://schemas.microsoft.com/office/powerpoint/2010/main" val="9361280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8559112" y="-219829"/>
            <a:ext cx="3097428" cy="6010045"/>
          </a:xfrm>
        </p:spPr>
        <p:txBody>
          <a:bodyPr>
            <a:normAutofit/>
          </a:bodyPr>
          <a:lstStyle/>
          <a:p>
            <a:r>
              <a:rPr lang="nb-NO" sz="4400" dirty="0" err="1" smtClean="0"/>
              <a:t>Living</a:t>
            </a:r>
            <a:r>
              <a:rPr lang="nb-NO" sz="4400" dirty="0" smtClean="0"/>
              <a:t> </a:t>
            </a:r>
            <a:r>
              <a:rPr lang="nb-NO" sz="4400" dirty="0" err="1" smtClean="0"/>
              <a:t>with</a:t>
            </a:r>
            <a:r>
              <a:rPr lang="nb-NO" sz="4400" dirty="0" smtClean="0"/>
              <a:t> World Heritage – </a:t>
            </a:r>
            <a:r>
              <a:rPr lang="nb-NO" sz="4400" dirty="0" err="1" smtClean="0"/>
              <a:t>on</a:t>
            </a:r>
            <a:r>
              <a:rPr lang="nb-NO" sz="4400" dirty="0" smtClean="0"/>
              <a:t> </a:t>
            </a:r>
            <a:r>
              <a:rPr lang="nb-NO" sz="4400" dirty="0" err="1" smtClean="0"/>
              <a:t>the</a:t>
            </a:r>
            <a:r>
              <a:rPr lang="nb-NO" sz="4400" dirty="0" smtClean="0"/>
              <a:t> </a:t>
            </a:r>
            <a:r>
              <a:rPr lang="nb-NO" sz="4400" dirty="0" err="1" smtClean="0"/>
              <a:t>local</a:t>
            </a:r>
            <a:r>
              <a:rPr lang="nb-NO" sz="4400" dirty="0" smtClean="0"/>
              <a:t> </a:t>
            </a:r>
            <a:r>
              <a:rPr lang="nb-NO" sz="4400" dirty="0" err="1" smtClean="0"/>
              <a:t>discussions</a:t>
            </a:r>
            <a:r>
              <a:rPr lang="nb-NO" sz="4400" dirty="0" smtClean="0"/>
              <a:t> and </a:t>
            </a:r>
            <a:r>
              <a:rPr lang="nb-NO" sz="4400" dirty="0" err="1" smtClean="0"/>
              <a:t>politics</a:t>
            </a:r>
            <a:r>
              <a:rPr lang="nb-NO" sz="4400" dirty="0" smtClean="0"/>
              <a:t/>
            </a:r>
            <a:br>
              <a:rPr lang="nb-NO" sz="4400" dirty="0" smtClean="0"/>
            </a:br>
            <a:r>
              <a:rPr lang="nb-NO" sz="2800" dirty="0" smtClean="0"/>
              <a:t>05.10.2016</a:t>
            </a:r>
            <a:endParaRPr lang="nb-NO" sz="2800" dirty="0"/>
          </a:p>
        </p:txBody>
      </p:sp>
      <p:pic>
        <p:nvPicPr>
          <p:cNvPr id="5" name="Bild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7468" y="546291"/>
            <a:ext cx="7850413" cy="6010045"/>
          </a:xfrm>
          <a:prstGeom prst="rect">
            <a:avLst/>
          </a:prstGeom>
        </p:spPr>
      </p:pic>
    </p:spTree>
    <p:extLst>
      <p:ext uri="{BB962C8B-B14F-4D97-AF65-F5344CB8AC3E}">
        <p14:creationId xmlns:p14="http://schemas.microsoft.com/office/powerpoint/2010/main" val="12246062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38200" y="365125"/>
            <a:ext cx="10515600" cy="1216025"/>
          </a:xfrm>
        </p:spPr>
        <p:txBody>
          <a:bodyPr>
            <a:normAutofit/>
          </a:bodyPr>
          <a:lstStyle/>
          <a:p>
            <a:r>
              <a:rPr lang="en-US" sz="3200" dirty="0"/>
              <a:t>RESIDING IN- AND MANAGING A WORLD HERITAGE CITY – LIVING IN, WITH AND BY HERITAGE</a:t>
            </a:r>
            <a:endParaRPr lang="nb-NO" sz="3200" dirty="0"/>
          </a:p>
        </p:txBody>
      </p:sp>
      <p:sp>
        <p:nvSpPr>
          <p:cNvPr id="5" name="Plassholder for innhold 4"/>
          <p:cNvSpPr>
            <a:spLocks noGrp="1"/>
          </p:cNvSpPr>
          <p:nvPr>
            <p:ph idx="1"/>
          </p:nvPr>
        </p:nvSpPr>
        <p:spPr/>
        <p:txBody>
          <a:bodyPr>
            <a:normAutofit/>
          </a:bodyPr>
          <a:lstStyle/>
          <a:p>
            <a:r>
              <a:rPr lang="nb-NO" dirty="0" smtClean="0"/>
              <a:t>A </a:t>
            </a:r>
            <a:r>
              <a:rPr lang="nb-NO" dirty="0" err="1" smtClean="0"/>
              <a:t>living</a:t>
            </a:r>
            <a:r>
              <a:rPr lang="nb-NO" dirty="0" smtClean="0"/>
              <a:t> historical urban </a:t>
            </a:r>
            <a:r>
              <a:rPr lang="nb-NO" dirty="0" err="1" smtClean="0"/>
              <a:t>place</a:t>
            </a:r>
            <a:r>
              <a:rPr lang="nb-NO" dirty="0" smtClean="0"/>
              <a:t> is </a:t>
            </a:r>
            <a:r>
              <a:rPr lang="nb-NO" dirty="0" err="1" smtClean="0"/>
              <a:t>especially</a:t>
            </a:r>
            <a:r>
              <a:rPr lang="nb-NO" dirty="0" smtClean="0"/>
              <a:t> </a:t>
            </a:r>
            <a:r>
              <a:rPr lang="nb-NO" dirty="0" err="1" smtClean="0"/>
              <a:t>demanding</a:t>
            </a:r>
            <a:endParaRPr lang="nb-NO" dirty="0" smtClean="0"/>
          </a:p>
          <a:p>
            <a:pPr marL="0" indent="0">
              <a:buNone/>
            </a:pPr>
            <a:endParaRPr lang="nb-NO" dirty="0" smtClean="0"/>
          </a:p>
          <a:p>
            <a:r>
              <a:rPr lang="nb-NO" dirty="0" err="1" smtClean="0"/>
              <a:t>Why</a:t>
            </a:r>
            <a:r>
              <a:rPr lang="nb-NO" dirty="0" smtClean="0"/>
              <a:t>?</a:t>
            </a:r>
          </a:p>
          <a:p>
            <a:pPr marL="0" indent="0">
              <a:buNone/>
            </a:pPr>
            <a:endParaRPr lang="nb-NO" dirty="0" smtClean="0"/>
          </a:p>
          <a:p>
            <a:r>
              <a:rPr lang="en-US" dirty="0" smtClean="0"/>
              <a:t>It is constantly </a:t>
            </a:r>
            <a:r>
              <a:rPr lang="en-US" dirty="0"/>
              <a:t>exposed to pressures engendered by the needs of upgrading infrastructure, service- and housing facilities to current </a:t>
            </a:r>
            <a:r>
              <a:rPr lang="en-US" dirty="0" smtClean="0"/>
              <a:t>standards.</a:t>
            </a:r>
            <a:endParaRPr lang="nb-NO" dirty="0" smtClean="0"/>
          </a:p>
        </p:txBody>
      </p:sp>
    </p:spTree>
    <p:extLst>
      <p:ext uri="{BB962C8B-B14F-4D97-AF65-F5344CB8AC3E}">
        <p14:creationId xmlns:p14="http://schemas.microsoft.com/office/powerpoint/2010/main" val="3309197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sp>
        <p:nvSpPr>
          <p:cNvPr id="3" name="Plassholder for innhold 2"/>
          <p:cNvSpPr>
            <a:spLocks noGrp="1"/>
          </p:cNvSpPr>
          <p:nvPr>
            <p:ph idx="1"/>
          </p:nvPr>
        </p:nvSpPr>
        <p:spPr/>
        <p:txBody>
          <a:bodyPr/>
          <a:lstStyle/>
          <a:p>
            <a:r>
              <a:rPr lang="en-US" dirty="0"/>
              <a:t>“take the appropriate legal, scientific, technical, administrative and financial measures necessary for the identification, protection, conservation, presentation and rehabilitation of this heritage” (UNESCO, 1972, Article 5). </a:t>
            </a:r>
            <a:endParaRPr lang="nb-NO" dirty="0"/>
          </a:p>
        </p:txBody>
      </p:sp>
    </p:spTree>
    <p:extLst>
      <p:ext uri="{BB962C8B-B14F-4D97-AF65-F5344CB8AC3E}">
        <p14:creationId xmlns:p14="http://schemas.microsoft.com/office/powerpoint/2010/main" val="23184177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dirty="0"/>
          </a:p>
        </p:txBody>
      </p:sp>
      <p:pic>
        <p:nvPicPr>
          <p:cNvPr id="4" name="Plassholder for innhol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68843" y="527974"/>
            <a:ext cx="7602709" cy="5626005"/>
          </a:xfrm>
        </p:spPr>
      </p:pic>
    </p:spTree>
    <p:extLst>
      <p:ext uri="{BB962C8B-B14F-4D97-AF65-F5344CB8AC3E}">
        <p14:creationId xmlns:p14="http://schemas.microsoft.com/office/powerpoint/2010/main" val="21699078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en-US" dirty="0"/>
              <a:t>Sufficient preservation, good living conditions and flourishing commerce – how to balance it all? </a:t>
            </a:r>
            <a:br>
              <a:rPr lang="en-US" dirty="0"/>
            </a:br>
            <a:endParaRPr lang="nb-NO" dirty="0"/>
          </a:p>
        </p:txBody>
      </p:sp>
      <p:pic>
        <p:nvPicPr>
          <p:cNvPr id="4" name="Plassholder for innhol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86025" y="1293814"/>
            <a:ext cx="7334249" cy="5500686"/>
          </a:xfrm>
        </p:spPr>
      </p:pic>
    </p:spTree>
    <p:extLst>
      <p:ext uri="{BB962C8B-B14F-4D97-AF65-F5344CB8AC3E}">
        <p14:creationId xmlns:p14="http://schemas.microsoft.com/office/powerpoint/2010/main" val="37437734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14672" y="299496"/>
            <a:ext cx="8229600" cy="1143000"/>
          </a:xfrm>
        </p:spPr>
        <p:txBody>
          <a:bodyPr>
            <a:normAutofit fontScale="90000"/>
          </a:bodyPr>
          <a:lstStyle/>
          <a:p>
            <a:pPr algn="l"/>
            <a:r>
              <a:rPr lang="en-US" dirty="0" smtClean="0">
                <a:latin typeface="Calibri" panose="020F0502020204030204" pitchFamily="34" charset="0"/>
              </a:rPr>
              <a:t/>
            </a:r>
            <a:br>
              <a:rPr lang="en-US" dirty="0" smtClean="0">
                <a:latin typeface="Calibri" panose="020F0502020204030204" pitchFamily="34" charset="0"/>
              </a:rPr>
            </a:br>
            <a:r>
              <a:rPr lang="en-US" dirty="0">
                <a:latin typeface="Calibri" panose="020F0502020204030204" pitchFamily="34" charset="0"/>
              </a:rPr>
              <a:t/>
            </a:r>
            <a:br>
              <a:rPr lang="en-US" dirty="0">
                <a:latin typeface="Calibri" panose="020F0502020204030204" pitchFamily="34" charset="0"/>
              </a:rPr>
            </a:br>
            <a:r>
              <a:rPr lang="en-US" dirty="0" smtClean="0">
                <a:latin typeface="Calibri" panose="020F0502020204030204" pitchFamily="34" charset="0"/>
              </a:rPr>
              <a:t/>
            </a:r>
            <a:br>
              <a:rPr lang="en-US" dirty="0" smtClean="0">
                <a:latin typeface="Calibri" panose="020F0502020204030204" pitchFamily="34" charset="0"/>
              </a:rPr>
            </a:br>
            <a:r>
              <a:rPr lang="en-US" dirty="0">
                <a:latin typeface="Calibri" panose="020F0502020204030204" pitchFamily="34" charset="0"/>
              </a:rPr>
              <a:t/>
            </a:r>
            <a:br>
              <a:rPr lang="en-US" dirty="0">
                <a:latin typeface="Calibri" panose="020F0502020204030204" pitchFamily="34" charset="0"/>
              </a:rPr>
            </a:br>
            <a:r>
              <a:rPr lang="en-US" dirty="0" smtClean="0">
                <a:latin typeface="Calibri" panose="020F0502020204030204" pitchFamily="34" charset="0"/>
              </a:rPr>
              <a:t>“</a:t>
            </a:r>
            <a:r>
              <a:rPr lang="en-US" dirty="0">
                <a:latin typeface="Calibri" panose="020F0502020204030204" pitchFamily="34" charset="0"/>
              </a:rPr>
              <a:t>The goal </a:t>
            </a:r>
            <a:r>
              <a:rPr lang="en-US" dirty="0" smtClean="0">
                <a:latin typeface="Calibri" panose="020F0502020204030204" pitchFamily="34" charset="0"/>
              </a:rPr>
              <a:t>is…is </a:t>
            </a:r>
            <a:r>
              <a:rPr lang="en-US" dirty="0">
                <a:latin typeface="Calibri" panose="020F0502020204030204" pitchFamily="34" charset="0"/>
              </a:rPr>
              <a:t>for Angra </a:t>
            </a:r>
            <a:r>
              <a:rPr lang="en-US" dirty="0" smtClean="0">
                <a:latin typeface="Calibri" panose="020F0502020204030204" pitchFamily="34" charset="0"/>
              </a:rPr>
              <a:t>to be inhabited</a:t>
            </a:r>
            <a:r>
              <a:rPr lang="en-US" dirty="0">
                <a:latin typeface="Calibri" panose="020F0502020204030204" pitchFamily="34" charset="0"/>
              </a:rPr>
              <a:t>” </a:t>
            </a:r>
            <a:endParaRPr lang="nb-NO" dirty="0">
              <a:latin typeface="Calibri" panose="020F0502020204030204" pitchFamily="34" charset="0"/>
            </a:endParaRPr>
          </a:p>
        </p:txBody>
      </p:sp>
      <p:pic>
        <p:nvPicPr>
          <p:cNvPr id="8" name="Bilde 7"/>
          <p:cNvPicPr>
            <a:picLocks noChangeAspect="1"/>
          </p:cNvPicPr>
          <p:nvPr/>
        </p:nvPicPr>
        <p:blipFill rotWithShape="1">
          <a:blip r:embed="rId2" cstate="print">
            <a:extLst>
              <a:ext uri="{28A0092B-C50C-407E-A947-70E740481C1C}">
                <a14:useLocalDpi xmlns:a14="http://schemas.microsoft.com/office/drawing/2010/main" val="0"/>
              </a:ext>
            </a:extLst>
          </a:blip>
          <a:srcRect r="8780" b="2224"/>
          <a:stretch/>
        </p:blipFill>
        <p:spPr>
          <a:xfrm>
            <a:off x="7050024" y="232450"/>
            <a:ext cx="4517136" cy="6455689"/>
          </a:xfrm>
          <a:prstGeom prst="rect">
            <a:avLst/>
          </a:prstGeom>
        </p:spPr>
      </p:pic>
    </p:spTree>
    <p:extLst>
      <p:ext uri="{BB962C8B-B14F-4D97-AF65-F5344CB8AC3E}">
        <p14:creationId xmlns:p14="http://schemas.microsoft.com/office/powerpoint/2010/main" val="42352807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en-US" dirty="0" smtClean="0"/>
              <a:t/>
            </a:r>
            <a:br>
              <a:rPr lang="en-US" dirty="0" smtClean="0"/>
            </a:br>
            <a:r>
              <a:rPr lang="en-US" dirty="0" smtClean="0"/>
              <a:t>The </a:t>
            </a:r>
            <a:r>
              <a:rPr lang="en-US" dirty="0"/>
              <a:t>“</a:t>
            </a:r>
            <a:r>
              <a:rPr lang="en-US" dirty="0" err="1"/>
              <a:t>Gabinete</a:t>
            </a:r>
            <a:r>
              <a:rPr lang="en-US" dirty="0"/>
              <a:t>” – the closure of the Conservation Office</a:t>
            </a:r>
            <a:br>
              <a:rPr lang="en-US" dirty="0"/>
            </a:br>
            <a:endParaRPr lang="nb-NO" dirty="0"/>
          </a:p>
        </p:txBody>
      </p:sp>
      <p:sp>
        <p:nvSpPr>
          <p:cNvPr id="3" name="Plassholder for innhold 2"/>
          <p:cNvSpPr>
            <a:spLocks noGrp="1"/>
          </p:cNvSpPr>
          <p:nvPr>
            <p:ph idx="1"/>
          </p:nvPr>
        </p:nvSpPr>
        <p:spPr/>
        <p:txBody>
          <a:bodyPr/>
          <a:lstStyle/>
          <a:p>
            <a:r>
              <a:rPr lang="en-US" dirty="0"/>
              <a:t>“For political reasons. […] Because they were putting limits and they were creating problems. They created problems, and as a consequence it was closed” (Interview 19</a:t>
            </a:r>
            <a:r>
              <a:rPr lang="en-US" dirty="0" smtClean="0"/>
              <a:t>)</a:t>
            </a:r>
          </a:p>
          <a:p>
            <a:r>
              <a:rPr lang="en-US" dirty="0"/>
              <a:t>[There was a] lack of respect for the users who did not have the answers in time to solve their life. Often these people had a bank loan and were paying interest, and the office in town could not give them the answers they wanted [/assumed</a:t>
            </a:r>
            <a:r>
              <a:rPr lang="en-US" dirty="0" smtClean="0"/>
              <a:t>]. (</a:t>
            </a:r>
            <a:r>
              <a:rPr lang="en-US" dirty="0"/>
              <a:t>Interview 25)</a:t>
            </a:r>
            <a:endParaRPr lang="nb-NO" dirty="0"/>
          </a:p>
        </p:txBody>
      </p:sp>
    </p:spTree>
    <p:extLst>
      <p:ext uri="{BB962C8B-B14F-4D97-AF65-F5344CB8AC3E}">
        <p14:creationId xmlns:p14="http://schemas.microsoft.com/office/powerpoint/2010/main" val="2160876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sp>
        <p:nvSpPr>
          <p:cNvPr id="3" name="Plassholder for innhold 2"/>
          <p:cNvSpPr>
            <a:spLocks noGrp="1"/>
          </p:cNvSpPr>
          <p:nvPr>
            <p:ph idx="1"/>
          </p:nvPr>
        </p:nvSpPr>
        <p:spPr/>
        <p:txBody>
          <a:bodyPr/>
          <a:lstStyle/>
          <a:p>
            <a:r>
              <a:rPr lang="en-US" dirty="0"/>
              <a:t>The closure of the Conservation Office – a democratic decision?</a:t>
            </a:r>
            <a:endParaRPr lang="nb-NO" dirty="0"/>
          </a:p>
        </p:txBody>
      </p:sp>
    </p:spTree>
    <p:extLst>
      <p:ext uri="{BB962C8B-B14F-4D97-AF65-F5344CB8AC3E}">
        <p14:creationId xmlns:p14="http://schemas.microsoft.com/office/powerpoint/2010/main" val="18922953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40636"/>
            <a:ext cx="4842538" cy="6456717"/>
          </a:xfrm>
        </p:spPr>
      </p:pic>
      <p:sp>
        <p:nvSpPr>
          <p:cNvPr id="2" name="Tittel 1"/>
          <p:cNvSpPr>
            <a:spLocks noGrp="1"/>
          </p:cNvSpPr>
          <p:nvPr>
            <p:ph type="title"/>
          </p:nvPr>
        </p:nvSpPr>
        <p:spPr>
          <a:xfrm>
            <a:off x="5513832" y="365125"/>
            <a:ext cx="5839968" cy="4078859"/>
          </a:xfrm>
        </p:spPr>
        <p:txBody>
          <a:bodyPr>
            <a:normAutofit/>
          </a:bodyPr>
          <a:lstStyle/>
          <a:p>
            <a:pPr algn="ctr"/>
            <a:r>
              <a:rPr lang="nb-NO" sz="3100" dirty="0" err="1" smtClean="0">
                <a:latin typeface="+mn-lt"/>
              </a:rPr>
              <a:t>When</a:t>
            </a:r>
            <a:r>
              <a:rPr lang="nb-NO" sz="3100" dirty="0" smtClean="0">
                <a:latin typeface="+mn-lt"/>
              </a:rPr>
              <a:t> </a:t>
            </a:r>
            <a:r>
              <a:rPr lang="nb-NO" sz="3100" dirty="0" err="1">
                <a:latin typeface="+mn-lt"/>
              </a:rPr>
              <a:t>d</a:t>
            </a:r>
            <a:r>
              <a:rPr lang="nb-NO" sz="3100" dirty="0" err="1" smtClean="0">
                <a:latin typeface="+mn-lt"/>
              </a:rPr>
              <a:t>etails</a:t>
            </a:r>
            <a:r>
              <a:rPr lang="nb-NO" sz="3100" dirty="0" smtClean="0">
                <a:latin typeface="+mn-lt"/>
              </a:rPr>
              <a:t> </a:t>
            </a:r>
            <a:r>
              <a:rPr lang="nb-NO" sz="3100" dirty="0" err="1" smtClean="0">
                <a:latin typeface="+mn-lt"/>
              </a:rPr>
              <a:t>cause</a:t>
            </a:r>
            <a:r>
              <a:rPr lang="nb-NO" sz="3100" dirty="0" smtClean="0">
                <a:latin typeface="+mn-lt"/>
              </a:rPr>
              <a:t> </a:t>
            </a:r>
            <a:r>
              <a:rPr lang="nb-NO" sz="3100" dirty="0" err="1" smtClean="0">
                <a:latin typeface="+mn-lt"/>
              </a:rPr>
              <a:t>polemics</a:t>
            </a:r>
            <a:endParaRPr lang="nb-NO" sz="3100" dirty="0">
              <a:latin typeface="+mn-lt"/>
            </a:endParaRPr>
          </a:p>
        </p:txBody>
      </p:sp>
    </p:spTree>
    <p:extLst>
      <p:ext uri="{BB962C8B-B14F-4D97-AF65-F5344CB8AC3E}">
        <p14:creationId xmlns:p14="http://schemas.microsoft.com/office/powerpoint/2010/main" val="2362299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65205" y="0"/>
            <a:ext cx="10515600" cy="1325563"/>
          </a:xfrm>
        </p:spPr>
        <p:txBody>
          <a:bodyPr/>
          <a:lstStyle/>
          <a:p>
            <a:r>
              <a:rPr lang="nb-NO" dirty="0" err="1" smtClean="0"/>
              <a:t>Traditional</a:t>
            </a:r>
            <a:r>
              <a:rPr lang="nb-NO" dirty="0" smtClean="0"/>
              <a:t> materials</a:t>
            </a:r>
            <a:endParaRPr lang="nb-NO" dirty="0"/>
          </a:p>
        </p:txBody>
      </p:sp>
      <p:pic>
        <p:nvPicPr>
          <p:cNvPr id="4" name="Plassholder for innhol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40848" y="1694902"/>
            <a:ext cx="5648414" cy="4236309"/>
          </a:xfrm>
        </p:spPr>
      </p:pic>
    </p:spTree>
    <p:extLst>
      <p:ext uri="{BB962C8B-B14F-4D97-AF65-F5344CB8AC3E}">
        <p14:creationId xmlns:p14="http://schemas.microsoft.com/office/powerpoint/2010/main" val="10666301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sp>
        <p:nvSpPr>
          <p:cNvPr id="3" name="Plassholder for innhold 2"/>
          <p:cNvSpPr>
            <a:spLocks noGrp="1"/>
          </p:cNvSpPr>
          <p:nvPr>
            <p:ph idx="1"/>
          </p:nvPr>
        </p:nvSpPr>
        <p:spPr/>
        <p:txBody>
          <a:bodyPr/>
          <a:lstStyle/>
          <a:p>
            <a:r>
              <a:rPr lang="en-US" dirty="0"/>
              <a:t>[…], but the thing is with the huge winds and the velocity of the winds that come every year to this island, of course that this is not the best architectonical solution, so sometimes it rains inside of the people’s homes like in my home. (Interview 3)</a:t>
            </a:r>
            <a:endParaRPr lang="nb-NO" dirty="0"/>
          </a:p>
        </p:txBody>
      </p:sp>
    </p:spTree>
    <p:extLst>
      <p:ext uri="{BB962C8B-B14F-4D97-AF65-F5344CB8AC3E}">
        <p14:creationId xmlns:p14="http://schemas.microsoft.com/office/powerpoint/2010/main" val="31567565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sp>
        <p:nvSpPr>
          <p:cNvPr id="3" name="Plassholder for innhold 2"/>
          <p:cNvSpPr>
            <a:spLocks noGrp="1"/>
          </p:cNvSpPr>
          <p:nvPr>
            <p:ph idx="1"/>
          </p:nvPr>
        </p:nvSpPr>
        <p:spPr/>
        <p:txBody>
          <a:bodyPr/>
          <a:lstStyle/>
          <a:p>
            <a:endParaRPr lang="nb-NO"/>
          </a:p>
        </p:txBody>
      </p:sp>
      <p:pic>
        <p:nvPicPr>
          <p:cNvPr id="4" name="Plassholder for innhold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1149" y="-11144"/>
            <a:ext cx="9158857" cy="6869144"/>
          </a:xfrm>
          <a:prstGeom prst="rect">
            <a:avLst/>
          </a:prstGeom>
        </p:spPr>
      </p:pic>
    </p:spTree>
    <p:extLst>
      <p:ext uri="{BB962C8B-B14F-4D97-AF65-F5344CB8AC3E}">
        <p14:creationId xmlns:p14="http://schemas.microsoft.com/office/powerpoint/2010/main" val="11713647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sp>
        <p:nvSpPr>
          <p:cNvPr id="3" name="Plassholder for innhold 2"/>
          <p:cNvSpPr>
            <a:spLocks noGrp="1"/>
          </p:cNvSpPr>
          <p:nvPr>
            <p:ph idx="1"/>
          </p:nvPr>
        </p:nvSpPr>
        <p:spPr/>
        <p:txBody>
          <a:bodyPr/>
          <a:lstStyle/>
          <a:p>
            <a:pPr marL="0" indent="0">
              <a:buNone/>
            </a:pPr>
            <a:r>
              <a:rPr lang="nb-NO" dirty="0"/>
              <a:t> </a:t>
            </a:r>
            <a:endParaRPr lang="nb-NO" dirty="0" smtClean="0"/>
          </a:p>
          <a:p>
            <a:r>
              <a:rPr lang="nb-NO" dirty="0" smtClean="0"/>
              <a:t>The </a:t>
            </a:r>
            <a:r>
              <a:rPr lang="nb-NO" dirty="0" err="1" smtClean="0"/>
              <a:t>traditional</a:t>
            </a:r>
            <a:r>
              <a:rPr lang="nb-NO" dirty="0" smtClean="0"/>
              <a:t> materials </a:t>
            </a:r>
            <a:r>
              <a:rPr lang="nb-NO" dirty="0" err="1" smtClean="0"/>
              <a:t>are</a:t>
            </a:r>
            <a:r>
              <a:rPr lang="nb-NO" dirty="0" smtClean="0"/>
              <a:t> </a:t>
            </a:r>
            <a:r>
              <a:rPr lang="nb-NO" dirty="0" err="1" smtClean="0"/>
              <a:t>causing</a:t>
            </a:r>
            <a:r>
              <a:rPr lang="nb-NO" dirty="0" smtClean="0"/>
              <a:t> </a:t>
            </a:r>
            <a:r>
              <a:rPr lang="nb-NO" dirty="0" err="1" smtClean="0"/>
              <a:t>practical</a:t>
            </a:r>
            <a:r>
              <a:rPr lang="nb-NO" dirty="0" smtClean="0"/>
              <a:t> problems</a:t>
            </a:r>
          </a:p>
          <a:p>
            <a:pPr marL="0" indent="0">
              <a:buNone/>
            </a:pPr>
            <a:endParaRPr lang="nb-NO" dirty="0" smtClean="0"/>
          </a:p>
          <a:p>
            <a:r>
              <a:rPr lang="nb-NO" dirty="0" smtClean="0"/>
              <a:t>The </a:t>
            </a:r>
            <a:r>
              <a:rPr lang="nb-NO" dirty="0" err="1" smtClean="0"/>
              <a:t>inhabitants</a:t>
            </a:r>
            <a:r>
              <a:rPr lang="nb-NO" dirty="0" smtClean="0"/>
              <a:t> </a:t>
            </a:r>
            <a:r>
              <a:rPr lang="nb-NO" dirty="0" err="1" smtClean="0"/>
              <a:t>find</a:t>
            </a:r>
            <a:r>
              <a:rPr lang="nb-NO" dirty="0" smtClean="0"/>
              <a:t> </a:t>
            </a:r>
            <a:r>
              <a:rPr lang="nb-NO" dirty="0" err="1" smtClean="0"/>
              <a:t>their</a:t>
            </a:r>
            <a:r>
              <a:rPr lang="nb-NO" dirty="0" smtClean="0"/>
              <a:t> </a:t>
            </a:r>
            <a:r>
              <a:rPr lang="nb-NO" dirty="0" err="1" smtClean="0"/>
              <a:t>own</a:t>
            </a:r>
            <a:r>
              <a:rPr lang="nb-NO" dirty="0" smtClean="0"/>
              <a:t> </a:t>
            </a:r>
            <a:r>
              <a:rPr lang="nb-NO" dirty="0" err="1" smtClean="0"/>
              <a:t>solutions</a:t>
            </a:r>
            <a:endParaRPr lang="nb-NO" dirty="0" smtClean="0"/>
          </a:p>
          <a:p>
            <a:pPr marL="0" indent="0">
              <a:buNone/>
            </a:pPr>
            <a:endParaRPr lang="nb-NO" dirty="0" smtClean="0"/>
          </a:p>
          <a:p>
            <a:r>
              <a:rPr lang="nb-NO" dirty="0" smtClean="0"/>
              <a:t>It is </a:t>
            </a:r>
            <a:r>
              <a:rPr lang="nb-NO" dirty="0" err="1" smtClean="0"/>
              <a:t>created</a:t>
            </a:r>
            <a:r>
              <a:rPr lang="nb-NO" dirty="0" smtClean="0"/>
              <a:t> a front stage and a back stage in </a:t>
            </a:r>
            <a:r>
              <a:rPr lang="nb-NO" dirty="0" err="1" smtClean="0"/>
              <a:t>the</a:t>
            </a:r>
            <a:r>
              <a:rPr lang="nb-NO" dirty="0" smtClean="0"/>
              <a:t> city</a:t>
            </a:r>
          </a:p>
          <a:p>
            <a:pPr marL="0" indent="0">
              <a:buNone/>
            </a:pPr>
            <a:endParaRPr lang="nb-NO" dirty="0" smtClean="0"/>
          </a:p>
        </p:txBody>
      </p:sp>
    </p:spTree>
    <p:extLst>
      <p:ext uri="{BB962C8B-B14F-4D97-AF65-F5344CB8AC3E}">
        <p14:creationId xmlns:p14="http://schemas.microsoft.com/office/powerpoint/2010/main" val="37329004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The </a:t>
            </a:r>
            <a:r>
              <a:rPr lang="nb-NO" dirty="0" err="1" smtClean="0"/>
              <a:t>second</a:t>
            </a:r>
            <a:r>
              <a:rPr lang="nb-NO" dirty="0" smtClean="0"/>
              <a:t> </a:t>
            </a:r>
            <a:r>
              <a:rPr lang="nb-NO" dirty="0" err="1" smtClean="0"/>
              <a:t>earthquake</a:t>
            </a:r>
            <a:r>
              <a:rPr lang="nb-NO" dirty="0" smtClean="0"/>
              <a:t>…</a:t>
            </a:r>
            <a:endParaRPr lang="nb-NO" dirty="0"/>
          </a:p>
        </p:txBody>
      </p:sp>
      <p:pic>
        <p:nvPicPr>
          <p:cNvPr id="4" name="Plassholder for innhol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74392" y="1690688"/>
            <a:ext cx="7053072" cy="4713448"/>
          </a:xfrm>
        </p:spPr>
      </p:pic>
    </p:spTree>
    <p:extLst>
      <p:ext uri="{BB962C8B-B14F-4D97-AF65-F5344CB8AC3E}">
        <p14:creationId xmlns:p14="http://schemas.microsoft.com/office/powerpoint/2010/main" val="28184639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sp>
        <p:nvSpPr>
          <p:cNvPr id="3" name="Plassholder for innhold 2"/>
          <p:cNvSpPr>
            <a:spLocks noGrp="1"/>
          </p:cNvSpPr>
          <p:nvPr>
            <p:ph idx="1"/>
          </p:nvPr>
        </p:nvSpPr>
        <p:spPr/>
        <p:txBody>
          <a:bodyPr/>
          <a:lstStyle/>
          <a:p>
            <a:pPr marL="0" indent="0">
              <a:buNone/>
            </a:pPr>
            <a:r>
              <a:rPr lang="en-US" dirty="0" smtClean="0"/>
              <a:t>They are let alone in the middle of the desert, and they start solving their own problems. How can you solve it? Change! The heritage is a bad guy, the heritage office, the heritage cabinet, DRAC, the municipality, they are the bad guys because they are obliging us, pushing us to keep on using wood, and termites will eat wood. (Interview 27)</a:t>
            </a:r>
            <a:endParaRPr lang="nb-NO" dirty="0"/>
          </a:p>
        </p:txBody>
      </p:sp>
    </p:spTree>
    <p:extLst>
      <p:ext uri="{BB962C8B-B14F-4D97-AF65-F5344CB8AC3E}">
        <p14:creationId xmlns:p14="http://schemas.microsoft.com/office/powerpoint/2010/main" val="5607293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sp>
        <p:nvSpPr>
          <p:cNvPr id="3" name="Plassholder for innhold 2"/>
          <p:cNvSpPr>
            <a:spLocks noGrp="1"/>
          </p:cNvSpPr>
          <p:nvPr>
            <p:ph idx="1"/>
          </p:nvPr>
        </p:nvSpPr>
        <p:spPr/>
        <p:txBody>
          <a:bodyPr/>
          <a:lstStyle/>
          <a:p>
            <a:pPr marL="0" indent="0" algn="ctr">
              <a:buNone/>
            </a:pPr>
            <a:r>
              <a:rPr lang="nb-NO" dirty="0" smtClean="0">
                <a:solidFill>
                  <a:srgbClr val="FF0000"/>
                </a:solidFill>
              </a:rPr>
              <a:t>Legitime og illegitime </a:t>
            </a:r>
            <a:r>
              <a:rPr lang="nb-NO" dirty="0" err="1" smtClean="0">
                <a:solidFill>
                  <a:srgbClr val="FF0000"/>
                </a:solidFill>
              </a:rPr>
              <a:t>power</a:t>
            </a:r>
            <a:endParaRPr lang="nb-NO" dirty="0" smtClean="0">
              <a:solidFill>
                <a:srgbClr val="FF0000"/>
              </a:solidFill>
            </a:endParaRPr>
          </a:p>
          <a:p>
            <a:pPr marL="0" indent="0" algn="ctr">
              <a:buNone/>
            </a:pPr>
            <a:endParaRPr lang="nb-NO" dirty="0" smtClean="0">
              <a:solidFill>
                <a:srgbClr val="FF0000"/>
              </a:solidFill>
            </a:endParaRPr>
          </a:p>
          <a:p>
            <a:pPr marL="0" indent="0" algn="ctr">
              <a:buNone/>
            </a:pPr>
            <a:endParaRPr lang="nb-NO" dirty="0">
              <a:solidFill>
                <a:srgbClr val="FF0000"/>
              </a:solidFill>
            </a:endParaRPr>
          </a:p>
          <a:p>
            <a:pPr marL="0" indent="0" algn="ctr">
              <a:buNone/>
            </a:pPr>
            <a:r>
              <a:rPr lang="nb-NO" dirty="0" smtClean="0">
                <a:solidFill>
                  <a:srgbClr val="FF0000"/>
                </a:solidFill>
              </a:rPr>
              <a:t>Room for action</a:t>
            </a:r>
          </a:p>
          <a:p>
            <a:pPr marL="0" indent="0" algn="ctr">
              <a:buNone/>
            </a:pPr>
            <a:endParaRPr lang="nb-NO" dirty="0" smtClean="0">
              <a:solidFill>
                <a:srgbClr val="FF0000"/>
              </a:solidFill>
            </a:endParaRPr>
          </a:p>
          <a:p>
            <a:pPr marL="0" indent="0" algn="ctr">
              <a:buNone/>
            </a:pPr>
            <a:endParaRPr lang="nb-NO" dirty="0" smtClean="0">
              <a:solidFill>
                <a:srgbClr val="FF0000"/>
              </a:solidFill>
            </a:endParaRPr>
          </a:p>
          <a:p>
            <a:pPr marL="0" indent="0">
              <a:buNone/>
            </a:pPr>
            <a:r>
              <a:rPr lang="en-US" dirty="0" smtClean="0"/>
              <a:t>		Mismatch </a:t>
            </a:r>
            <a:r>
              <a:rPr lang="en-US" dirty="0"/>
              <a:t>between preservation ideals and practice </a:t>
            </a:r>
            <a:endParaRPr lang="nb-NO" dirty="0"/>
          </a:p>
        </p:txBody>
      </p:sp>
      <p:sp>
        <p:nvSpPr>
          <p:cNvPr id="4" name="Pil ned 3"/>
          <p:cNvSpPr/>
          <p:nvPr/>
        </p:nvSpPr>
        <p:spPr>
          <a:xfrm>
            <a:off x="5952744" y="2551176"/>
            <a:ext cx="283464" cy="5760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Pil ned 4"/>
          <p:cNvSpPr/>
          <p:nvPr/>
        </p:nvSpPr>
        <p:spPr>
          <a:xfrm>
            <a:off x="6044184" y="4178808"/>
            <a:ext cx="192024" cy="4663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2609525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dirty="0"/>
              <a:t>“The Gym” – Maintaining a business within the classified area </a:t>
            </a:r>
            <a:endParaRPr lang="nb-NO" dirty="0"/>
          </a:p>
        </p:txBody>
      </p:sp>
      <p:sp>
        <p:nvSpPr>
          <p:cNvPr id="3" name="Plassholder for innhold 2"/>
          <p:cNvSpPr>
            <a:spLocks noGrp="1"/>
          </p:cNvSpPr>
          <p:nvPr>
            <p:ph idx="1"/>
          </p:nvPr>
        </p:nvSpPr>
        <p:spPr/>
        <p:txBody>
          <a:bodyPr/>
          <a:lstStyle/>
          <a:p>
            <a:r>
              <a:rPr lang="nb-NO" dirty="0" err="1" smtClean="0"/>
              <a:t>Restrictions</a:t>
            </a:r>
            <a:r>
              <a:rPr lang="nb-NO" dirty="0" smtClean="0"/>
              <a:t> in terms </a:t>
            </a:r>
            <a:r>
              <a:rPr lang="nb-NO" dirty="0" err="1" smtClean="0"/>
              <a:t>of</a:t>
            </a:r>
            <a:r>
              <a:rPr lang="nb-NO" dirty="0" smtClean="0"/>
              <a:t> </a:t>
            </a:r>
            <a:r>
              <a:rPr lang="nb-NO" dirty="0" err="1" smtClean="0"/>
              <a:t>signs</a:t>
            </a:r>
            <a:r>
              <a:rPr lang="nb-NO" dirty="0" smtClean="0"/>
              <a:t> and </a:t>
            </a:r>
            <a:r>
              <a:rPr lang="nb-NO" dirty="0" err="1" smtClean="0"/>
              <a:t>advertisements</a:t>
            </a:r>
            <a:endParaRPr lang="nb-NO" dirty="0" smtClean="0"/>
          </a:p>
          <a:p>
            <a:r>
              <a:rPr lang="en-US" dirty="0" smtClean="0"/>
              <a:t>Lack </a:t>
            </a:r>
            <a:r>
              <a:rPr lang="en-US" dirty="0"/>
              <a:t>of parking space in the </a:t>
            </a:r>
            <a:r>
              <a:rPr lang="en-US" dirty="0" smtClean="0"/>
              <a:t>city</a:t>
            </a:r>
          </a:p>
          <a:p>
            <a:r>
              <a:rPr lang="en-US" dirty="0" smtClean="0"/>
              <a:t>Difficulties with deliveries</a:t>
            </a:r>
          </a:p>
          <a:p>
            <a:r>
              <a:rPr lang="en-US" dirty="0" smtClean="0"/>
              <a:t>Limited </a:t>
            </a:r>
            <a:r>
              <a:rPr lang="en-US" dirty="0"/>
              <a:t>possibilities to adapt the restaurant to the needs of disabled people </a:t>
            </a:r>
            <a:endParaRPr lang="nb-NO" dirty="0" smtClean="0"/>
          </a:p>
          <a:p>
            <a:r>
              <a:rPr lang="nb-NO" dirty="0" smtClean="0"/>
              <a:t>The World Heritage and </a:t>
            </a:r>
            <a:r>
              <a:rPr lang="nb-NO" dirty="0" err="1" smtClean="0"/>
              <a:t>the</a:t>
            </a:r>
            <a:r>
              <a:rPr lang="nb-NO" dirty="0" smtClean="0"/>
              <a:t> </a:t>
            </a:r>
            <a:r>
              <a:rPr lang="nb-NO" dirty="0" err="1" smtClean="0"/>
              <a:t>historical</a:t>
            </a:r>
            <a:r>
              <a:rPr lang="nb-NO" dirty="0" smtClean="0"/>
              <a:t> setting is </a:t>
            </a:r>
            <a:r>
              <a:rPr lang="nb-NO" dirty="0" err="1" smtClean="0"/>
              <a:t>also</a:t>
            </a:r>
            <a:r>
              <a:rPr lang="nb-NO" dirty="0" smtClean="0"/>
              <a:t> </a:t>
            </a:r>
            <a:r>
              <a:rPr lang="nb-NO" dirty="0" err="1" smtClean="0"/>
              <a:t>important</a:t>
            </a:r>
            <a:r>
              <a:rPr lang="nb-NO" dirty="0" smtClean="0"/>
              <a:t> for business</a:t>
            </a:r>
          </a:p>
        </p:txBody>
      </p:sp>
    </p:spTree>
    <p:extLst>
      <p:ext uri="{BB962C8B-B14F-4D97-AF65-F5344CB8AC3E}">
        <p14:creationId xmlns:p14="http://schemas.microsoft.com/office/powerpoint/2010/main" val="3781714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marit\Feltarbeid - vår 2011\Bilder\Bybilder\IMG_6099.JPG"/>
          <p:cNvPicPr>
            <a:picLocks noGrp="1" noChangeAspect="1" noChangeArrowheads="1"/>
          </p:cNvPicPr>
          <p:nvPr>
            <p:ph idx="1"/>
          </p:nvPr>
        </p:nvPicPr>
        <p:blipFill>
          <a:blip r:embed="rId2" cstate="print"/>
          <a:stretch>
            <a:fillRect/>
          </a:stretch>
        </p:blipFill>
        <p:spPr bwMode="auto">
          <a:xfrm>
            <a:off x="5447928" y="937583"/>
            <a:ext cx="4289884" cy="5433467"/>
          </a:xfrm>
          <a:prstGeom prst="rect">
            <a:avLst/>
          </a:prstGeom>
          <a:noFill/>
        </p:spPr>
      </p:pic>
      <p:pic>
        <p:nvPicPr>
          <p:cNvPr id="1026" name="Picture 2" descr="C:\marit\Feltarbeid - vår 2011\Bilder\Forskjellige bilder-usortert\IMG_4363.JPG"/>
          <p:cNvPicPr>
            <a:picLocks noGrp="1" noChangeAspect="1" noChangeArrowheads="1"/>
          </p:cNvPicPr>
          <p:nvPr>
            <p:ph sz="half" idx="4294967295"/>
          </p:nvPr>
        </p:nvPicPr>
        <p:blipFill>
          <a:blip r:embed="rId3" cstate="print"/>
          <a:srcRect/>
          <a:stretch>
            <a:fillRect/>
          </a:stretch>
        </p:blipFill>
        <p:spPr bwMode="auto">
          <a:xfrm>
            <a:off x="2639617" y="1916832"/>
            <a:ext cx="3125093" cy="4190532"/>
          </a:xfrm>
          <a:prstGeom prst="rect">
            <a:avLst/>
          </a:prstGeom>
          <a:noFill/>
        </p:spPr>
      </p:pic>
      <p:sp>
        <p:nvSpPr>
          <p:cNvPr id="8" name="TekstSylinder 7"/>
          <p:cNvSpPr txBox="1"/>
          <p:nvPr/>
        </p:nvSpPr>
        <p:spPr>
          <a:xfrm>
            <a:off x="2351584" y="3068960"/>
            <a:ext cx="4392488" cy="369332"/>
          </a:xfrm>
          <a:prstGeom prst="rect">
            <a:avLst/>
          </a:prstGeom>
          <a:noFill/>
        </p:spPr>
        <p:txBody>
          <a:bodyPr wrap="square" rtlCol="0">
            <a:spAutoFit/>
          </a:bodyPr>
          <a:lstStyle/>
          <a:p>
            <a:endParaRPr lang="nb-NO" dirty="0"/>
          </a:p>
        </p:txBody>
      </p:sp>
      <p:sp>
        <p:nvSpPr>
          <p:cNvPr id="6" name="TekstSylinder 5"/>
          <p:cNvSpPr txBox="1"/>
          <p:nvPr/>
        </p:nvSpPr>
        <p:spPr>
          <a:xfrm>
            <a:off x="5447929" y="3284984"/>
            <a:ext cx="184731" cy="369332"/>
          </a:xfrm>
          <a:prstGeom prst="rect">
            <a:avLst/>
          </a:prstGeom>
          <a:noFill/>
        </p:spPr>
        <p:txBody>
          <a:bodyPr wrap="none" rtlCol="0">
            <a:spAutoFit/>
          </a:bodyPr>
          <a:lstStyle/>
          <a:p>
            <a:endParaRPr lang="nb-NO" dirty="0"/>
          </a:p>
        </p:txBody>
      </p:sp>
      <p:sp>
        <p:nvSpPr>
          <p:cNvPr id="2" name="Tittel 1"/>
          <p:cNvSpPr>
            <a:spLocks noGrp="1"/>
          </p:cNvSpPr>
          <p:nvPr>
            <p:ph type="title"/>
          </p:nvPr>
        </p:nvSpPr>
        <p:spPr>
          <a:xfrm>
            <a:off x="1991544" y="26296"/>
            <a:ext cx="8229600" cy="1143000"/>
          </a:xfrm>
        </p:spPr>
        <p:txBody>
          <a:bodyPr>
            <a:normAutofit fontScale="90000"/>
          </a:bodyPr>
          <a:lstStyle/>
          <a:p>
            <a:pPr algn="l"/>
            <a:r>
              <a:rPr lang="en-GB" b="1" i="1" dirty="0" smtClean="0"/>
              <a:t/>
            </a:r>
            <a:br>
              <a:rPr lang="en-GB" b="1" i="1" dirty="0" smtClean="0"/>
            </a:br>
            <a:r>
              <a:rPr lang="en-GB" dirty="0" smtClean="0">
                <a:latin typeface="Courier" pitchFamily="49" charset="0"/>
              </a:rPr>
              <a:t>When the pavement is causing debate</a:t>
            </a:r>
            <a:r>
              <a:rPr lang="en-GB" b="1" dirty="0" smtClean="0">
                <a:latin typeface="Courier" pitchFamily="49" charset="0"/>
              </a:rPr>
              <a:t>…</a:t>
            </a:r>
            <a:endParaRPr lang="nb-NO" b="1" dirty="0">
              <a:latin typeface="Courier" pitchFamily="49" charset="0"/>
            </a:endParaRPr>
          </a:p>
        </p:txBody>
      </p:sp>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6241" y="3861049"/>
            <a:ext cx="2043113" cy="284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C:\Documents and Settings\mjohanss\My Documents\My Pictures\Bilder\Bilder\Bybilder\IMG_323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88064" y="4335465"/>
            <a:ext cx="1779266" cy="2372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44173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innhold 3"/>
          <p:cNvSpPr>
            <a:spLocks noGrp="1"/>
          </p:cNvSpPr>
          <p:nvPr>
            <p:ph sz="half" idx="2"/>
          </p:nvPr>
        </p:nvSpPr>
        <p:spPr>
          <a:xfrm>
            <a:off x="584416" y="1664816"/>
            <a:ext cx="11088600" cy="3684588"/>
          </a:xfrm>
        </p:spPr>
        <p:txBody>
          <a:bodyPr>
            <a:noAutofit/>
          </a:bodyPr>
          <a:lstStyle/>
          <a:p>
            <a:pPr marL="0" indent="0">
              <a:buNone/>
            </a:pPr>
            <a:r>
              <a:rPr lang="en-US" sz="4000" dirty="0"/>
              <a:t>“Are the inhabitants to suffer in order to maintain the heritage when the only purpose of this stone is to strengthen the historical look of the city?” </a:t>
            </a:r>
            <a:endParaRPr lang="nb-NO" sz="4000" dirty="0"/>
          </a:p>
        </p:txBody>
      </p:sp>
    </p:spTree>
    <p:extLst>
      <p:ext uri="{BB962C8B-B14F-4D97-AF65-F5344CB8AC3E}">
        <p14:creationId xmlns:p14="http://schemas.microsoft.com/office/powerpoint/2010/main" val="15998010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280207" y="305518"/>
            <a:ext cx="5482952" cy="4525963"/>
          </a:xfrm>
        </p:spPr>
        <p:txBody>
          <a:bodyPr>
            <a:normAutofit/>
          </a:bodyPr>
          <a:lstStyle/>
          <a:p>
            <a:pPr marL="0" indent="0">
              <a:buNone/>
            </a:pPr>
            <a:r>
              <a:rPr lang="en-US" sz="4400" dirty="0"/>
              <a:t>“Out With the Pavement – </a:t>
            </a:r>
          </a:p>
          <a:p>
            <a:pPr marL="0" indent="0">
              <a:buNone/>
            </a:pPr>
            <a:r>
              <a:rPr lang="en-US" sz="4400" dirty="0"/>
              <a:t>Save the Human Lives”</a:t>
            </a:r>
            <a:endParaRPr lang="nb-NO" sz="4400" dirty="0"/>
          </a:p>
        </p:txBody>
      </p:sp>
      <p:pic>
        <p:nvPicPr>
          <p:cNvPr id="8" name="Plassholder for innhold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720281" y="2284670"/>
            <a:ext cx="6157785" cy="4105190"/>
          </a:xfrm>
        </p:spPr>
      </p:pic>
    </p:spTree>
    <p:extLst>
      <p:ext uri="{BB962C8B-B14F-4D97-AF65-F5344CB8AC3E}">
        <p14:creationId xmlns:p14="http://schemas.microsoft.com/office/powerpoint/2010/main" val="19470873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sz="half" idx="2"/>
          </p:nvPr>
        </p:nvSpPr>
        <p:spPr>
          <a:xfrm>
            <a:off x="2063552" y="1268761"/>
            <a:ext cx="4618856" cy="4062437"/>
          </a:xfrm>
        </p:spPr>
        <p:txBody>
          <a:bodyPr>
            <a:normAutofit/>
          </a:bodyPr>
          <a:lstStyle/>
          <a:p>
            <a:pPr marL="0" indent="0">
              <a:buNone/>
            </a:pPr>
            <a:r>
              <a:rPr lang="en-US" sz="3200" dirty="0"/>
              <a:t>“The streets in Angra are a shame. Don’t try that World Heritage thing”.  </a:t>
            </a:r>
            <a:endParaRPr lang="nb-NO" sz="3200" dirty="0"/>
          </a:p>
        </p:txBody>
      </p:sp>
      <p:pic>
        <p:nvPicPr>
          <p:cNvPr id="12" name="Plassholder for innhold 11"/>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6023992" y="3120144"/>
            <a:ext cx="4186808" cy="3140106"/>
          </a:xfrm>
        </p:spPr>
      </p:pic>
    </p:spTree>
    <p:extLst>
      <p:ext uri="{BB962C8B-B14F-4D97-AF65-F5344CB8AC3E}">
        <p14:creationId xmlns:p14="http://schemas.microsoft.com/office/powerpoint/2010/main" val="26155841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innhold 3"/>
          <p:cNvSpPr>
            <a:spLocks noGrp="1"/>
          </p:cNvSpPr>
          <p:nvPr>
            <p:ph sz="half" idx="2"/>
          </p:nvPr>
        </p:nvSpPr>
        <p:spPr>
          <a:xfrm>
            <a:off x="806837" y="1392967"/>
            <a:ext cx="7933509" cy="3684588"/>
          </a:xfrm>
        </p:spPr>
        <p:txBody>
          <a:bodyPr>
            <a:normAutofit/>
          </a:bodyPr>
          <a:lstStyle/>
          <a:p>
            <a:pPr marL="0" indent="0">
              <a:buNone/>
            </a:pPr>
            <a:r>
              <a:rPr lang="en-US" sz="4400" dirty="0" smtClean="0"/>
              <a:t>“</a:t>
            </a:r>
            <a:r>
              <a:rPr lang="en-US" sz="4400" dirty="0"/>
              <a:t>World Heritage is also about […] fulfilling accessibility”. </a:t>
            </a:r>
            <a:endParaRPr lang="nb-NO" sz="4400" dirty="0"/>
          </a:p>
        </p:txBody>
      </p:sp>
    </p:spTree>
    <p:extLst>
      <p:ext uri="{BB962C8B-B14F-4D97-AF65-F5344CB8AC3E}">
        <p14:creationId xmlns:p14="http://schemas.microsoft.com/office/powerpoint/2010/main" val="8422511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sp>
        <p:nvSpPr>
          <p:cNvPr id="3" name="Plassholder for innhold 2"/>
          <p:cNvSpPr>
            <a:spLocks noGrp="1"/>
          </p:cNvSpPr>
          <p:nvPr>
            <p:ph idx="1"/>
          </p:nvPr>
        </p:nvSpPr>
        <p:spPr/>
        <p:txBody>
          <a:bodyPr/>
          <a:lstStyle/>
          <a:p>
            <a:endParaRPr lang="nb-NO"/>
          </a:p>
        </p:txBody>
      </p:sp>
      <p:pic>
        <p:nvPicPr>
          <p:cNvPr id="4" name="Bilde 3"/>
          <p:cNvPicPr/>
          <p:nvPr/>
        </p:nvPicPr>
        <p:blipFill>
          <a:blip r:embed="rId2">
            <a:extLst>
              <a:ext uri="{28A0092B-C50C-407E-A947-70E740481C1C}">
                <a14:useLocalDpi xmlns:a14="http://schemas.microsoft.com/office/drawing/2010/main" val="0"/>
              </a:ext>
            </a:extLst>
          </a:blip>
          <a:stretch>
            <a:fillRect/>
          </a:stretch>
        </p:blipFill>
        <p:spPr>
          <a:xfrm>
            <a:off x="1714500" y="0"/>
            <a:ext cx="9048750" cy="6857999"/>
          </a:xfrm>
          <a:prstGeom prst="rect">
            <a:avLst/>
          </a:prstGeom>
        </p:spPr>
      </p:pic>
    </p:spTree>
    <p:extLst>
      <p:ext uri="{BB962C8B-B14F-4D97-AF65-F5344CB8AC3E}">
        <p14:creationId xmlns:p14="http://schemas.microsoft.com/office/powerpoint/2010/main" val="5881871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innhold 6"/>
          <p:cNvPicPr>
            <a:picLocks noGrp="1" noChangeAspect="1"/>
          </p:cNvPicPr>
          <p:nvPr>
            <p:ph sz="half" idx="2"/>
          </p:nvPr>
        </p:nvPicPr>
        <p:blipFill>
          <a:blip r:embed="rId2"/>
          <a:stretch>
            <a:fillRect/>
          </a:stretch>
        </p:blipFill>
        <p:spPr>
          <a:xfrm>
            <a:off x="1474238" y="1"/>
            <a:ext cx="9143998" cy="6858000"/>
          </a:xfrm>
          <a:prstGeom prst="rect">
            <a:avLst/>
          </a:prstGeom>
        </p:spPr>
      </p:pic>
    </p:spTree>
    <p:extLst>
      <p:ext uri="{BB962C8B-B14F-4D97-AF65-F5344CB8AC3E}">
        <p14:creationId xmlns:p14="http://schemas.microsoft.com/office/powerpoint/2010/main" val="238695583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A Pseudo-</a:t>
            </a:r>
            <a:r>
              <a:rPr lang="nb-NO" dirty="0" err="1" smtClean="0"/>
              <a:t>historical</a:t>
            </a:r>
            <a:r>
              <a:rPr lang="nb-NO" dirty="0" smtClean="0"/>
              <a:t> </a:t>
            </a:r>
            <a:r>
              <a:rPr lang="nb-NO" dirty="0" err="1" smtClean="0"/>
              <a:t>outlook</a:t>
            </a:r>
            <a:r>
              <a:rPr lang="nb-NO" dirty="0" smtClean="0"/>
              <a:t>?</a:t>
            </a:r>
            <a:endParaRPr lang="nb-NO" dirty="0"/>
          </a:p>
        </p:txBody>
      </p:sp>
      <p:sp>
        <p:nvSpPr>
          <p:cNvPr id="3" name="Plassholder for innhold 2"/>
          <p:cNvSpPr>
            <a:spLocks noGrp="1"/>
          </p:cNvSpPr>
          <p:nvPr>
            <p:ph idx="1"/>
          </p:nvPr>
        </p:nvSpPr>
        <p:spPr/>
        <p:txBody>
          <a:bodyPr/>
          <a:lstStyle/>
          <a:p>
            <a:r>
              <a:rPr lang="nb-NO" dirty="0" smtClean="0"/>
              <a:t>«Heritage alters </a:t>
            </a:r>
            <a:r>
              <a:rPr lang="nb-NO" dirty="0" err="1" smtClean="0"/>
              <a:t>the</a:t>
            </a:r>
            <a:r>
              <a:rPr lang="nb-NO" dirty="0" smtClean="0"/>
              <a:t> </a:t>
            </a:r>
            <a:r>
              <a:rPr lang="nb-NO" dirty="0" err="1" smtClean="0"/>
              <a:t>past</a:t>
            </a:r>
            <a:r>
              <a:rPr lang="nb-NO" dirty="0" smtClean="0"/>
              <a:t>» </a:t>
            </a:r>
          </a:p>
          <a:p>
            <a:r>
              <a:rPr lang="nb-NO" dirty="0" smtClean="0"/>
              <a:t>It </a:t>
            </a:r>
            <a:r>
              <a:rPr lang="nb-NO" dirty="0" err="1" smtClean="0"/>
              <a:t>upgrades</a:t>
            </a:r>
            <a:r>
              <a:rPr lang="nb-NO" dirty="0" smtClean="0"/>
              <a:t> (</a:t>
            </a:r>
            <a:r>
              <a:rPr lang="nb-NO" dirty="0" err="1" smtClean="0"/>
              <a:t>improves</a:t>
            </a:r>
            <a:r>
              <a:rPr lang="nb-NO" dirty="0" smtClean="0"/>
              <a:t> </a:t>
            </a:r>
            <a:r>
              <a:rPr lang="nb-NO" dirty="0" err="1" smtClean="0"/>
              <a:t>how</a:t>
            </a:r>
            <a:r>
              <a:rPr lang="nb-NO" dirty="0" smtClean="0"/>
              <a:t> it used to </a:t>
            </a:r>
            <a:r>
              <a:rPr lang="nb-NO" dirty="0" err="1" smtClean="0"/>
              <a:t>he</a:t>
            </a:r>
            <a:r>
              <a:rPr lang="nb-NO" dirty="0" smtClean="0"/>
              <a:t>)</a:t>
            </a:r>
          </a:p>
          <a:p>
            <a:r>
              <a:rPr lang="nb-NO" dirty="0" smtClean="0"/>
              <a:t>It </a:t>
            </a:r>
            <a:r>
              <a:rPr lang="nb-NO" dirty="0" err="1" smtClean="0"/>
              <a:t>updates</a:t>
            </a:r>
            <a:r>
              <a:rPr lang="nb-NO" dirty="0" smtClean="0"/>
              <a:t> (preserve </a:t>
            </a:r>
            <a:r>
              <a:rPr lang="nb-NO" dirty="0" err="1" smtClean="0"/>
              <a:t>heritage</a:t>
            </a:r>
            <a:r>
              <a:rPr lang="nb-NO" dirty="0" smtClean="0"/>
              <a:t> </a:t>
            </a:r>
            <a:r>
              <a:rPr lang="nb-NO" dirty="0" err="1" smtClean="0"/>
              <a:t>according</a:t>
            </a:r>
            <a:r>
              <a:rPr lang="nb-NO" dirty="0" smtClean="0"/>
              <a:t> to </a:t>
            </a:r>
            <a:r>
              <a:rPr lang="nb-NO" dirty="0" err="1" smtClean="0"/>
              <a:t>modern</a:t>
            </a:r>
            <a:r>
              <a:rPr lang="nb-NO" dirty="0" smtClean="0"/>
              <a:t> </a:t>
            </a:r>
            <a:r>
              <a:rPr lang="nb-NO" dirty="0" err="1" smtClean="0"/>
              <a:t>preferences</a:t>
            </a:r>
            <a:r>
              <a:rPr lang="nb-NO" dirty="0" smtClean="0"/>
              <a:t>) </a:t>
            </a:r>
          </a:p>
          <a:p>
            <a:r>
              <a:rPr lang="nb-NO" dirty="0" smtClean="0"/>
              <a:t>It </a:t>
            </a:r>
            <a:r>
              <a:rPr lang="nb-NO" dirty="0" err="1" smtClean="0"/>
              <a:t>forgets</a:t>
            </a:r>
            <a:r>
              <a:rPr lang="nb-NO" dirty="0" smtClean="0"/>
              <a:t> (it </a:t>
            </a:r>
            <a:r>
              <a:rPr lang="nb-NO" dirty="0" err="1" smtClean="0"/>
              <a:t>forgets</a:t>
            </a:r>
            <a:r>
              <a:rPr lang="nb-NO" dirty="0" smtClean="0"/>
              <a:t> </a:t>
            </a:r>
            <a:r>
              <a:rPr lang="nb-NO" dirty="0" err="1" smtClean="0"/>
              <a:t>the</a:t>
            </a:r>
            <a:r>
              <a:rPr lang="nb-NO" dirty="0" smtClean="0"/>
              <a:t> </a:t>
            </a:r>
            <a:r>
              <a:rPr lang="nb-NO" dirty="0" err="1" smtClean="0"/>
              <a:t>unpleasent</a:t>
            </a:r>
            <a:r>
              <a:rPr lang="nb-NO" dirty="0" smtClean="0"/>
              <a:t>)</a:t>
            </a:r>
          </a:p>
          <a:p>
            <a:r>
              <a:rPr lang="nb-NO" dirty="0" smtClean="0"/>
              <a:t>It reshapes (reshapes so </a:t>
            </a:r>
            <a:r>
              <a:rPr lang="nb-NO" dirty="0" err="1" smtClean="0"/>
              <a:t>that</a:t>
            </a:r>
            <a:r>
              <a:rPr lang="nb-NO" dirty="0" smtClean="0"/>
              <a:t> </a:t>
            </a:r>
            <a:r>
              <a:rPr lang="nb-NO" dirty="0" err="1" smtClean="0"/>
              <a:t>we</a:t>
            </a:r>
            <a:r>
              <a:rPr lang="nb-NO" dirty="0" smtClean="0"/>
              <a:t> (</a:t>
            </a:r>
            <a:r>
              <a:rPr lang="nb-NO" dirty="0" err="1" smtClean="0"/>
              <a:t>modern</a:t>
            </a:r>
            <a:r>
              <a:rPr lang="nb-NO" dirty="0" smtClean="0"/>
              <a:t> </a:t>
            </a:r>
            <a:r>
              <a:rPr lang="nb-NO" dirty="0" err="1" smtClean="0"/>
              <a:t>people</a:t>
            </a:r>
            <a:r>
              <a:rPr lang="nb-NO" dirty="0" smtClean="0"/>
              <a:t>) </a:t>
            </a:r>
            <a:r>
              <a:rPr lang="nb-NO" dirty="0" err="1" smtClean="0"/>
              <a:t>can</a:t>
            </a:r>
            <a:r>
              <a:rPr lang="nb-NO" dirty="0" smtClean="0"/>
              <a:t> </a:t>
            </a:r>
            <a:r>
              <a:rPr lang="nb-NO" dirty="0" err="1" smtClean="0"/>
              <a:t>embrace</a:t>
            </a:r>
            <a:r>
              <a:rPr lang="nb-NO" dirty="0" smtClean="0"/>
              <a:t> it and </a:t>
            </a:r>
            <a:r>
              <a:rPr lang="nb-NO" dirty="0" err="1" smtClean="0"/>
              <a:t>consume</a:t>
            </a:r>
            <a:r>
              <a:rPr lang="nb-NO" dirty="0" smtClean="0"/>
              <a:t> it) </a:t>
            </a:r>
          </a:p>
          <a:p>
            <a:pPr marL="0" indent="0">
              <a:buNone/>
            </a:pPr>
            <a:r>
              <a:rPr lang="nb-NO" dirty="0" smtClean="0"/>
              <a:t>(</a:t>
            </a:r>
            <a:r>
              <a:rPr lang="nb-NO" dirty="0" err="1"/>
              <a:t>Lowenthal</a:t>
            </a:r>
            <a:r>
              <a:rPr lang="nb-NO" dirty="0"/>
              <a:t> 1998)</a:t>
            </a:r>
          </a:p>
        </p:txBody>
      </p:sp>
    </p:spTree>
    <p:extLst>
      <p:ext uri="{BB962C8B-B14F-4D97-AF65-F5344CB8AC3E}">
        <p14:creationId xmlns:p14="http://schemas.microsoft.com/office/powerpoint/2010/main" val="15833705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21500" y="2468245"/>
            <a:ext cx="10515600" cy="2094611"/>
          </a:xfrm>
        </p:spPr>
        <p:txBody>
          <a:bodyPr/>
          <a:lstStyle/>
          <a:p>
            <a:pPr algn="ctr"/>
            <a:r>
              <a:rPr lang="nb-NO" dirty="0" err="1" smtClean="0"/>
              <a:t>Modern</a:t>
            </a:r>
            <a:r>
              <a:rPr lang="nb-NO" dirty="0" smtClean="0"/>
              <a:t> </a:t>
            </a:r>
            <a:r>
              <a:rPr lang="nb-NO" dirty="0" err="1" smtClean="0"/>
              <a:t>development</a:t>
            </a:r>
            <a:r>
              <a:rPr lang="nb-NO" dirty="0" smtClean="0"/>
              <a:t> in a World Heritage City –  </a:t>
            </a:r>
            <a:r>
              <a:rPr lang="nb-NO" dirty="0" err="1" smtClean="0"/>
              <a:t>possibilities</a:t>
            </a:r>
            <a:r>
              <a:rPr lang="nb-NO" dirty="0" smtClean="0"/>
              <a:t> and </a:t>
            </a:r>
            <a:r>
              <a:rPr lang="nb-NO" dirty="0" err="1" smtClean="0"/>
              <a:t>limitations</a:t>
            </a:r>
            <a:endParaRPr lang="nb-NO" dirty="0"/>
          </a:p>
        </p:txBody>
      </p:sp>
    </p:spTree>
    <p:extLst>
      <p:ext uri="{BB962C8B-B14F-4D97-AF65-F5344CB8AC3E}">
        <p14:creationId xmlns:p14="http://schemas.microsoft.com/office/powerpoint/2010/main" val="11341543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930875" y="-18772"/>
            <a:ext cx="10114763" cy="6876772"/>
          </a:xfrm>
        </p:spPr>
      </p:pic>
    </p:spTree>
    <p:extLst>
      <p:ext uri="{BB962C8B-B14F-4D97-AF65-F5344CB8AC3E}">
        <p14:creationId xmlns:p14="http://schemas.microsoft.com/office/powerpoint/2010/main" val="81521259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pic>
        <p:nvPicPr>
          <p:cNvPr id="5" name="Plassholder for innhold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61901" y="225905"/>
            <a:ext cx="10668197" cy="6266335"/>
          </a:xfrm>
        </p:spPr>
      </p:pic>
    </p:spTree>
    <p:extLst>
      <p:ext uri="{BB962C8B-B14F-4D97-AF65-F5344CB8AC3E}">
        <p14:creationId xmlns:p14="http://schemas.microsoft.com/office/powerpoint/2010/main" val="102190598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Undertittel 5"/>
          <p:cNvSpPr>
            <a:spLocks noGrp="1"/>
          </p:cNvSpPr>
          <p:nvPr>
            <p:ph type="subTitle" idx="1"/>
          </p:nvPr>
        </p:nvSpPr>
        <p:spPr>
          <a:xfrm>
            <a:off x="601362" y="1375719"/>
            <a:ext cx="10066638" cy="3882081"/>
          </a:xfrm>
        </p:spPr>
        <p:txBody>
          <a:bodyPr>
            <a:normAutofit/>
          </a:bodyPr>
          <a:lstStyle/>
          <a:p>
            <a:pPr algn="l"/>
            <a:r>
              <a:rPr lang="en-US" dirty="0"/>
              <a:t>[UNESCO] shouldn’t have let them construct it, because it took away the image of the Bay of Angra. It took away the image of Angra that we once had</a:t>
            </a:r>
            <a:r>
              <a:rPr lang="en-US" dirty="0" smtClean="0"/>
              <a:t>. [T]here </a:t>
            </a:r>
            <a:r>
              <a:rPr lang="en-US" dirty="0"/>
              <a:t>are several other places where they could have constructed the marina, […] with a modern design like they wanted it. (Interview 24)</a:t>
            </a:r>
            <a:endParaRPr lang="nb-NO" dirty="0"/>
          </a:p>
        </p:txBody>
      </p:sp>
    </p:spTree>
    <p:extLst>
      <p:ext uri="{BB962C8B-B14F-4D97-AF65-F5344CB8AC3E}">
        <p14:creationId xmlns:p14="http://schemas.microsoft.com/office/powerpoint/2010/main" val="353354914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Arguments</a:t>
            </a:r>
            <a:endParaRPr lang="nb-NO" dirty="0"/>
          </a:p>
        </p:txBody>
      </p:sp>
      <p:sp>
        <p:nvSpPr>
          <p:cNvPr id="3" name="Plassholder for innhold 2"/>
          <p:cNvSpPr>
            <a:spLocks noGrp="1"/>
          </p:cNvSpPr>
          <p:nvPr>
            <p:ph sz="half" idx="1"/>
          </p:nvPr>
        </p:nvSpPr>
        <p:spPr>
          <a:xfrm>
            <a:off x="838200" y="1825625"/>
            <a:ext cx="4520184" cy="4351338"/>
          </a:xfrm>
        </p:spPr>
        <p:txBody>
          <a:bodyPr>
            <a:normAutofit/>
          </a:bodyPr>
          <a:lstStyle/>
          <a:p>
            <a:pPr marL="0" indent="0">
              <a:buNone/>
            </a:pPr>
            <a:r>
              <a:rPr lang="nb-NO" dirty="0" smtClean="0"/>
              <a:t>For</a:t>
            </a:r>
          </a:p>
          <a:p>
            <a:r>
              <a:rPr lang="nb-NO" dirty="0" err="1" smtClean="0"/>
              <a:t>Economic</a:t>
            </a:r>
            <a:r>
              <a:rPr lang="nb-NO" dirty="0" smtClean="0"/>
              <a:t> </a:t>
            </a:r>
            <a:r>
              <a:rPr lang="nb-NO" dirty="0" err="1" smtClean="0"/>
              <a:t>reasons</a:t>
            </a:r>
            <a:endParaRPr lang="nb-NO" dirty="0" smtClean="0"/>
          </a:p>
          <a:p>
            <a:r>
              <a:rPr lang="nb-NO" dirty="0" smtClean="0"/>
              <a:t>Cultural </a:t>
            </a:r>
            <a:r>
              <a:rPr lang="nb-NO" dirty="0" smtClean="0"/>
              <a:t>and historical </a:t>
            </a:r>
            <a:r>
              <a:rPr lang="nb-NO" dirty="0" err="1" smtClean="0"/>
              <a:t>reasons</a:t>
            </a:r>
            <a:r>
              <a:rPr lang="nb-NO" dirty="0" smtClean="0"/>
              <a:t> -</a:t>
            </a:r>
          </a:p>
          <a:p>
            <a:r>
              <a:rPr lang="nb-NO" dirty="0" err="1" smtClean="0"/>
              <a:t>Revitalisation</a:t>
            </a:r>
            <a:r>
              <a:rPr lang="nb-NO" dirty="0" smtClean="0"/>
              <a:t> </a:t>
            </a:r>
            <a:r>
              <a:rPr lang="nb-NO" dirty="0" err="1" smtClean="0"/>
              <a:t>of</a:t>
            </a:r>
            <a:r>
              <a:rPr lang="nb-NO" dirty="0" smtClean="0"/>
              <a:t> </a:t>
            </a:r>
            <a:r>
              <a:rPr lang="nb-NO" dirty="0" err="1" smtClean="0"/>
              <a:t>the</a:t>
            </a:r>
            <a:r>
              <a:rPr lang="nb-NO" dirty="0" smtClean="0"/>
              <a:t> </a:t>
            </a:r>
            <a:r>
              <a:rPr lang="nb-NO" dirty="0" err="1" smtClean="0"/>
              <a:t>bay</a:t>
            </a:r>
            <a:r>
              <a:rPr lang="nb-NO" dirty="0" smtClean="0"/>
              <a:t> </a:t>
            </a:r>
          </a:p>
          <a:p>
            <a:r>
              <a:rPr lang="nb-NO" dirty="0" err="1" smtClean="0"/>
              <a:t>Functional</a:t>
            </a:r>
            <a:r>
              <a:rPr lang="nb-NO" dirty="0" smtClean="0"/>
              <a:t> </a:t>
            </a:r>
            <a:r>
              <a:rPr lang="nb-NO" dirty="0" err="1" smtClean="0"/>
              <a:t>authenticity</a:t>
            </a:r>
            <a:endParaRPr lang="nb-NO" dirty="0" smtClean="0"/>
          </a:p>
          <a:p>
            <a:r>
              <a:rPr lang="nb-NO" dirty="0" err="1" smtClean="0"/>
              <a:t>Socially</a:t>
            </a:r>
            <a:r>
              <a:rPr lang="nb-NO" dirty="0" smtClean="0"/>
              <a:t> </a:t>
            </a:r>
            <a:r>
              <a:rPr lang="nb-NO" dirty="0" err="1" smtClean="0"/>
              <a:t>important</a:t>
            </a:r>
            <a:endParaRPr lang="nb-NO" dirty="0"/>
          </a:p>
        </p:txBody>
      </p:sp>
      <p:sp>
        <p:nvSpPr>
          <p:cNvPr id="8" name="Plassholder for innhold 2"/>
          <p:cNvSpPr>
            <a:spLocks noGrp="1"/>
          </p:cNvSpPr>
          <p:nvPr>
            <p:ph sz="half" idx="1"/>
          </p:nvPr>
        </p:nvSpPr>
        <p:spPr>
          <a:xfrm>
            <a:off x="6321552" y="1825626"/>
            <a:ext cx="4520184" cy="4525074"/>
          </a:xfrm>
        </p:spPr>
        <p:txBody>
          <a:bodyPr>
            <a:normAutofit/>
          </a:bodyPr>
          <a:lstStyle/>
          <a:p>
            <a:pPr marL="0" indent="0">
              <a:buNone/>
            </a:pPr>
            <a:r>
              <a:rPr lang="en-US" dirty="0" smtClean="0"/>
              <a:t>Against</a:t>
            </a:r>
          </a:p>
          <a:p>
            <a:r>
              <a:rPr lang="en-US" dirty="0" smtClean="0"/>
              <a:t>Preservation of the original marina.</a:t>
            </a:r>
          </a:p>
          <a:p>
            <a:r>
              <a:rPr lang="en-US" dirty="0" smtClean="0"/>
              <a:t>Preservation of the archaeological remains</a:t>
            </a:r>
          </a:p>
          <a:p>
            <a:r>
              <a:rPr lang="en-US" dirty="0" smtClean="0"/>
              <a:t>Aesthetical «problems» with the new marina</a:t>
            </a:r>
          </a:p>
          <a:p>
            <a:r>
              <a:rPr lang="en-US" dirty="0" smtClean="0"/>
              <a:t>Have not revitalized the bay</a:t>
            </a:r>
          </a:p>
          <a:p>
            <a:pPr marL="0" indent="0">
              <a:buNone/>
            </a:pPr>
            <a:endParaRPr lang="nb-NO" dirty="0"/>
          </a:p>
        </p:txBody>
      </p:sp>
    </p:spTree>
    <p:extLst>
      <p:ext uri="{BB962C8B-B14F-4D97-AF65-F5344CB8AC3E}">
        <p14:creationId xmlns:p14="http://schemas.microsoft.com/office/powerpoint/2010/main" val="226017379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66775" y="259974"/>
            <a:ext cx="10515600" cy="1325563"/>
          </a:xfrm>
        </p:spPr>
        <p:txBody>
          <a:bodyPr>
            <a:normAutofit/>
          </a:bodyPr>
          <a:lstStyle/>
          <a:p>
            <a:r>
              <a:rPr lang="en-US" sz="2800" dirty="0" smtClean="0"/>
              <a:t>“Let’s </a:t>
            </a:r>
            <a:r>
              <a:rPr lang="en-US" sz="2800" dirty="0"/>
              <a:t>put salad and tomatoes or something in it, but not </a:t>
            </a:r>
            <a:r>
              <a:rPr lang="en-US" sz="2800" dirty="0" smtClean="0"/>
              <a:t>books!” Contemporary </a:t>
            </a:r>
            <a:r>
              <a:rPr lang="en-US" sz="2800" dirty="0"/>
              <a:t>architecture in the midst of a Word Heritage City – on the polemics</a:t>
            </a:r>
            <a:endParaRPr lang="nb-NO" sz="2800" dirty="0"/>
          </a:p>
        </p:txBody>
      </p:sp>
      <p:sp>
        <p:nvSpPr>
          <p:cNvPr id="3" name="Plassholder for innhold 2"/>
          <p:cNvSpPr>
            <a:spLocks noGrp="1"/>
          </p:cNvSpPr>
          <p:nvPr>
            <p:ph sz="half" idx="1"/>
          </p:nvPr>
        </p:nvSpPr>
        <p:spPr/>
        <p:txBody>
          <a:bodyPr/>
          <a:lstStyle/>
          <a:p>
            <a:endParaRPr lang="nb-NO" dirty="0"/>
          </a:p>
        </p:txBody>
      </p:sp>
      <p:sp>
        <p:nvSpPr>
          <p:cNvPr id="4" name="Plassholder for innhold 3"/>
          <p:cNvSpPr>
            <a:spLocks noGrp="1"/>
          </p:cNvSpPr>
          <p:nvPr>
            <p:ph sz="half" idx="2"/>
          </p:nvPr>
        </p:nvSpPr>
        <p:spPr/>
        <p:txBody>
          <a:bodyPr/>
          <a:lstStyle/>
          <a:p>
            <a:endParaRPr lang="nb-NO"/>
          </a:p>
        </p:txBody>
      </p:sp>
      <p:pic>
        <p:nvPicPr>
          <p:cNvPr id="5" name="Bild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68582" y="1289408"/>
            <a:ext cx="7489868" cy="5260993"/>
          </a:xfrm>
          <a:prstGeom prst="rect">
            <a:avLst/>
          </a:prstGeom>
        </p:spPr>
      </p:pic>
    </p:spTree>
    <p:extLst>
      <p:ext uri="{BB962C8B-B14F-4D97-AF65-F5344CB8AC3E}">
        <p14:creationId xmlns:p14="http://schemas.microsoft.com/office/powerpoint/2010/main" val="375521909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838200" y="1825625"/>
            <a:ext cx="10668000" cy="4351338"/>
          </a:xfrm>
        </p:spPr>
        <p:txBody>
          <a:bodyPr>
            <a:normAutofit/>
          </a:bodyPr>
          <a:lstStyle/>
          <a:p>
            <a:pPr marL="0" indent="0">
              <a:buNone/>
            </a:pPr>
            <a:r>
              <a:rPr lang="en-US" dirty="0"/>
              <a:t>Oi! It is horrible. It is. It does not bother me to have a library next to my house, but not that building. This building is horrible: It doesn’t have anything to do with the city, in this environment. They should have made it in a more traditional style […] it would have been much better. […] Because that building is horrible – it looks like a greenhouse. Let’s put salad and tomatoes or something in it, but not books! (Interviewee 20)</a:t>
            </a:r>
            <a:endParaRPr lang="nb-NO" dirty="0"/>
          </a:p>
        </p:txBody>
      </p:sp>
    </p:spTree>
    <p:extLst>
      <p:ext uri="{BB962C8B-B14F-4D97-AF65-F5344CB8AC3E}">
        <p14:creationId xmlns:p14="http://schemas.microsoft.com/office/powerpoint/2010/main" val="84518517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sp>
        <p:nvSpPr>
          <p:cNvPr id="3" name="Plassholder for innhold 2"/>
          <p:cNvSpPr>
            <a:spLocks noGrp="1"/>
          </p:cNvSpPr>
          <p:nvPr>
            <p:ph idx="1"/>
          </p:nvPr>
        </p:nvSpPr>
        <p:spPr/>
        <p:txBody>
          <a:bodyPr/>
          <a:lstStyle/>
          <a:p>
            <a:pPr marL="0" indent="0">
              <a:buNone/>
            </a:pPr>
            <a:r>
              <a:rPr lang="en-US" dirty="0"/>
              <a:t>“What is important, and what I have always defended, is that every generation should leave a mark from its time” (Interview 25). </a:t>
            </a:r>
            <a:endParaRPr lang="nb-NO" dirty="0"/>
          </a:p>
        </p:txBody>
      </p:sp>
    </p:spTree>
    <p:extLst>
      <p:ext uri="{BB962C8B-B14F-4D97-AF65-F5344CB8AC3E}">
        <p14:creationId xmlns:p14="http://schemas.microsoft.com/office/powerpoint/2010/main" val="35054726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p:txBody>
          <a:bodyPr>
            <a:normAutofit fontScale="90000"/>
          </a:bodyPr>
          <a:lstStyle/>
          <a:p>
            <a:r>
              <a:rPr lang="en-US" b="1" dirty="0" smtClean="0"/>
              <a:t/>
            </a:r>
            <a:br>
              <a:rPr lang="en-US" b="1" dirty="0" smtClean="0"/>
            </a:br>
            <a:r>
              <a:rPr lang="en-US" b="1" dirty="0"/>
              <a:t/>
            </a:r>
            <a:br>
              <a:rPr lang="en-US" b="1" dirty="0"/>
            </a:br>
            <a:r>
              <a:rPr lang="en-US" b="1" dirty="0" smtClean="0"/>
              <a:t/>
            </a:r>
            <a:br>
              <a:rPr lang="en-US" b="1" dirty="0" smtClean="0"/>
            </a:br>
            <a:r>
              <a:rPr lang="nb-NO" dirty="0" smtClean="0"/>
              <a:t/>
            </a:r>
            <a:br>
              <a:rPr lang="nb-NO" dirty="0" smtClean="0"/>
            </a:br>
            <a:r>
              <a:rPr lang="nb-NO" dirty="0" smtClean="0"/>
              <a:t/>
            </a:r>
            <a:br>
              <a:rPr lang="nb-NO" dirty="0" smtClean="0"/>
            </a:br>
            <a:endParaRPr lang="nb-NO" dirty="0"/>
          </a:p>
        </p:txBody>
      </p:sp>
      <p:sp>
        <p:nvSpPr>
          <p:cNvPr id="3" name="Undertittel 2"/>
          <p:cNvSpPr>
            <a:spLocks noGrp="1"/>
          </p:cNvSpPr>
          <p:nvPr>
            <p:ph type="subTitle" idx="1"/>
          </p:nvPr>
        </p:nvSpPr>
        <p:spPr/>
        <p:txBody>
          <a:bodyPr/>
          <a:lstStyle/>
          <a:p>
            <a:endParaRPr lang="nb-NO" dirty="0"/>
          </a:p>
        </p:txBody>
      </p:sp>
      <p:pic>
        <p:nvPicPr>
          <p:cNvPr id="6" name="Plassholder for innhold 4" descr="mapa_acores.gif"/>
          <p:cNvPicPr>
            <a:picLocks noChangeAspect="1"/>
          </p:cNvPicPr>
          <p:nvPr/>
        </p:nvPicPr>
        <p:blipFill>
          <a:blip r:embed="rId2" cstate="print"/>
          <a:stretch>
            <a:fillRect/>
          </a:stretch>
        </p:blipFill>
        <p:spPr>
          <a:xfrm>
            <a:off x="963827" y="33595"/>
            <a:ext cx="9835978" cy="6700759"/>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Ellipse 4"/>
          <p:cNvSpPr/>
          <p:nvPr/>
        </p:nvSpPr>
        <p:spPr>
          <a:xfrm>
            <a:off x="6816080" y="2492896"/>
            <a:ext cx="360040"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Tree>
    <p:extLst>
      <p:ext uri="{BB962C8B-B14F-4D97-AF65-F5344CB8AC3E}">
        <p14:creationId xmlns:p14="http://schemas.microsoft.com/office/powerpoint/2010/main" val="127205615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sp>
        <p:nvSpPr>
          <p:cNvPr id="3" name="Plassholder for innhold 2"/>
          <p:cNvSpPr>
            <a:spLocks noGrp="1"/>
          </p:cNvSpPr>
          <p:nvPr>
            <p:ph idx="1"/>
          </p:nvPr>
        </p:nvSpPr>
        <p:spPr/>
        <p:txBody>
          <a:bodyPr/>
          <a:lstStyle/>
          <a:p>
            <a:pPr marL="0" indent="0">
              <a:buNone/>
            </a:pPr>
            <a:r>
              <a:rPr lang="en-US" dirty="0" smtClean="0"/>
              <a:t>“So, I can’t put that (pointing at an aluminum window), but they can build that monster right in front of me”. </a:t>
            </a:r>
            <a:endParaRPr lang="nb-NO" dirty="0"/>
          </a:p>
        </p:txBody>
      </p:sp>
    </p:spTree>
    <p:extLst>
      <p:ext uri="{BB962C8B-B14F-4D97-AF65-F5344CB8AC3E}">
        <p14:creationId xmlns:p14="http://schemas.microsoft.com/office/powerpoint/2010/main" val="67309503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919536" y="548680"/>
            <a:ext cx="8229600" cy="1143000"/>
          </a:xfrm>
        </p:spPr>
        <p:txBody>
          <a:bodyPr>
            <a:noAutofit/>
          </a:bodyPr>
          <a:lstStyle/>
          <a:p>
            <a:pPr algn="l"/>
            <a:r>
              <a:rPr lang="en-GB" sz="3200" b="1" dirty="0">
                <a:latin typeface="Courier" pitchFamily="49" charset="0"/>
              </a:rPr>
              <a:t/>
            </a:r>
            <a:br>
              <a:rPr lang="en-GB" sz="3200" b="1" dirty="0">
                <a:latin typeface="Courier" pitchFamily="49" charset="0"/>
              </a:rPr>
            </a:br>
            <a:r>
              <a:rPr lang="en-GB" sz="2400" b="1" dirty="0">
                <a:latin typeface="Courier" pitchFamily="49" charset="0"/>
              </a:rPr>
              <a:t/>
            </a:r>
            <a:br>
              <a:rPr lang="en-GB" sz="2400" b="1" dirty="0">
                <a:latin typeface="Courier" pitchFamily="49" charset="0"/>
              </a:rPr>
            </a:br>
            <a:r>
              <a:rPr lang="en-GB" sz="2400" b="1" dirty="0">
                <a:latin typeface="Courier" pitchFamily="49" charset="0"/>
              </a:rPr>
              <a:t> </a:t>
            </a:r>
            <a:br>
              <a:rPr lang="en-GB" sz="2400" b="1" dirty="0">
                <a:latin typeface="Courier" pitchFamily="49" charset="0"/>
              </a:rPr>
            </a:br>
            <a:endParaRPr lang="en-GB" sz="1400" b="1" dirty="0">
              <a:latin typeface="Courier" pitchFamily="49" charset="0"/>
            </a:endParaRPr>
          </a:p>
        </p:txBody>
      </p:sp>
      <p:sp>
        <p:nvSpPr>
          <p:cNvPr id="3" name="Plassholder for innhold 2"/>
          <p:cNvSpPr>
            <a:spLocks noGrp="1"/>
          </p:cNvSpPr>
          <p:nvPr>
            <p:ph idx="1"/>
          </p:nvPr>
        </p:nvSpPr>
        <p:spPr/>
        <p:txBody>
          <a:bodyPr/>
          <a:lstStyle/>
          <a:p>
            <a:pPr marL="0" indent="0">
              <a:buNone/>
            </a:pPr>
            <a:r>
              <a:rPr lang="en-US" dirty="0"/>
              <a:t>I think there is no monitoring of the World Heritage organization … UNESCO. See the works that are done here. That hotel and [the new library]. Please enforce or send somebody to see these houses, but nobody is coming [...]. (Interview 30)</a:t>
            </a:r>
            <a:endParaRPr lang="nb-NO" dirty="0"/>
          </a:p>
        </p:txBody>
      </p:sp>
    </p:spTree>
    <p:extLst>
      <p:ext uri="{BB962C8B-B14F-4D97-AF65-F5344CB8AC3E}">
        <p14:creationId xmlns:p14="http://schemas.microsoft.com/office/powerpoint/2010/main" val="366491016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p:txBody>
          <a:bodyPr>
            <a:normAutofit/>
          </a:bodyPr>
          <a:lstStyle/>
          <a:p>
            <a:r>
              <a:rPr lang="nb-NO" dirty="0" smtClean="0"/>
              <a:t>Front stage and back stage/</a:t>
            </a:r>
            <a:r>
              <a:rPr lang="nb-NO" dirty="0" err="1" smtClean="0"/>
              <a:t>centre</a:t>
            </a:r>
            <a:r>
              <a:rPr lang="nb-NO" dirty="0"/>
              <a:t> </a:t>
            </a:r>
            <a:r>
              <a:rPr lang="nb-NO" dirty="0" smtClean="0"/>
              <a:t>and </a:t>
            </a:r>
            <a:r>
              <a:rPr lang="nb-NO" dirty="0" err="1" smtClean="0"/>
              <a:t>periphery</a:t>
            </a:r>
            <a:endParaRPr lang="nb-NO" dirty="0" smtClean="0"/>
          </a:p>
          <a:p>
            <a:r>
              <a:rPr lang="nb-NO" dirty="0" smtClean="0"/>
              <a:t>Front stage: historical, </a:t>
            </a:r>
            <a:r>
              <a:rPr lang="en-US" dirty="0" smtClean="0"/>
              <a:t>the </a:t>
            </a:r>
            <a:r>
              <a:rPr lang="en-US" dirty="0"/>
              <a:t>homogeneous and traditional cityscape where the “past” is </a:t>
            </a:r>
            <a:r>
              <a:rPr lang="en-US" dirty="0" smtClean="0"/>
              <a:t>significant.</a:t>
            </a:r>
          </a:p>
          <a:p>
            <a:r>
              <a:rPr lang="nb-NO" dirty="0" smtClean="0"/>
              <a:t>Back stage:</a:t>
            </a:r>
            <a:r>
              <a:rPr lang="en-US" dirty="0" smtClean="0"/>
              <a:t>contemporary </a:t>
            </a:r>
            <a:r>
              <a:rPr lang="en-US" dirty="0"/>
              <a:t>projects, </a:t>
            </a:r>
            <a:r>
              <a:rPr lang="en-US" dirty="0" smtClean="0"/>
              <a:t>being </a:t>
            </a:r>
            <a:r>
              <a:rPr lang="en-US" dirty="0"/>
              <a:t>more industrial or commercial, having less restrictions and being a more diverse area</a:t>
            </a:r>
            <a:r>
              <a:rPr lang="en-US" dirty="0" smtClean="0"/>
              <a:t>.</a:t>
            </a:r>
            <a:endParaRPr lang="nb-NO" dirty="0"/>
          </a:p>
        </p:txBody>
      </p:sp>
    </p:spTree>
    <p:extLst>
      <p:ext uri="{BB962C8B-B14F-4D97-AF65-F5344CB8AC3E}">
        <p14:creationId xmlns:p14="http://schemas.microsoft.com/office/powerpoint/2010/main" val="271118547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smtClean="0"/>
              <a:t>Tourism</a:t>
            </a:r>
            <a:r>
              <a:rPr lang="nb-NO" dirty="0" smtClean="0"/>
              <a:t> and World Heritage</a:t>
            </a:r>
            <a:endParaRPr lang="nb-NO" dirty="0"/>
          </a:p>
        </p:txBody>
      </p:sp>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82763" y="1622525"/>
            <a:ext cx="2880320"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descr="https://encrypted-tbn2.gstatic.com/images?q=tbn:ANd9GcTAacTqFUlFUcUxV_J7BnVNFh9qE9PVekKGx3OkaC67XVRzKpNbR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7889" y="2132856"/>
            <a:ext cx="2905125" cy="157162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encrypted-tbn1.gstatic.com/images?q=tbn:ANd9GcQ-DdPGwXYVbSkW5cz8nZbT2rp8AgU00T9yM0jjHcTSiv7Zh-q5bQ"/>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7568" y="4173464"/>
            <a:ext cx="2552700" cy="1790701"/>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8" descr="data:image/jpeg;base64,/9j/4AAQSkZJRgABAQAAAQABAAD/2wCEAAkGBxQSEhQUExQWFBUXFhcYFhUVFhcWGBgXGhYXGBYYFxUYHCggGBolGxgYITEiJSkrLi4uFx8zODMsNygtLisBCgoKDg0OGxAQGywmICQsLCwsLCw0LCwsLCwsLDQvLCwsLCwsLCwsLCwsLCwsLCwsLCwsLCwsLCwsLCwsLCwsLP/AABEIALEBHAMBIgACEQEDEQH/xAAbAAABBQEBAAAAAAAAAAAAAAAAAQIDBQYEB//EAD8QAAEDAgMFBgQDBgYCAwAAAAEAAhEDIQQSMQVBUWFxBhMigZGhMrHB8CNC0QcUUmLh8TNDcoKSwqKyFmPS/8QAGgEAAgMBAQAAAAAAAAAAAAAAAAECAwQFBv/EADMRAAICAQIDBQcDBAMAAAAAAAABAhEDBCESMUEFEyJRoTJhcZHB4fAUFYFCsdHxQ1JT/9oADAMBAAIRAxEAPwDApU4UyRMGOMW9U1epPOghCEwBCVCAEQlQmAiEqEACEqECESoQgBEJUJgCEJUAIhKhAgQhKgBEJUIAEISoARKhCBAhKlTAc1DikQgidOBxJpnMCQeSs39papBAMSIPE+apAhJpPmhV7xXmTKbCdCVSA9WOz6RZkygCIsIWTxvY9pdLakNnSNy1bKy5cXUB3kLkY8k4vZnUnjhLdooGdlqGXV06zI9NFw4jse8tL6Z8nWkcQrxlQAy5wAHE6q5o4oPaA02VzyziVRxwkeU4nCPpmHiFAvQe0GCDwQCwDfJuPJZevgKTYl88S32WqE1JWZcngdMp0Lor0QD4ZjmoIVglKxEJUIGIhKhMQISoQAiEsIhACJUsIQAiISwhAhISoQmAISoQAiEqIQAISwiECBKgBLCBCJYRCVMQBCVLCBCISpYQBfV+0ZA8IVdU21UIMu1VbKFSscVyRNuT5tk7sU4xKvdl7RcyJeA2NN5WbRKk4pqmRScXcTv21je8qFw9eSriUpSJpUqJIcKhTClQmA1CdCIQOxsIToRCAEQlRCAESpYSgJis6MBgnVXQIA3k7lq9kdm6LXZnuzjgRZZFlYjSylo4xzd5vzUJxclSdBCfC7as2e0Nj4MS+7ReYdrO6Fldq4SkI7lxdxkrnOKOgJvqOKv8J2Oq1qLaueHGfw3CDb4YhQVYl45E7llfgikZUthJCusT2YxLDHd5r/lIKrK2FcwkOGUjUFWqSlyZBpx9oghCdCIUhWJCIToRCAsSEQlhLCBWJCIToSwgVjYSwnQiExWNhLCWEsICxEJYS5UCs54RCfCdTpE6KBOyJPp0XO+Fpd0BPyWj7L4KmKrXVIdH5Yt5yvR8G2jTP4YABvAFpOqzZtT3bqrNODB3quzzjZXYfEYimHtNNoM2cXBw4SMqpdq7Kq4Z/d1m5XRI3gg7wRqvdWOAu3esb+0TA1sR3badJxDJcXktAuNBeVnw6yU8lOqNObSRhjuN2eYQiFPXwzmGHCCooXROdY2EQnQiEwsbCIT4RCBWMhLCdCWEBYyEsJ0Ls2ZUY181G5hw59EMLOOmySBxWvpdkmNMvdmYWgiDlcCdxBCztSs0VS9sm83VhU7QPMKvIpuuEljnBXxr4GopbNota0MptkDU3Pur/Zb8jOPBees7REDSfNLiO09V3wnJ03rJPT5J7M2Q1eKG6XyPT8zXNg6ryztfSe2s7MBrZw3jdPNH/wAnrwRm3RKqauIc6ZJM6knVWabTSxSbbKtTqo5YpJHMUQnwiFtMljISwnQu/ZGy3V35QQ2xN9/IBJtJWwVt0ivhELYYvsRUFMOZrEkOcL2vAGiybmwYNiFGGSM/ZZLJjnD2kMhLCdCWFYVWMhKGp6AgLG5U9xlIiECAKV1YH8jfKVGiECI2NUlJ0JgQqxvc7MNVghavZG0osXTyWKa4hTU8WQqcmLjRbgyvE9j1OhtcaTopKO0S6XA2vqvKamPeT8RHQwkfj6psajo4ZjHos36H3m5doPyLDtRtDvXiWtDhvaZtwKooUkIhb4xUVSMEpuTtjISQpIRCkKxkIhPhEIFYyEQnwlhAWMhLCdCWECsZCIT4SwmFjAEsJ0JYQKxkJIUkIyoCxkIhPypmIacrsusWQ3Ssa3dDxSMTHspcPiHMMtJB4hU+y8bUa4DvXAG0Occt41HkrbZ2OqHO0PcJJ0efiLYcY6z6lcSXbFf0ev2Ouuyr/r9PuXFDtTiWiM8jmAVUYiqXuLjqTJ6qzpue5xa4Ncc2QZwCZJ1Ej7kLtqbKdMGk12uhAiwsYibox9rYU74GvOq+wsnZmZquO/jf3KjZmDZUJD6nd28NpkrTUOymHdSB75zalpJgjnDbfNZnG0gxwi1pIvY3tdRGs7+I+pXT8WaKnCTSe5zuKOGThOKbWxpdt9nKDGZqdYBwEFpNibTANx7rKOZClcSbkk9UmVW44Siqbsqy5IylcVRHCIT4RCsK7GQiE+EQkKyLKjKpcqbWOVj3W8LSb8d3vCqlJRi5PoTjcmorqMyqang3u+FjndBJ9AstV2lV3vcBwByieMBXuwH/AIlF1NwJsXXyxGocDqDxXJn2tXsxOxj7Lv2pfInfTIMEEHgbJIVvt+m9jWuq3IkZhBtbKMwN95nmndmcPQrF3el4hpIDSByuY1nyWpdo4u7U5bN9OZml2fl7xwjul15FNCMqvNqbFyM7ymS6mDDp1adLkWIPG2osqTEVCxsgAnMAAdL8R0laFqsbxPLF2jM9PkjlWKSpiZUZUx+23RejTBkWDd0HNprrvO5WOwcVTrEMq0wXTMt8EAnTW8hY/wB2xdU/T/Jt/a8r5SXqcOVLlVvtLC0WnwFwm4BuIkix1IsqTF1XMLS0kajwi+648iVqnq4rD3qVoyR00nm7lumSspk2AJPK6TKu1u2rOD8Q+BMAvcN1juhR19sPdUllV9QB0n45DbnoR13dVz/3d/8An6/Y6H7Sv+/p9znypG1GB4Y5xbO+J9bhQ4/a1Tug6m6oZc0GWSCIuQ8tuZvfc5cOKc95FR5LnHxOJsdYHSI05KOTtaTj4I0/Pn9CUOy4xlc5WvLl9S4o1KRdBeSAb+GDG/U29F1VMPTdnNJ8ht8rgQ6OuircLhw4isYNPOM5nQncevFTbLP4wF/HLNTcOBABjgYKoh2ln41b2+CLp9n4OF0t/ixlZ4aJOiY3G0j/AJgnhlf/APlP2g38M2nkqQu/+s+oW/W6zLhycMKqjDotJjzY+KV8y7ZiaJmazRyLaknpDE12LpCfGDHAO/RcGEwTqgDgGgE7zexjc0rieCHuaBMEgxodeSzS12qglKSVPlsaY6LTTbjF7rnuXeGxbHkAG5Bix3AmCfJSYmpkYXRp89FybBwz+8ggDLTe6J1EFto4Zp6NK6NuVyKIZMAvB62O9atPq8k8E8j5rl8jJn0uOGeGNcn/AJK7ZtEVHPLmhzomPXQKzbsrD1LNL6ZsDBJAJMWE3uoOx2BdVrHKbx7Tr98VvNlbOp0CDkDu8fJJ3FpnwtnT9F53I5OTZ6KCXCeZ4huJp18lGpUdkPheZJuBJAG5a3YuH2kQXmqWsbcuqMBJFi7K0mTpyVKapfiHOBLCc5DQYAGezb7ot5LuweCqCpAc5pLbh0gh0TAM79USkhRJ9oyajiTMmQYiQdLblzQpmUHNfWaXFzRcCSYIcOP8rjfkhtFzpDQSYMAXK9VoNQs2FPlW3yR5XXYHizuPO9/mVe1qr2ZMpygmCfvzVfh9ova5zhVcCJAh0dNF3dncY0EsrElkzDnOy2F5A4j5LUYvYOGpU/3mmym6CHeIlzXNLgHNyk8DGljC4Wq1TzSb3S8rO9pdIsUEtm/OijZthwIPfE7/AIzpwgnmuhuMBJvnAM3uLzYbxooa2xqBJfkE5jMSIECIjzvyWMDznPidlLrhpI8M6COSo7mcIRyqXPlXPYuWaE5yxNcqu+W5uarBYjeNOFyD8lHlXW+kMjC2IygEA6Oi/qQSn4d7APEzMZ1lem0uXjwxld7ep5bUw4M8o8txmEwZqGG/d/v0Ttt7PbTw2IM5y3IAdBDqjQbb9Vb0NnvLZDMpAsWkEEXNxOt96qds0HfutdznOE5BlLfi/EZedFn1OS8cqfQ1aXDwZIXG3fM85pUA5+g1HzWk7O0B34k2giROpsNOFlHiqDGUW5dRWM8YDDB+foFJsKvNdgBjxD9fovON2mej5SRLtsl1RwdLgA3ICTABaCfcqTs7ifxmsOl2ggDVdHbTCfisIdAyQQNJa5wjlAgRyVJh6LgQRA3z0MhCjxRoLqVnrmHo0+5qMddpMCTAkAkTHSVhe01Sm0syNyXeCJcbiNS7h+q2Ww8tagS64fpJiDlufc7/AEWF7b0oxLxMTn0v4nVHk/8AqApY+LumraW23Rkcyj3kXSvffqioFTNMHdrzXThNqik8NLZzESR8Qk3E7wRu6LhZhDEFx8iilgzqyS7kJJIE23qNDVJm0yNqMaTLXCRGWbDQnhp7qveA3EUqZvcuMjl4bA9V1M2N31ACqwE5xlDgQQSNSJ1/qocVgmsxzGta1gFMudkaGgGXDQdB6q2GfK8LhxeFdPXmQlp8SzLJw+J9fsdWNoh7w+lQztexzXw0+FwJh3hEWBb6dVV9oy391FRjSx7stOo3c10jTq3N6blb4bEVAw05gkO32kNdYRxAj0WZ2zii7ChrrE16YOu5jyCqsGSUZbeTXzRbmxqUafmn8nZ21qpZToNs6ZMatbl8Mc7D3XLSmo5wDR45hosN7rcLH0Ku6OyKWIoN7tx7xjSO6IBD7/xE6kaDjCosJs5zajy6WuY4gt3hwsOVkk7CRY7CJp95Rr0iWvdTlkZYIBhwM6kHzHFWLcGxgZVY6AagIDrOaGm4k2mb6adFws2q4lrKsFgtmaIcI+E2+LzVjtXCZqLHQ+qZGVgnM4OJDSHcjAmDbKEndjSRVbdwzhTeQ05Q8Cd13ED5eyoJm0Dh6LY9tS9uGbTcbCoIafiAhxgnfdYphiLhdHWZOOal7kYdHi7rHw+9mr7N7P72jOYNg1LEfwjN5TKymExBDJBkkyeVyfr7K22fUIw1dwdBGe3GWCPmqbCVGlljv+vBR1M3LFjV9PsGmgllyNLr9/qXvZZ+au1s3c14HOWmWz6pO1mDezI1zYJlw56AfNQ9lWH97on+Y9fhKv8AtuJoNcfia655G3zARppPuskV7vz0HqMce+xzfS/z1Kn9nFSMY1t4cHAxI3EjysvVKtMQ3w3aXC24wT9F5F2Yq5cTTMuABBJaJIIMz0iZsvV6m0Ya52UwD498tO+RY2g+qxPmb48jyagxhr3MNJdzsXH6LS18UM+ZoMmAT5ESTN/6+mVw7gawLibknkD/AHK1mDp03Q0uF5iDqQBoeKjKFsjBkOAbNQ7ppvB13NP0j0XRsrGmi6R5qShhstVjgc0NfrwynWOasaWIJJi0yIMRof1XY7NdY5Jq1f0OR2lj4ssJJ00jyx/hc6DvOnCVrNl56uG8bnFpc4XEgQ1gBJWUyet59v1Wz2DSz4RoBjI94PC4Dmz1I1XKzbnVhzOPbOJdRpUwAAXkzM6Na3T/AJrCNsfNbjt7QNN1Fti3K7L1hmbXfGVY005JIFt/uVNTbhGPRfjId2ozlLq/xG+2R46YgCXNmADrGaANfylSjDO/hd6FL2Nwbu7pONhAy87ls+kq9Lqg+FxjkD+i6XZeZxxyj7zldqaZTyRnvy6GYZjQDka8yRcAmPMpMfVLqRYX6lgbLrSXti+gWeZtiRBHmQV0bQccjdW2BgjqQQDeIg6cOKzZNfmkuCUVuW4+z4QkpRb2H7aw2SnBjNncImSbG4jUaQefJc3ZymO+pAz/AIjXH5keghc9bHvqsBcBZ+UFrYkNnXiZcrHZJAxFHxFv4jbgTodwWNKkdJu5Ft22aW4hrD/BIjgXuN+ao2nyhaD9ohnE037nUhE8nE/JwWXLzEq7ElwIhP2j0nsY6cMwG8ue0W3XBP8A5eyz37QaBbi2EizqbXHrLgfPQ+a7P2e7SDg6idWjO2+42d9PVcn7R62avSFv8LN6vcP+qoupUXSVxTM+wjik79zLjUXafcLjpG/IK87NYEYl7muEta1x1I0E7rm8eqm9itI3grl+Fo1HFubMAYNzxBO+Mszfesji2OdtDLqRRcbbx4nN+YWm2Y0nCxAhtXLrNg1wGu/9Vl9r1HUdoFzdSGAzduV1MAgjhYqqMnvHzLZLdS8i4AyiIzOAzRaWgGHa3MXBjcSs722w8U6bxF6zdBEE06hdzva3Ja3s9W77EVHOEZaLW5YAAe6e8HqPRVn7S2nucKNB356SKRChBUycnsVXZ52U5TMwDbgCN+7RdFWuM9QkXL3EwLTm1uujZtJs5uQA5w2/rKqMY8MqPBIHjdBJ581KO7K5chmJfMmbK+2H2iIqUWOaSAQCWm7tIJJ66WWRr49sEfFwg/MlO2diWF7AcwBe2QNdRoVNpEY2jSftIzNfUbBLO8ZDiDE5NA6IsZtxBWEdVW57T7T7+p3NaoaVIBhDHAudILmh1rzFzJ3qrxXYyo9pq4R4xNMWOXwvB1g0zf0mVc8nFTfkkRji4LS82/mVeHqE4TEQCfFTBLQYbm0LjumInjC4WUe7gHNG9WWAxRo4PaDHCHO/dhlNi0io43CdsbaJbUpPBaJ/O5gc0Ej1F4E7lGWRySXl/v6hDGoybXV36V9C37DVAcQx2RxDQ9+YAn4abz0kmEbf2gHUi2Hgkj4mltrneNbLc/vTzJLMmVwAh0hzcmYuAAkWkFpGrZ65f9puJMYdpJuXOLZ/0gW9UYNS4qUUvaHn0yk4yb9kpey+FNRriLEaGYgyN4voeiu6W3nVW1aYaYpZvFAAktLQJi5F+sLk/Z3imsfVDtzm9ILgBbqFpO0uDp0qFUMhoDHFoGpJEnz68VQ92y5cjzUYclwymCAT7qzpVMopvBmDDhFt8HlrCpBUj6Loo1PCZnXdqrb3KktjfUQXd1UY5p8TWuBJ+EnxGJ4EpXVmtJlwHUgLNdncbD2sIJE7gfWy0GJ2RTcSQabxJuIMHeDwKsxa1aa3JWmZtVpnmpx6GKxgArPaLjMdL2m3sQtf2IykVmHVzQY3yARp5+6xm1WZK9QNyw127yj2Wr7ONIrUnhrbCPigzJzEcRlkem9VZJKXiXJ7mjGmqs6/2o0JpYepbUi387Af+qwlGnFuOvkP6r0Lt2x1XB0QxjnPFVoytBcfgqTYbl5+6i6mSx7S1zSMzTqDA/ohbxJTW56p2MaDg6JAEgOHu/781QN7SMj4KnOG7/VWPYfFj90pcc5HoCJXNUYJP4kXNsp49Uoa9aW7V39CnU4HkUaY/H4kERNEHmcvvdVu08ZSfgnMfkqYljWspvpEucWZmnK8DW4N767rqB2wmx8bp9B6AA+6jOwGxBe6OQ/qVzYajh6+hNybKXEFooU2uAa5rj4ZAJnUlusz81AyhUqkd2x2tnQY3Xmw91oWdmmbqtUdIH0Uz+zjCPFUxBHDvCR6Qrv1sUhrnZW9r8YXmiHEZ6bC12V0g3+KJJaeqoKmKbpOm7j/AEWpZ2Uw8/5h/wB0fIBSt7JYb+F//Jyce0McVTv8/kT3dlBsr96bVbUo0HXBa2WOymReXCNNVb9rm1DU7ypfu2im7Ix+UnO85mvIiLi3NXdPZsNDRVrZREN7wxawslxewmVh+I6q7l3jonoLFVPWxc0yfSjBsGomOq1/Y1haKhpN7x9gQCAYuTZ2s2HknHsdQicr+pc4/VT4TYLabpa6OXiHLc9WvX4n5gluXNEOOHDKLmF5qSQX5bBmUmwJkkjWFV1uxuIqPfUqVB4y0wDYZQA25nNb5rqo4IMjK/LAImLx1JKfWokiO+qDmHH6WWaWrhxWuL0J7HHgMRTw1esx2Iayo4tluWwhvhAgRMH1I3p3afZtKrh6LamJeGNfLIAJzBpaeMeFcf8A8UouOYufOpJe5xJ5l0mV14rYrHhodUqHKDAnjAJuOQUlqcPO5fnwGmJh9kVg4Ow9djmtyO7tzHAlrQRAJkOmT6BZLG4Z2KrVqjGlsue5sscJGsQBaw91tcDghSaW06j4N/iuN9jEjVdjKJ5HqRPmlLX0/Ar+IONnllHZlZ7sopOnmIFhPxGy6NnPpMvUaS4EEeIiCHC0Aa9V6NiME86PDBxgO981vRUtTsXScSTUfLiSSCwCSZMCFbi16/5F8hOEuhT1dqsfXdVdTpvc6B4iXAACARmnhNhx6qejtyrTJyODZAkMAZYaEwu09jaTbirUHQD9EDsmwXFWpItIAH0Vv6/Av9C4ZEuE25SxDqbMZRovIj8R7RJbzJ4cVb47sdga7XVKVrSDSqkCw3Nu1vWFQu7MMzAuqvMboYPcBTs7PsyuaKlQBwgkPFxr/DCg9dgu1/YS9521Hju+4qVazBlgvqU/EbEEd6RlMgm4G9Uu2+z1TGMp9xiadUjwAPcB4WzBDg0CZ1BHmuh3ZWlq6rWdGkubp/xXXs/Y1Ck6W5pBkEum/GwsoPW4E7jZJtvmZsbGNAllTE0qbg4FwmCYuN9xvVttHtRRdTc11UPeQQMrXXMWGkarTYh4qODnNBIEAwNNeHVRNptmzB1gLM9W7vf0X0Fv0ZgtmbHqVqQcGgXJu5otusTyXZhthOAcHgAm7TLSJ4GFtg7gOcEj9UxzuP37pvXZH0JKkZXZux6rHXDBbWdPOJVi6o2k4ubh3lx1cwNuTc7wVauePspDUA4esfRZ8+onk2ktv5Ft0MPjdl161epUFNzGuMgVCOAB0J6q42Phq1BzHEggOu2fyyJHUgBXlR/P6j2TSOc+qf67NXCkqX55hRLidoEthrROZzvESAD+X8p+4WRx+wqteq6o+o1uaJDcx0AH5hyWncTujy481E57t/soLVZ1JtPf8/gTtnPsbAjDthjnn/URrxsBCsjl3j3C5S+dxP8Ay+iaSP4W+6oySnkfibY9ySmINy5SuJPDTfN/RR5m/eiYMS2Yt81pRBg55G9vQzPpITwTF4Fo0Mf0TX1gL213hPbWzaQdEmhIDbeR0aT/AHQCZ1PSHfrqpC49P0QCRxj1+qVoe4rTb4SR5j5pwd5eceWqbm4mOv3ZI4DX5D5I4kG451Q7j6n+qGPO/wBbpjHjj1i301ukz89/Mfoo8aDckbHLzB49dFG0wbnNw8JgecqTOCLWPn9E41o0HtNvNJzTGgAzWg9BKU5umvEKVrzGkeQUjHb7+wS2JETW2/rPoU4g6/S6mdUvoY5JgBmIMcypIWwxtRwOvt+qldjLDTz+kFRh0axpxTmOG6D1lRbJp+8ZUxTt2nIX9ZTW4iTqPvjdOaTP5fUpxJGoHkoXY9xj3dDxkJkOH8N917KR5NyQOd/u6jcAN46A3SaYbDZfvaPUp+fiI8ymyeQ6/QpfT11Ra9wuEkNMHeb63hM/do3u87pXN5Cevqim/n9fdWWvMOEiNE8z98kxtEgH21Xc1wO9ROfM7/YpbipHP3Y369ChzI063A9p/VK8SIItyJKR99Nep+SOYtiLL98PdRmlJ4eXvOqlcwzy33/XTRNdRPG/lu8kcL6BsMDY36dU41PfgDCa8nmeMBNcCBcHWZuk4+Y7QWM8tZmfdODZ4nyCY420SAk6AooLF7z7sn03H9Nb+ybHO/kf7pG0pBJJ6f0iyv58iBMTH2D7pprG+h4W19FGQBqfn/ZMqDW9uc/QpcLYE7q/AD1/Up/fayIXG88INuaaH7vP4ZPLejukFne10xp1/sUjH67vJcLCA2ZPk2OqnaQRpPprfj09knCKFZ0vcBHiGs9PNQvbMDN81z5T+UgncBIi+hO9I0H+bXW4HO5RwoOZ1tb/ADnrEeWikaGbyTv1XExpabkkHdx810NpwJv7fVLhQzspuYdL+ZT/AA8fcrhZNiCY525WCnzhsSZ0vr19/kjYGybvRuudNTCKlY7rcRJ+agc8QD8M2ndM+fFDqz8sbp6n313IYLcU1XbgN+8H2THVz+UDnI6+cpGOJkEASPDAA63G+3umBztJMCT+qra8h2SisZ+Een3vTziDI0A6EKJr/Dw8/VEzo710BSoLJ+95cJj0TjF5iRpppb+yhaHcbTeBPqeZS5Z+LyiPmeQTSsLZKXjz5AfIJnf8BB8h8woWN53ifvind5/MZ3iEuFElIna/fB0iAZ+kJrKsiBPW3yXHnJEtMTvj2Sgm8g/K/RNolZMyTNvSCpmmNb+X2FBnJiJHmeE3Ca1k3mfOCeM+yaVdA5nRmF5EQdDHte2icSSYg+ems6LnLOOkab/NFxv9zccwjl0Ikn7udwJ6n2mU0tA1Hr8rlAcSLk9eHylNe8HXTeN3VPwidDv9330AsoHjLpc7pkRKTwaxF5MTE2JuPRI42BaJIGktM+vJSpeYrGgungOcH3k+6a4v4+hSE2EiDyO70Ubqom4M9SPaEUhWdQ3+XzXGNfL6oQrIAOr7/P5hTjQ9P1QhTXIiRD6j5KRu773oQoMaJav5vP5JtL4h/qHyCEKEgiIdfvkuj/LPU/RKhJkkctbX/cfopdmfEeh/9UIQxdTod8A/1JjfohCSBi0PhPX9UUv8P1+iVCjPkCJH/EfP6LkO/ofmhCHzf8iYp1Pn9UV/8NvX6oQmNHWN3VTu/RCFb5liIqfxM6H5Jlb7/wDJIhUoRx1Pi8h8wir9+qEJy5EY8h+F0P8Au+qBoev/AHSISRPoRv3/AHwUdPf1KEIXsoR24X6fQIraj73OQhT/AKSPU5MX8J6D5NS0dfT5tQhVICHcP9R+ifiNfJCFZIif/9k="/>
          <p:cNvSpPr>
            <a:spLocks noChangeAspect="1" noChangeArrowheads="1"/>
          </p:cNvSpPr>
          <p:nvPr/>
        </p:nvSpPr>
        <p:spPr bwMode="auto">
          <a:xfrm>
            <a:off x="1630363"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5" name="AutoShape 10" descr="data:image/jpeg;base64,/9j/4AAQSkZJRgABAQAAAQABAAD/2wCEAAkGBxQSEhQUExQWFBUXFhcYFhUVFhcWGBgXGhYXGBYYFxUYHCggGBolGxgYITEiJSkrLi4uFx8zODMsNygtLisBCgoKDg0OGxAQGywmICQsLCwsLCw0LCwsLCwsLDQvLCwsLCwsLCwsLCwsLCwsLCwsLCwsLCwsLCwsLCwsLCwsLP/AABEIALEBHAMBIgACEQEDEQH/xAAbAAABBQEBAAAAAAAAAAAAAAAAAQIDBQYEB//EAD8QAAEDAgMFBgQDBgYCAwAAAAEAAhEDIQQSMQVBUWFxBhMigZGhMrHB8CNC0QcUUmLh8TNDcoKSwqKyFmPS/8QAGgEAAgMBAQAAAAAAAAAAAAAAAAECAwQFBv/EADMRAAICAQIDBQcDBAMAAAAAAAABAhEDBCESMUEFEyJRoTJhcZHB4fAUFYFCsdHxQ1JT/9oADAMBAAIRAxEAPwDApU4UyRMGOMW9U1epPOghCEwBCVCAEQlQmAiEqEACEqECESoQgBEJUJgCEJUAIhKhAgQhKgBEJUIAEISoARKhCBAhKlTAc1DikQgidOBxJpnMCQeSs39papBAMSIPE+apAhJpPmhV7xXmTKbCdCVSA9WOz6RZkygCIsIWTxvY9pdLakNnSNy1bKy5cXUB3kLkY8k4vZnUnjhLdooGdlqGXV06zI9NFw4jse8tL6Z8nWkcQrxlQAy5wAHE6q5o4oPaA02VzyziVRxwkeU4nCPpmHiFAvQe0GCDwQCwDfJuPJZevgKTYl88S32WqE1JWZcngdMp0Lor0QD4ZjmoIVglKxEJUIGIhKhMQISoQAiEsIhACJUsIQAiISwhAhISoQmAISoQAiEqIQAISwiECBKgBLCBCJYRCVMQBCVLCBCISpYQBfV+0ZA8IVdU21UIMu1VbKFSscVyRNuT5tk7sU4xKvdl7RcyJeA2NN5WbRKk4pqmRScXcTv21je8qFw9eSriUpSJpUqJIcKhTClQmA1CdCIQOxsIToRCAEQlRCAESpYSgJis6MBgnVXQIA3k7lq9kdm6LXZnuzjgRZZFlYjSylo4xzd5vzUJxclSdBCfC7as2e0Nj4MS+7ReYdrO6Fldq4SkI7lxdxkrnOKOgJvqOKv8J2Oq1qLaueHGfw3CDb4YhQVYl45E7llfgikZUthJCusT2YxLDHd5r/lIKrK2FcwkOGUjUFWqSlyZBpx9oghCdCIUhWJCIToRCAsSEQlhLCBWJCIToSwgVjYSwnQiExWNhLCWEsICxEJYS5UCs54RCfCdTpE6KBOyJPp0XO+Fpd0BPyWj7L4KmKrXVIdH5Yt5yvR8G2jTP4YABvAFpOqzZtT3bqrNODB3quzzjZXYfEYimHtNNoM2cXBw4SMqpdq7Kq4Z/d1m5XRI3gg7wRqvdWOAu3esb+0TA1sR3badJxDJcXktAuNBeVnw6yU8lOqNObSRhjuN2eYQiFPXwzmGHCCooXROdY2EQnQiEwsbCIT4RCBWMhLCdCWEBYyEsJ0Ls2ZUY181G5hw59EMLOOmySBxWvpdkmNMvdmYWgiDlcCdxBCztSs0VS9sm83VhU7QPMKvIpuuEljnBXxr4GopbNota0MptkDU3Pur/Zb8jOPBees7REDSfNLiO09V3wnJ03rJPT5J7M2Q1eKG6XyPT8zXNg6ryztfSe2s7MBrZw3jdPNH/wAnrwRm3RKqauIc6ZJM6knVWabTSxSbbKtTqo5YpJHMUQnwiFtMljISwnQu/ZGy3V35QQ2xN9/IBJtJWwVt0ivhELYYvsRUFMOZrEkOcL2vAGiybmwYNiFGGSM/ZZLJjnD2kMhLCdCWFYVWMhKGp6AgLG5U9xlIiECAKV1YH8jfKVGiECI2NUlJ0JgQqxvc7MNVghavZG0osXTyWKa4hTU8WQqcmLjRbgyvE9j1OhtcaTopKO0S6XA2vqvKamPeT8RHQwkfj6psajo4ZjHos36H3m5doPyLDtRtDvXiWtDhvaZtwKooUkIhb4xUVSMEpuTtjISQpIRCkKxkIhPhEIFYyEQnwlhAWMhLCdCWECsZCIT4SwmFjAEsJ0JYQKxkJIUkIyoCxkIhPypmIacrsusWQ3Ssa3dDxSMTHspcPiHMMtJB4hU+y8bUa4DvXAG0Occt41HkrbZ2OqHO0PcJJ0efiLYcY6z6lcSXbFf0ev2Ouuyr/r9PuXFDtTiWiM8jmAVUYiqXuLjqTJ6qzpue5xa4Ncc2QZwCZJ1Ej7kLtqbKdMGk12uhAiwsYibox9rYU74GvOq+wsnZmZquO/jf3KjZmDZUJD6nd28NpkrTUOymHdSB75zalpJgjnDbfNZnG0gxwi1pIvY3tdRGs7+I+pXT8WaKnCTSe5zuKOGThOKbWxpdt9nKDGZqdYBwEFpNibTANx7rKOZClcSbkk9UmVW44Siqbsqy5IylcVRHCIT4RCsK7GQiE+EQkKyLKjKpcqbWOVj3W8LSb8d3vCqlJRi5PoTjcmorqMyqang3u+FjndBJ9AstV2lV3vcBwByieMBXuwH/AIlF1NwJsXXyxGocDqDxXJn2tXsxOxj7Lv2pfInfTIMEEHgbJIVvt+m9jWuq3IkZhBtbKMwN95nmndmcPQrF3el4hpIDSByuY1nyWpdo4u7U5bN9OZml2fl7xwjul15FNCMqvNqbFyM7ymS6mDDp1adLkWIPG2osqTEVCxsgAnMAAdL8R0laFqsbxPLF2jM9PkjlWKSpiZUZUx+23RejTBkWDd0HNprrvO5WOwcVTrEMq0wXTMt8EAnTW8hY/wB2xdU/T/Jt/a8r5SXqcOVLlVvtLC0WnwFwm4BuIkix1IsqTF1XMLS0kajwi+648iVqnq4rD3qVoyR00nm7lumSspk2AJPK6TKu1u2rOD8Q+BMAvcN1juhR19sPdUllV9QB0n45DbnoR13dVz/3d/8An6/Y6H7Sv+/p9znypG1GB4Y5xbO+J9bhQ4/a1Tug6m6oZc0GWSCIuQ8tuZvfc5cOKc95FR5LnHxOJsdYHSI05KOTtaTj4I0/Pn9CUOy4xlc5WvLl9S4o1KRdBeSAb+GDG/U29F1VMPTdnNJ8ht8rgQ6OuircLhw4isYNPOM5nQncevFTbLP4wF/HLNTcOBABjgYKoh2ln41b2+CLp9n4OF0t/ixlZ4aJOiY3G0j/AJgnhlf/APlP2g38M2nkqQu/+s+oW/W6zLhycMKqjDotJjzY+KV8y7ZiaJmazRyLaknpDE12LpCfGDHAO/RcGEwTqgDgGgE7zexjc0rieCHuaBMEgxodeSzS12qglKSVPlsaY6LTTbjF7rnuXeGxbHkAG5Bix3AmCfJSYmpkYXRp89FybBwz+8ggDLTe6J1EFto4Zp6NK6NuVyKIZMAvB62O9atPq8k8E8j5rl8jJn0uOGeGNcn/AJK7ZtEVHPLmhzomPXQKzbsrD1LNL6ZsDBJAJMWE3uoOx2BdVrHKbx7Tr98VvNlbOp0CDkDu8fJJ3FpnwtnT9F53I5OTZ6KCXCeZ4huJp18lGpUdkPheZJuBJAG5a3YuH2kQXmqWsbcuqMBJFi7K0mTpyVKapfiHOBLCc5DQYAGezb7ot5LuweCqCpAc5pLbh0gh0TAM79USkhRJ9oyajiTMmQYiQdLblzQpmUHNfWaXFzRcCSYIcOP8rjfkhtFzpDQSYMAXK9VoNQs2FPlW3yR5XXYHizuPO9/mVe1qr2ZMpygmCfvzVfh9ova5zhVcCJAh0dNF3dncY0EsrElkzDnOy2F5A4j5LUYvYOGpU/3mmym6CHeIlzXNLgHNyk8DGljC4Wq1TzSb3S8rO9pdIsUEtm/OijZthwIPfE7/AIzpwgnmuhuMBJvnAM3uLzYbxooa2xqBJfkE5jMSIECIjzvyWMDznPidlLrhpI8M6COSo7mcIRyqXPlXPYuWaE5yxNcqu+W5uarBYjeNOFyD8lHlXW+kMjC2IygEA6Oi/qQSn4d7APEzMZ1lem0uXjwxld7ep5bUw4M8o8txmEwZqGG/d/v0Ttt7PbTw2IM5y3IAdBDqjQbb9Vb0NnvLZDMpAsWkEEXNxOt96qds0HfutdznOE5BlLfi/EZedFn1OS8cqfQ1aXDwZIXG3fM85pUA5+g1HzWk7O0B34k2giROpsNOFlHiqDGUW5dRWM8YDDB+foFJsKvNdgBjxD9fovON2mej5SRLtsl1RwdLgA3ICTABaCfcqTs7ifxmsOl2ggDVdHbTCfisIdAyQQNJa5wjlAgRyVJh6LgQRA3z0MhCjxRoLqVnrmHo0+5qMddpMCTAkAkTHSVhe01Sm0syNyXeCJcbiNS7h+q2Ww8tagS64fpJiDlufc7/AEWF7b0oxLxMTn0v4nVHk/8AqApY+LumraW23Rkcyj3kXSvffqioFTNMHdrzXThNqik8NLZzESR8Qk3E7wRu6LhZhDEFx8iilgzqyS7kJJIE23qNDVJm0yNqMaTLXCRGWbDQnhp7qveA3EUqZvcuMjl4bA9V1M2N31ACqwE5xlDgQQSNSJ1/qocVgmsxzGta1gFMudkaGgGXDQdB6q2GfK8LhxeFdPXmQlp8SzLJw+J9fsdWNoh7w+lQztexzXw0+FwJh3hEWBb6dVV9oy391FRjSx7stOo3c10jTq3N6blb4bEVAw05gkO32kNdYRxAj0WZ2zii7ChrrE16YOu5jyCqsGSUZbeTXzRbmxqUafmn8nZ21qpZToNs6ZMatbl8Mc7D3XLSmo5wDR45hosN7rcLH0Ku6OyKWIoN7tx7xjSO6IBD7/xE6kaDjCosJs5zajy6WuY4gt3hwsOVkk7CRY7CJp95Rr0iWvdTlkZYIBhwM6kHzHFWLcGxgZVY6AagIDrOaGm4k2mb6adFws2q4lrKsFgtmaIcI+E2+LzVjtXCZqLHQ+qZGVgnM4OJDSHcjAmDbKEndjSRVbdwzhTeQ05Q8Cd13ED5eyoJm0Dh6LY9tS9uGbTcbCoIafiAhxgnfdYphiLhdHWZOOal7kYdHi7rHw+9mr7N7P72jOYNg1LEfwjN5TKymExBDJBkkyeVyfr7K22fUIw1dwdBGe3GWCPmqbCVGlljv+vBR1M3LFjV9PsGmgllyNLr9/qXvZZ+au1s3c14HOWmWz6pO1mDezI1zYJlw56AfNQ9lWH97on+Y9fhKv8AtuJoNcfia655G3zARppPuskV7vz0HqMce+xzfS/z1Kn9nFSMY1t4cHAxI3EjysvVKtMQ3w3aXC24wT9F5F2Yq5cTTMuABBJaJIIMz0iZsvV6m0Ya52UwD498tO+RY2g+qxPmb48jyagxhr3MNJdzsXH6LS18UM+ZoMmAT5ESTN/6+mVw7gawLibknkD/AHK1mDp03Q0uF5iDqQBoeKjKFsjBkOAbNQ7ppvB13NP0j0XRsrGmi6R5qShhstVjgc0NfrwynWOasaWIJJi0yIMRof1XY7NdY5Jq1f0OR2lj4ssJJ00jyx/hc6DvOnCVrNl56uG8bnFpc4XEgQ1gBJWUyet59v1Wz2DSz4RoBjI94PC4Dmz1I1XKzbnVhzOPbOJdRpUwAAXkzM6Na3T/AJrCNsfNbjt7QNN1Fti3K7L1hmbXfGVY005JIFt/uVNTbhGPRfjId2ozlLq/xG+2R46YgCXNmADrGaANfylSjDO/hd6FL2Nwbu7pONhAy87ls+kq9Lqg+FxjkD+i6XZeZxxyj7zldqaZTyRnvy6GYZjQDka8yRcAmPMpMfVLqRYX6lgbLrSXti+gWeZtiRBHmQV0bQccjdW2BgjqQQDeIg6cOKzZNfmkuCUVuW4+z4QkpRb2H7aw2SnBjNncImSbG4jUaQefJc3ZymO+pAz/AIjXH5keghc9bHvqsBcBZ+UFrYkNnXiZcrHZJAxFHxFv4jbgTodwWNKkdJu5Ft22aW4hrD/BIjgXuN+ao2nyhaD9ohnE037nUhE8nE/JwWXLzEq7ElwIhP2j0nsY6cMwG8ue0W3XBP8A5eyz37QaBbi2EizqbXHrLgfPQ+a7P2e7SDg6idWjO2+42d9PVcn7R62avSFv8LN6vcP+qoupUXSVxTM+wjik79zLjUXafcLjpG/IK87NYEYl7muEta1x1I0E7rm8eqm9itI3grl+Fo1HFubMAYNzxBO+Mszfesji2OdtDLqRRcbbx4nN+YWm2Y0nCxAhtXLrNg1wGu/9Vl9r1HUdoFzdSGAzduV1MAgjhYqqMnvHzLZLdS8i4AyiIzOAzRaWgGHa3MXBjcSs722w8U6bxF6zdBEE06hdzva3Ja3s9W77EVHOEZaLW5YAAe6e8HqPRVn7S2nucKNB356SKRChBUycnsVXZ52U5TMwDbgCN+7RdFWuM9QkXL3EwLTm1uujZtJs5uQA5w2/rKqMY8MqPBIHjdBJ581KO7K5chmJfMmbK+2H2iIqUWOaSAQCWm7tIJJ66WWRr49sEfFwg/MlO2diWF7AcwBe2QNdRoVNpEY2jSftIzNfUbBLO8ZDiDE5NA6IsZtxBWEdVW57T7T7+p3NaoaVIBhDHAudILmh1rzFzJ3qrxXYyo9pq4R4xNMWOXwvB1g0zf0mVc8nFTfkkRji4LS82/mVeHqE4TEQCfFTBLQYbm0LjumInjC4WUe7gHNG9WWAxRo4PaDHCHO/dhlNi0io43CdsbaJbUpPBaJ/O5gc0Ej1F4E7lGWRySXl/v6hDGoybXV36V9C37DVAcQx2RxDQ9+YAn4abz0kmEbf2gHUi2Hgkj4mltrneNbLc/vTzJLMmVwAh0hzcmYuAAkWkFpGrZ65f9puJMYdpJuXOLZ/0gW9UYNS4qUUvaHn0yk4yb9kpey+FNRriLEaGYgyN4voeiu6W3nVW1aYaYpZvFAAktLQJi5F+sLk/Z3imsfVDtzm9ILgBbqFpO0uDp0qFUMhoDHFoGpJEnz68VQ92y5cjzUYclwymCAT7qzpVMopvBmDDhFt8HlrCpBUj6Loo1PCZnXdqrb3KktjfUQXd1UY5p8TWuBJ+EnxGJ4EpXVmtJlwHUgLNdncbD2sIJE7gfWy0GJ2RTcSQabxJuIMHeDwKsxa1aa3JWmZtVpnmpx6GKxgArPaLjMdL2m3sQtf2IykVmHVzQY3yARp5+6xm1WZK9QNyw127yj2Wr7ONIrUnhrbCPigzJzEcRlkem9VZJKXiXJ7mjGmqs6/2o0JpYepbUi387Af+qwlGnFuOvkP6r0Lt2x1XB0QxjnPFVoytBcfgqTYbl5+6i6mSx7S1zSMzTqDA/ohbxJTW56p2MaDg6JAEgOHu/781QN7SMj4KnOG7/VWPYfFj90pcc5HoCJXNUYJP4kXNsp49Uoa9aW7V39CnU4HkUaY/H4kERNEHmcvvdVu08ZSfgnMfkqYljWspvpEucWZmnK8DW4N767rqB2wmx8bp9B6AA+6jOwGxBe6OQ/qVzYajh6+hNybKXEFooU2uAa5rj4ZAJnUlusz81AyhUqkd2x2tnQY3Xmw91oWdmmbqtUdIH0Uz+zjCPFUxBHDvCR6Qrv1sUhrnZW9r8YXmiHEZ6bC12V0g3+KJJaeqoKmKbpOm7j/AEWpZ2Uw8/5h/wB0fIBSt7JYb+F//Jyce0McVTv8/kT3dlBsr96bVbUo0HXBa2WOymReXCNNVb9rm1DU7ypfu2im7Ix+UnO85mvIiLi3NXdPZsNDRVrZREN7wxawslxewmVh+I6q7l3jonoLFVPWxc0yfSjBsGomOq1/Y1haKhpN7x9gQCAYuTZ2s2HknHsdQicr+pc4/VT4TYLabpa6OXiHLc9WvX4n5gluXNEOOHDKLmF5qSQX5bBmUmwJkkjWFV1uxuIqPfUqVB4y0wDYZQA25nNb5rqo4IMjK/LAImLx1JKfWokiO+qDmHH6WWaWrhxWuL0J7HHgMRTw1esx2Iayo4tluWwhvhAgRMH1I3p3afZtKrh6LamJeGNfLIAJzBpaeMeFcf8A8UouOYufOpJe5xJ5l0mV14rYrHhodUqHKDAnjAJuOQUlqcPO5fnwGmJh9kVg4Ow9djmtyO7tzHAlrQRAJkOmT6BZLG4Z2KrVqjGlsue5sscJGsQBaw91tcDghSaW06j4N/iuN9jEjVdjKJ5HqRPmlLX0/Ar+IONnllHZlZ7sopOnmIFhPxGy6NnPpMvUaS4EEeIiCHC0Aa9V6NiME86PDBxgO981vRUtTsXScSTUfLiSSCwCSZMCFbi16/5F8hOEuhT1dqsfXdVdTpvc6B4iXAACARmnhNhx6qejtyrTJyODZAkMAZYaEwu09jaTbirUHQD9EDsmwXFWpItIAH0Vv6/Av9C4ZEuE25SxDqbMZRovIj8R7RJbzJ4cVb47sdga7XVKVrSDSqkCw3Nu1vWFQu7MMzAuqvMboYPcBTs7PsyuaKlQBwgkPFxr/DCg9dgu1/YS9521Hju+4qVazBlgvqU/EbEEd6RlMgm4G9Uu2+z1TGMp9xiadUjwAPcB4WzBDg0CZ1BHmuh3ZWlq6rWdGkubp/xXXs/Y1Ck6W5pBkEum/GwsoPW4E7jZJtvmZsbGNAllTE0qbg4FwmCYuN9xvVttHtRRdTc11UPeQQMrXXMWGkarTYh4qODnNBIEAwNNeHVRNptmzB1gLM9W7vf0X0Fv0ZgtmbHqVqQcGgXJu5otusTyXZhthOAcHgAm7TLSJ4GFtg7gOcEj9UxzuP37pvXZH0JKkZXZux6rHXDBbWdPOJVi6o2k4ubh3lx1cwNuTc7wVauePspDUA4esfRZ8+onk2ktv5Ft0MPjdl161epUFNzGuMgVCOAB0J6q42Phq1BzHEggOu2fyyJHUgBXlR/P6j2TSOc+qf67NXCkqX55hRLidoEthrROZzvESAD+X8p+4WRx+wqteq6o+o1uaJDcx0AH5hyWncTujy481E57t/soLVZ1JtPf8/gTtnPsbAjDthjnn/URrxsBCsjl3j3C5S+dxP8Ay+iaSP4W+6oySnkfibY9ySmINy5SuJPDTfN/RR5m/eiYMS2Yt81pRBg55G9vQzPpITwTF4Fo0Mf0TX1gL213hPbWzaQdEmhIDbeR0aT/AHQCZ1PSHfrqpC49P0QCRxj1+qVoe4rTb4SR5j5pwd5eceWqbm4mOv3ZI4DX5D5I4kG451Q7j6n+qGPO/wBbpjHjj1i301ukz89/Mfoo8aDckbHLzB49dFG0wbnNw8JgecqTOCLWPn9E41o0HtNvNJzTGgAzWg9BKU5umvEKVrzGkeQUjHb7+wS2JETW2/rPoU4g6/S6mdUvoY5JgBmIMcypIWwxtRwOvt+qldjLDTz+kFRh0axpxTmOG6D1lRbJp+8ZUxTt2nIX9ZTW4iTqPvjdOaTP5fUpxJGoHkoXY9xj3dDxkJkOH8N917KR5NyQOd/u6jcAN46A3SaYbDZfvaPUp+fiI8ymyeQ6/QpfT11Ra9wuEkNMHeb63hM/do3u87pXN5Cevqim/n9fdWWvMOEiNE8z98kxtEgH21Xc1wO9ROfM7/YpbipHP3Y369ChzI063A9p/VK8SIItyJKR99Nep+SOYtiLL98PdRmlJ4eXvOqlcwzy33/XTRNdRPG/lu8kcL6BsMDY36dU41PfgDCa8nmeMBNcCBcHWZuk4+Y7QWM8tZmfdODZ4nyCY420SAk6AooLF7z7sn03H9Nb+ybHO/kf7pG0pBJJ6f0iyv58iBMTH2D7pprG+h4W19FGQBqfn/ZMqDW9uc/QpcLYE7q/AD1/Up/fayIXG88INuaaH7vP4ZPLejukFne10xp1/sUjH67vJcLCA2ZPk2OqnaQRpPprfj09knCKFZ0vcBHiGs9PNQvbMDN81z5T+UgncBIi+hO9I0H+bXW4HO5RwoOZ1tb/ADnrEeWikaGbyTv1XExpabkkHdx810NpwJv7fVLhQzspuYdL+ZT/AA8fcrhZNiCY525WCnzhsSZ0vr19/kjYGybvRuudNTCKlY7rcRJ+agc8QD8M2ndM+fFDqz8sbp6n313IYLcU1XbgN+8H2THVz+UDnI6+cpGOJkEASPDAA63G+3umBztJMCT+qra8h2SisZ+Een3vTziDI0A6EKJr/Dw8/VEzo710BSoLJ+95cJj0TjF5iRpppb+yhaHcbTeBPqeZS5Z+LyiPmeQTSsLZKXjz5AfIJnf8BB8h8woWN53ifvind5/MZ3iEuFElIna/fB0iAZ+kJrKsiBPW3yXHnJEtMTvj2Sgm8g/K/RNolZMyTNvSCpmmNb+X2FBnJiJHmeE3Ca1k3mfOCeM+yaVdA5nRmF5EQdDHte2icSSYg+ems6LnLOOkab/NFxv9zccwjl0Ikn7udwJ6n2mU0tA1Hr8rlAcSLk9eHylNe8HXTeN3VPwidDv9330AsoHjLpc7pkRKTwaxF5MTE2JuPRI42BaJIGktM+vJSpeYrGgungOcH3k+6a4v4+hSE2EiDyO70Ubqom4M9SPaEUhWdQ3+XzXGNfL6oQrIAOr7/P5hTjQ9P1QhTXIiRD6j5KRu773oQoMaJav5vP5JtL4h/qHyCEKEgiIdfvkuj/LPU/RKhJkkctbX/cfopdmfEeh/9UIQxdTod8A/1JjfohCSBi0PhPX9UUv8P1+iVCjPkCJH/EfP6LkO/ofmhCHzf8iYp1Pn9UV/8NvX6oQmNHWN3VTu/RCFb5liIqfxM6H5Jlb7/wDJIhUoRx1Pi8h8wir9+qEJy5EY8h+F0P8Au+qBoev/AHSISRPoRv3/AHwUdPf1KEIXsoR24X6fQIraj73OQhT/AKSPU5MX8J6D5NS0dfT5tQhVICHcP9R+ifiNfJCFZIif/9k="/>
          <p:cNvSpPr>
            <a:spLocks noChangeAspect="1" noChangeArrowheads="1"/>
          </p:cNvSpPr>
          <p:nvPr/>
        </p:nvSpPr>
        <p:spPr bwMode="auto">
          <a:xfrm>
            <a:off x="1782763"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pic>
        <p:nvPicPr>
          <p:cNvPr id="4108" name="Picture 12" descr="https://encrypted-tbn2.gstatic.com/images?q=tbn:ANd9GcRrLGbeZwlRwcD8qQz5gLxrJqiCKNblUqEM5PSdChudB0FMcopkK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1864" y="4197275"/>
            <a:ext cx="2628900" cy="1743076"/>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https://encrypted-tbn0.gstatic.com/images?q=tbn:ANd9GcTN4m_jPwRcBLlML3rBL00W5zTxQiWBrUQHNn6GZ8Nsm6Kte8Bgt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80177" y="4941168"/>
            <a:ext cx="2847975" cy="1600200"/>
          </a:xfrm>
          <a:prstGeom prst="rect">
            <a:avLst/>
          </a:prstGeom>
          <a:noFill/>
          <a:extLst>
            <a:ext uri="{909E8E84-426E-40DD-AFC4-6F175D3DCCD1}">
              <a14:hiddenFill xmlns:a14="http://schemas.microsoft.com/office/drawing/2010/main">
                <a:solidFill>
                  <a:srgbClr val="FFFFFF"/>
                </a:solidFill>
              </a14:hiddenFill>
            </a:ext>
          </a:extLst>
        </p:spPr>
      </p:pic>
      <p:pic>
        <p:nvPicPr>
          <p:cNvPr id="4111" name="Picture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37377" y="2636913"/>
            <a:ext cx="2390775" cy="1914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360806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lassholder for innhold 9"/>
          <p:cNvSpPr>
            <a:spLocks noGrp="1"/>
          </p:cNvSpPr>
          <p:nvPr>
            <p:ph sz="quarter" idx="4"/>
          </p:nvPr>
        </p:nvSpPr>
        <p:spPr>
          <a:xfrm>
            <a:off x="2351585" y="836712"/>
            <a:ext cx="7426151" cy="5544616"/>
          </a:xfrm>
        </p:spPr>
        <p:txBody>
          <a:bodyPr>
            <a:normAutofit/>
          </a:bodyPr>
          <a:lstStyle/>
          <a:p>
            <a:r>
              <a:rPr lang="en-US" sz="3200" dirty="0"/>
              <a:t>World Heritage sites may be popular sites prior to a classification</a:t>
            </a:r>
          </a:p>
          <a:p>
            <a:r>
              <a:rPr lang="en-US" sz="3200" dirty="0"/>
              <a:t>Limited branding and awareness of World Heritage Status</a:t>
            </a:r>
          </a:p>
          <a:p>
            <a:r>
              <a:rPr lang="en-US" sz="3200" dirty="0"/>
              <a:t>Competing brands</a:t>
            </a:r>
          </a:p>
          <a:p>
            <a:r>
              <a:rPr lang="en-US" sz="3200" dirty="0"/>
              <a:t>Sites may simply </a:t>
            </a:r>
            <a:r>
              <a:rPr lang="en-US" sz="3200" i="1" dirty="0"/>
              <a:t>not</a:t>
            </a:r>
            <a:r>
              <a:rPr lang="en-US" sz="3200" dirty="0"/>
              <a:t> be of touristic interest</a:t>
            </a:r>
          </a:p>
          <a:p>
            <a:r>
              <a:rPr lang="en-US" sz="3200" dirty="0"/>
              <a:t>Some sites </a:t>
            </a:r>
            <a:r>
              <a:rPr lang="en-US" sz="3200" i="1" dirty="0"/>
              <a:t>do </a:t>
            </a:r>
            <a:r>
              <a:rPr lang="en-US" sz="3200" dirty="0"/>
              <a:t>experience increased influx of tourists after a World Heritage Classification</a:t>
            </a:r>
          </a:p>
        </p:txBody>
      </p:sp>
    </p:spTree>
    <p:extLst>
      <p:ext uri="{BB962C8B-B14F-4D97-AF65-F5344CB8AC3E}">
        <p14:creationId xmlns:p14="http://schemas.microsoft.com/office/powerpoint/2010/main" val="65284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smtClean="0"/>
              <a:t>Tourism</a:t>
            </a:r>
            <a:r>
              <a:rPr lang="nb-NO" dirty="0" smtClean="0"/>
              <a:t> in Angra do Heroísmo</a:t>
            </a:r>
            <a:endParaRPr lang="nb-NO"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47928" y="1556792"/>
            <a:ext cx="4628814" cy="2807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descr="M:\Feltarbeid\Feltarbeid - vår 2011\Feltarbeid - vår 2011\Bilder\Sosialt\IMG_610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9496" y="3284984"/>
            <a:ext cx="4176464" cy="313234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M:\Feltarbeid\Asorene 2013\65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44073" y="4140460"/>
            <a:ext cx="3035829" cy="2276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222025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pt-PT" dirty="0"/>
          </a:p>
        </p:txBody>
      </p:sp>
      <p:sp>
        <p:nvSpPr>
          <p:cNvPr id="7" name="TekstSylinder 6"/>
          <p:cNvSpPr txBox="1"/>
          <p:nvPr/>
        </p:nvSpPr>
        <p:spPr>
          <a:xfrm>
            <a:off x="2135560" y="1988840"/>
            <a:ext cx="7848872" cy="1569660"/>
          </a:xfrm>
          <a:prstGeom prst="rect">
            <a:avLst/>
          </a:prstGeom>
          <a:noFill/>
        </p:spPr>
        <p:txBody>
          <a:bodyPr wrap="square" rtlCol="0">
            <a:spAutoFit/>
          </a:bodyPr>
          <a:lstStyle/>
          <a:p>
            <a:r>
              <a:rPr lang="nb-NO" sz="3200" dirty="0"/>
              <a:t>«</a:t>
            </a:r>
            <a:r>
              <a:rPr lang="nb-NO" sz="3200" dirty="0" err="1"/>
              <a:t>What</a:t>
            </a:r>
            <a:r>
              <a:rPr lang="nb-NO" sz="3200" dirty="0"/>
              <a:t> is the </a:t>
            </a:r>
            <a:r>
              <a:rPr lang="nb-NO" sz="3200" dirty="0" err="1"/>
              <a:t>greatest</a:t>
            </a:r>
            <a:r>
              <a:rPr lang="nb-NO" sz="3200" dirty="0"/>
              <a:t> </a:t>
            </a:r>
            <a:r>
              <a:rPr lang="nb-NO" sz="3200" dirty="0" err="1"/>
              <a:t>reason</a:t>
            </a:r>
            <a:r>
              <a:rPr lang="nb-NO" sz="3200" dirty="0"/>
              <a:t> for </a:t>
            </a:r>
            <a:r>
              <a:rPr lang="nb-NO" sz="3200" dirty="0" err="1"/>
              <a:t>visiting</a:t>
            </a:r>
            <a:r>
              <a:rPr lang="nb-NO" sz="3200" dirty="0"/>
              <a:t> Angra? </a:t>
            </a:r>
            <a:r>
              <a:rPr lang="nb-NO" sz="3200" dirty="0" err="1"/>
              <a:t>Undoubtedly</a:t>
            </a:r>
            <a:r>
              <a:rPr lang="nb-NO" sz="3200" dirty="0"/>
              <a:t>, it is </a:t>
            </a:r>
            <a:r>
              <a:rPr lang="nb-NO" sz="3200" dirty="0" err="1"/>
              <a:t>because</a:t>
            </a:r>
            <a:r>
              <a:rPr lang="nb-NO" sz="3200" dirty="0"/>
              <a:t> it is a World Heritage City»</a:t>
            </a:r>
            <a:endParaRPr lang="pt-PT" sz="3200" dirty="0"/>
          </a:p>
        </p:txBody>
      </p:sp>
    </p:spTree>
    <p:extLst>
      <p:ext uri="{BB962C8B-B14F-4D97-AF65-F5344CB8AC3E}">
        <p14:creationId xmlns:p14="http://schemas.microsoft.com/office/powerpoint/2010/main" val="325843732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sp>
        <p:nvSpPr>
          <p:cNvPr id="3" name="Plassholder for innhold 2"/>
          <p:cNvSpPr>
            <a:spLocks noGrp="1"/>
          </p:cNvSpPr>
          <p:nvPr>
            <p:ph idx="1"/>
          </p:nvPr>
        </p:nvSpPr>
        <p:spPr/>
        <p:txBody>
          <a:bodyPr>
            <a:normAutofit/>
          </a:bodyPr>
          <a:lstStyle/>
          <a:p>
            <a:pPr marL="0" indent="0">
              <a:buNone/>
            </a:pPr>
            <a:r>
              <a:rPr lang="en-US" dirty="0" smtClean="0"/>
              <a:t>“… </a:t>
            </a:r>
            <a:r>
              <a:rPr lang="en-US" dirty="0"/>
              <a:t>here it is all informal. </a:t>
            </a:r>
            <a:r>
              <a:rPr lang="en-US" dirty="0" smtClean="0"/>
              <a:t>People </a:t>
            </a:r>
            <a:r>
              <a:rPr lang="en-US" dirty="0"/>
              <a:t>are not asking me for things or “amigo come and buy this” or nobody is bugging me. I am being relaxed, you know. I feel like I am in this…right in the Azorean society. </a:t>
            </a:r>
            <a:r>
              <a:rPr lang="en-US" dirty="0" smtClean="0"/>
              <a:t>[...] just </a:t>
            </a:r>
            <a:r>
              <a:rPr lang="en-US" dirty="0"/>
              <a:t>blend right </a:t>
            </a:r>
            <a:r>
              <a:rPr lang="en-US" dirty="0" smtClean="0"/>
              <a:t>in”. </a:t>
            </a:r>
            <a:endParaRPr lang="nb-NO" dirty="0"/>
          </a:p>
        </p:txBody>
      </p:sp>
    </p:spTree>
    <p:extLst>
      <p:ext uri="{BB962C8B-B14F-4D97-AF65-F5344CB8AC3E}">
        <p14:creationId xmlns:p14="http://schemas.microsoft.com/office/powerpoint/2010/main" val="222093530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dirty="0"/>
          </a:p>
        </p:txBody>
      </p:sp>
      <p:sp>
        <p:nvSpPr>
          <p:cNvPr id="3" name="Plassholder for innhold 2"/>
          <p:cNvSpPr>
            <a:spLocks noGrp="1"/>
          </p:cNvSpPr>
          <p:nvPr>
            <p:ph idx="1"/>
          </p:nvPr>
        </p:nvSpPr>
        <p:spPr/>
        <p:txBody>
          <a:bodyPr/>
          <a:lstStyle/>
          <a:p>
            <a:pPr marL="0" indent="0">
              <a:buNone/>
            </a:pPr>
            <a:r>
              <a:rPr lang="en-US" dirty="0">
                <a:solidFill>
                  <a:srgbClr val="FF0000"/>
                </a:solidFill>
              </a:rPr>
              <a:t>Tourism in Angra do Heroísmo </a:t>
            </a:r>
            <a:r>
              <a:rPr lang="en-US" dirty="0" smtClean="0">
                <a:solidFill>
                  <a:srgbClr val="FF0000"/>
                </a:solidFill>
              </a:rPr>
              <a:t>=</a:t>
            </a:r>
          </a:p>
          <a:p>
            <a:pPr marL="0" indent="0">
              <a:buNone/>
            </a:pPr>
            <a:r>
              <a:rPr lang="en-US" dirty="0" smtClean="0">
                <a:solidFill>
                  <a:srgbClr val="FF0000"/>
                </a:solidFill>
              </a:rPr>
              <a:t>positive </a:t>
            </a:r>
            <a:r>
              <a:rPr lang="en-US" dirty="0">
                <a:solidFill>
                  <a:srgbClr val="FF0000"/>
                </a:solidFill>
              </a:rPr>
              <a:t>as long as it is sustainable, and as long as it does not lead to a massive influx of tourists.</a:t>
            </a:r>
            <a:endParaRPr lang="nb-NO" dirty="0">
              <a:solidFill>
                <a:srgbClr val="FF0000"/>
              </a:solidFill>
            </a:endParaRPr>
          </a:p>
        </p:txBody>
      </p:sp>
    </p:spTree>
    <p:extLst>
      <p:ext uri="{BB962C8B-B14F-4D97-AF65-F5344CB8AC3E}">
        <p14:creationId xmlns:p14="http://schemas.microsoft.com/office/powerpoint/2010/main" val="395819479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981200" y="274638"/>
            <a:ext cx="8229600" cy="3154362"/>
          </a:xfrm>
        </p:spPr>
        <p:txBody>
          <a:bodyPr>
            <a:noAutofit/>
          </a:bodyPr>
          <a:lstStyle/>
          <a:p>
            <a:r>
              <a:rPr lang="nb-NO" sz="6600" dirty="0"/>
              <a:t>Branding World Heritage</a:t>
            </a:r>
          </a:p>
        </p:txBody>
      </p:sp>
      <p:pic>
        <p:nvPicPr>
          <p:cNvPr id="3" name="Plassholder for innhol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879976" y="3176972"/>
            <a:ext cx="4176464" cy="3132348"/>
          </a:xfrm>
        </p:spPr>
      </p:pic>
    </p:spTree>
    <p:extLst>
      <p:ext uri="{BB962C8B-B14F-4D97-AF65-F5344CB8AC3E}">
        <p14:creationId xmlns:p14="http://schemas.microsoft.com/office/powerpoint/2010/main" val="19493534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l"/>
            <a:r>
              <a:rPr lang="nb-NO" sz="3200" dirty="0" smtClean="0">
                <a:latin typeface="Calibri" panose="020F0502020204030204" pitchFamily="34" charset="0"/>
              </a:rPr>
              <a:t>The </a:t>
            </a:r>
            <a:r>
              <a:rPr lang="nb-NO" sz="3200" dirty="0" err="1" smtClean="0">
                <a:latin typeface="Calibri" panose="020F0502020204030204" pitchFamily="34" charset="0"/>
              </a:rPr>
              <a:t>earthquake</a:t>
            </a:r>
            <a:r>
              <a:rPr lang="nb-NO" sz="3200" dirty="0" smtClean="0">
                <a:latin typeface="Calibri" panose="020F0502020204030204" pitchFamily="34" charset="0"/>
              </a:rPr>
              <a:t> 01.01.1980 </a:t>
            </a:r>
            <a:endParaRPr lang="nb-NO" sz="3200" dirty="0">
              <a:latin typeface="Calibri" panose="020F0502020204030204" pitchFamily="34" charset="0"/>
            </a:endParaRPr>
          </a:p>
        </p:txBody>
      </p:sp>
      <p:pic>
        <p:nvPicPr>
          <p:cNvPr id="37890" name="Picture 2" descr="C:\marit\Marit\Desktop\Bilder\IMG_2941.JPG"/>
          <p:cNvPicPr>
            <a:picLocks noGrp="1" noChangeAspect="1" noChangeArrowheads="1"/>
          </p:cNvPicPr>
          <p:nvPr>
            <p:ph idx="1"/>
          </p:nvPr>
        </p:nvPicPr>
        <p:blipFill>
          <a:blip r:embed="rId2" cstate="print"/>
          <a:srcRect/>
          <a:stretch>
            <a:fillRect/>
          </a:stretch>
        </p:blipFill>
        <p:spPr bwMode="auto">
          <a:xfrm>
            <a:off x="676266" y="1471395"/>
            <a:ext cx="10710842" cy="4476324"/>
          </a:xfrm>
          <a:prstGeom prst="rect">
            <a:avLst/>
          </a:prstGeom>
          <a:noFill/>
        </p:spPr>
      </p:pic>
    </p:spTree>
    <p:extLst>
      <p:ext uri="{BB962C8B-B14F-4D97-AF65-F5344CB8AC3E}">
        <p14:creationId xmlns:p14="http://schemas.microsoft.com/office/powerpoint/2010/main" val="110743989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sp>
        <p:nvSpPr>
          <p:cNvPr id="3" name="Plassholder for innhold 2"/>
          <p:cNvSpPr>
            <a:spLocks noGrp="1"/>
          </p:cNvSpPr>
          <p:nvPr>
            <p:ph idx="1"/>
          </p:nvPr>
        </p:nvSpPr>
        <p:spPr/>
        <p:txBody>
          <a:bodyPr/>
          <a:lstStyle/>
          <a:p>
            <a:r>
              <a:rPr lang="en-US" dirty="0" smtClean="0"/>
              <a:t> “I haven’t seen this information – these inscriptions – still not seen it”. </a:t>
            </a:r>
          </a:p>
          <a:p>
            <a:r>
              <a:rPr lang="en-US" dirty="0" smtClean="0"/>
              <a:t>“I don’t remember if they have any UNESCO signs”. </a:t>
            </a:r>
          </a:p>
          <a:p>
            <a:r>
              <a:rPr lang="en-US" dirty="0" smtClean="0"/>
              <a:t>“If you don’t remember maybe it is not enough?”</a:t>
            </a:r>
            <a:endParaRPr lang="nb-NO" dirty="0"/>
          </a:p>
        </p:txBody>
      </p:sp>
    </p:spTree>
    <p:extLst>
      <p:ext uri="{BB962C8B-B14F-4D97-AF65-F5344CB8AC3E}">
        <p14:creationId xmlns:p14="http://schemas.microsoft.com/office/powerpoint/2010/main" val="869145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pic>
        <p:nvPicPr>
          <p:cNvPr id="4" name="Plassholder for innhol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63552" y="332656"/>
            <a:ext cx="8064896" cy="6048672"/>
          </a:xfrm>
        </p:spPr>
      </p:pic>
    </p:spTree>
    <p:extLst>
      <p:ext uri="{BB962C8B-B14F-4D97-AF65-F5344CB8AC3E}">
        <p14:creationId xmlns:p14="http://schemas.microsoft.com/office/powerpoint/2010/main" val="265976457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pic>
        <p:nvPicPr>
          <p:cNvPr id="4" name="Plassholder for innhol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91544" y="260648"/>
            <a:ext cx="8064896" cy="6048672"/>
          </a:xfrm>
        </p:spPr>
      </p:pic>
    </p:spTree>
    <p:extLst>
      <p:ext uri="{BB962C8B-B14F-4D97-AF65-F5344CB8AC3E}">
        <p14:creationId xmlns:p14="http://schemas.microsoft.com/office/powerpoint/2010/main" val="405521920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pic>
        <p:nvPicPr>
          <p:cNvPr id="4" name="Plassholder for innhold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44380"/>
          <a:stretch/>
        </p:blipFill>
        <p:spPr>
          <a:xfrm>
            <a:off x="2316704" y="764705"/>
            <a:ext cx="7091664" cy="5259167"/>
          </a:xfrm>
        </p:spPr>
      </p:pic>
    </p:spTree>
    <p:extLst>
      <p:ext uri="{BB962C8B-B14F-4D97-AF65-F5344CB8AC3E}">
        <p14:creationId xmlns:p14="http://schemas.microsoft.com/office/powerpoint/2010/main" val="343262349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pic>
        <p:nvPicPr>
          <p:cNvPr id="6" name="Plassholder for innhold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91544" y="548680"/>
            <a:ext cx="8205980" cy="5191914"/>
          </a:xfrm>
        </p:spPr>
      </p:pic>
    </p:spTree>
    <p:extLst>
      <p:ext uri="{BB962C8B-B14F-4D97-AF65-F5344CB8AC3E}">
        <p14:creationId xmlns:p14="http://schemas.microsoft.com/office/powerpoint/2010/main" val="59022218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sp>
        <p:nvSpPr>
          <p:cNvPr id="3" name="Plassholder for innhold 2"/>
          <p:cNvSpPr>
            <a:spLocks noGrp="1"/>
          </p:cNvSpPr>
          <p:nvPr>
            <p:ph idx="1"/>
          </p:nvPr>
        </p:nvSpPr>
        <p:spPr/>
        <p:txBody>
          <a:bodyPr/>
          <a:lstStyle/>
          <a:p>
            <a:r>
              <a:rPr lang="en-US" dirty="0" smtClean="0"/>
              <a:t>“…</a:t>
            </a:r>
            <a:r>
              <a:rPr lang="en-US" dirty="0"/>
              <a:t>it doesn’t really jump out on you. It’s subtle, it is subtle. </a:t>
            </a:r>
            <a:r>
              <a:rPr lang="en-US" dirty="0" smtClean="0"/>
              <a:t>You </a:t>
            </a:r>
            <a:r>
              <a:rPr lang="en-US" dirty="0"/>
              <a:t>know the airport does not have flashy neon signs written World Heritage Site. You have to ”Oh, wow, really?” So, I find it refreshing, </a:t>
            </a:r>
            <a:r>
              <a:rPr lang="en-US" dirty="0" smtClean="0"/>
              <a:t>actually”.</a:t>
            </a:r>
            <a:endParaRPr lang="nb-NO" dirty="0"/>
          </a:p>
        </p:txBody>
      </p:sp>
    </p:spTree>
    <p:extLst>
      <p:ext uri="{BB962C8B-B14F-4D97-AF65-F5344CB8AC3E}">
        <p14:creationId xmlns:p14="http://schemas.microsoft.com/office/powerpoint/2010/main" val="153333981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pic>
        <p:nvPicPr>
          <p:cNvPr id="4" name="Plassholder for innhol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35561" y="476673"/>
            <a:ext cx="7831673" cy="5868259"/>
          </a:xfrm>
          <a:prstGeom prst="rect">
            <a:avLst/>
          </a:prstGeom>
        </p:spPr>
      </p:pic>
    </p:spTree>
    <p:extLst>
      <p:ext uri="{BB962C8B-B14F-4D97-AF65-F5344CB8AC3E}">
        <p14:creationId xmlns:p14="http://schemas.microsoft.com/office/powerpoint/2010/main" val="115701961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pic>
        <p:nvPicPr>
          <p:cNvPr id="4" name="Plassholder for innhol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15680" y="308654"/>
            <a:ext cx="4752528" cy="6336704"/>
          </a:xfrm>
        </p:spPr>
      </p:pic>
    </p:spTree>
    <p:extLst>
      <p:ext uri="{BB962C8B-B14F-4D97-AF65-F5344CB8AC3E}">
        <p14:creationId xmlns:p14="http://schemas.microsoft.com/office/powerpoint/2010/main" val="6636526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Autofit/>
          </a:bodyPr>
          <a:lstStyle/>
          <a:p>
            <a:r>
              <a:rPr lang="nb-NO" sz="3600" dirty="0" err="1"/>
              <a:t>Factors</a:t>
            </a:r>
            <a:r>
              <a:rPr lang="nb-NO" sz="3600" dirty="0"/>
              <a:t> </a:t>
            </a:r>
            <a:r>
              <a:rPr lang="nb-NO" sz="3600" dirty="0" err="1"/>
              <a:t>affecting</a:t>
            </a:r>
            <a:r>
              <a:rPr lang="nb-NO" sz="3600" dirty="0"/>
              <a:t> </a:t>
            </a:r>
            <a:r>
              <a:rPr lang="nb-NO" sz="3600" dirty="0" err="1"/>
              <a:t>the</a:t>
            </a:r>
            <a:r>
              <a:rPr lang="nb-NO" sz="3600" dirty="0"/>
              <a:t> </a:t>
            </a:r>
            <a:r>
              <a:rPr lang="nb-NO" sz="3600" dirty="0" err="1"/>
              <a:t>limited</a:t>
            </a:r>
            <a:r>
              <a:rPr lang="nb-NO" sz="3600" dirty="0"/>
              <a:t> </a:t>
            </a:r>
            <a:r>
              <a:rPr lang="nb-NO" sz="3600" dirty="0" err="1"/>
              <a:t>influx</a:t>
            </a:r>
            <a:r>
              <a:rPr lang="nb-NO" sz="3600" dirty="0"/>
              <a:t> </a:t>
            </a:r>
            <a:r>
              <a:rPr lang="nb-NO" sz="3600" dirty="0" err="1"/>
              <a:t>of</a:t>
            </a:r>
            <a:r>
              <a:rPr lang="nb-NO" sz="3600" dirty="0"/>
              <a:t> </a:t>
            </a:r>
            <a:r>
              <a:rPr lang="nb-NO" sz="3600" dirty="0" err="1"/>
              <a:t>tourists</a:t>
            </a:r>
            <a:r>
              <a:rPr lang="nb-NO" sz="3600" dirty="0"/>
              <a:t> to Angra do Heroísmo</a:t>
            </a:r>
          </a:p>
        </p:txBody>
      </p:sp>
      <p:sp>
        <p:nvSpPr>
          <p:cNvPr id="3" name="Plassholder for innhold 2"/>
          <p:cNvSpPr>
            <a:spLocks noGrp="1"/>
          </p:cNvSpPr>
          <p:nvPr>
            <p:ph idx="1"/>
          </p:nvPr>
        </p:nvSpPr>
        <p:spPr/>
        <p:txBody>
          <a:bodyPr>
            <a:normAutofit/>
          </a:bodyPr>
          <a:lstStyle/>
          <a:p>
            <a:r>
              <a:rPr lang="en-GB" b="1" dirty="0" smtClean="0"/>
              <a:t>Lack of resources to promote</a:t>
            </a:r>
          </a:p>
          <a:p>
            <a:pPr marL="0" indent="0">
              <a:buNone/>
            </a:pPr>
            <a:endParaRPr lang="en-GB" b="1" dirty="0" smtClean="0"/>
          </a:p>
          <a:p>
            <a:r>
              <a:rPr lang="en-GB" b="1" dirty="0" smtClean="0"/>
              <a:t>Lack of strategy/aspiration to attain more tourists </a:t>
            </a:r>
          </a:p>
          <a:p>
            <a:pPr marL="0" indent="0">
              <a:buNone/>
            </a:pPr>
            <a:endParaRPr lang="en-GB" b="1" dirty="0" smtClean="0"/>
          </a:p>
          <a:p>
            <a:r>
              <a:rPr lang="en-GB" b="1" dirty="0" smtClean="0"/>
              <a:t>Accessibility</a:t>
            </a:r>
            <a:endParaRPr lang="en-GB" b="1" dirty="0"/>
          </a:p>
          <a:p>
            <a:pPr marL="0" indent="0">
              <a:buNone/>
            </a:pPr>
            <a:endParaRPr lang="en-GB" b="1" dirty="0" smtClean="0"/>
          </a:p>
          <a:p>
            <a:r>
              <a:rPr lang="en-GB" b="1" dirty="0" smtClean="0"/>
              <a:t>Competition from other islands</a:t>
            </a:r>
          </a:p>
          <a:p>
            <a:pPr marL="0" indent="0">
              <a:buNone/>
            </a:pPr>
            <a:endParaRPr lang="en-GB" b="1" dirty="0" smtClean="0"/>
          </a:p>
        </p:txBody>
      </p:sp>
    </p:spTree>
    <p:extLst>
      <p:ext uri="{BB962C8B-B14F-4D97-AF65-F5344CB8AC3E}">
        <p14:creationId xmlns:p14="http://schemas.microsoft.com/office/powerpoint/2010/main" val="1143608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sp>
        <p:nvSpPr>
          <p:cNvPr id="3" name="Plassholder for innhold 2"/>
          <p:cNvSpPr>
            <a:spLocks noGrp="1"/>
          </p:cNvSpPr>
          <p:nvPr>
            <p:ph idx="1"/>
          </p:nvPr>
        </p:nvSpPr>
        <p:spPr/>
        <p:txBody>
          <a:bodyPr/>
          <a:lstStyle/>
          <a:p>
            <a:pPr marL="0" indent="0">
              <a:buNone/>
            </a:pPr>
            <a:r>
              <a:rPr lang="en-GB" dirty="0"/>
              <a:t>“Importantly, the primary restriction which exists for tourism in the Azores are the air fares. Period.” </a:t>
            </a:r>
            <a:endParaRPr lang="nb-NO" dirty="0"/>
          </a:p>
          <a:p>
            <a:endParaRPr lang="nb-NO" dirty="0"/>
          </a:p>
        </p:txBody>
      </p:sp>
    </p:spTree>
    <p:extLst>
      <p:ext uri="{BB962C8B-B14F-4D97-AF65-F5344CB8AC3E}">
        <p14:creationId xmlns:p14="http://schemas.microsoft.com/office/powerpoint/2010/main" val="19330125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sp>
        <p:nvSpPr>
          <p:cNvPr id="3" name="Plassholder for innhold 2"/>
          <p:cNvSpPr>
            <a:spLocks noGrp="1"/>
          </p:cNvSpPr>
          <p:nvPr>
            <p:ph idx="1"/>
          </p:nvPr>
        </p:nvSpPr>
        <p:spPr/>
        <p:txBody>
          <a:bodyPr/>
          <a:lstStyle/>
          <a:p>
            <a:endParaRPr lang="nb-NO"/>
          </a:p>
        </p:txBody>
      </p:sp>
      <p:pic>
        <p:nvPicPr>
          <p:cNvPr id="4" name="Plassholder for innhold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7528" y="188640"/>
            <a:ext cx="8448938" cy="6336704"/>
          </a:xfrm>
          <a:prstGeom prst="rect">
            <a:avLst/>
          </a:prstGeom>
        </p:spPr>
      </p:pic>
    </p:spTree>
    <p:extLst>
      <p:ext uri="{BB962C8B-B14F-4D97-AF65-F5344CB8AC3E}">
        <p14:creationId xmlns:p14="http://schemas.microsoft.com/office/powerpoint/2010/main" val="396901504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Workshop</a:t>
            </a:r>
            <a:endParaRPr lang="nb-NO" dirty="0"/>
          </a:p>
        </p:txBody>
      </p:sp>
      <p:sp>
        <p:nvSpPr>
          <p:cNvPr id="3" name="Plassholder for innhold 2"/>
          <p:cNvSpPr>
            <a:spLocks noGrp="1"/>
          </p:cNvSpPr>
          <p:nvPr>
            <p:ph idx="1"/>
          </p:nvPr>
        </p:nvSpPr>
        <p:spPr/>
        <p:txBody>
          <a:bodyPr>
            <a:normAutofit/>
          </a:bodyPr>
          <a:lstStyle/>
          <a:p>
            <a:pPr marL="0" indent="0">
              <a:buNone/>
            </a:pPr>
            <a:r>
              <a:rPr lang="nb-NO" sz="3200" dirty="0" err="1" smtClean="0"/>
              <a:t>Task</a:t>
            </a:r>
            <a:r>
              <a:rPr lang="nb-NO" sz="3200" dirty="0" smtClean="0"/>
              <a:t>: Make a </a:t>
            </a:r>
            <a:r>
              <a:rPr lang="nb-NO" sz="3200" dirty="0" err="1" smtClean="0"/>
              <a:t>presentation</a:t>
            </a:r>
            <a:r>
              <a:rPr lang="nb-NO" sz="3200" dirty="0" smtClean="0"/>
              <a:t> </a:t>
            </a:r>
            <a:r>
              <a:rPr lang="nb-NO" sz="3200" dirty="0" err="1" smtClean="0"/>
              <a:t>of</a:t>
            </a:r>
            <a:r>
              <a:rPr lang="nb-NO" sz="3200" dirty="0" smtClean="0"/>
              <a:t> a World Heritage Site </a:t>
            </a:r>
            <a:r>
              <a:rPr lang="nb-NO" sz="3200" dirty="0" err="1" smtClean="0"/>
              <a:t>that</a:t>
            </a:r>
            <a:r>
              <a:rPr lang="nb-NO" sz="3200" dirty="0" smtClean="0"/>
              <a:t> </a:t>
            </a:r>
            <a:r>
              <a:rPr lang="nb-NO" sz="3200" dirty="0" err="1" smtClean="0"/>
              <a:t>you</a:t>
            </a:r>
            <a:r>
              <a:rPr lang="nb-NO" sz="3200" dirty="0" smtClean="0"/>
              <a:t> have </a:t>
            </a:r>
            <a:r>
              <a:rPr lang="nb-NO" sz="3200" dirty="0" err="1" smtClean="0"/>
              <a:t>visited</a:t>
            </a:r>
            <a:r>
              <a:rPr lang="nb-NO" sz="3200" dirty="0"/>
              <a:t>.</a:t>
            </a:r>
            <a:r>
              <a:rPr lang="nb-NO" sz="3200" dirty="0" smtClean="0"/>
              <a:t> </a:t>
            </a:r>
            <a:r>
              <a:rPr lang="nb-NO" sz="3200" dirty="0" err="1" smtClean="0"/>
              <a:t>Reflect</a:t>
            </a:r>
            <a:r>
              <a:rPr lang="nb-NO" sz="3200" dirty="0" smtClean="0"/>
              <a:t> </a:t>
            </a:r>
            <a:r>
              <a:rPr lang="nb-NO" sz="3200" dirty="0" err="1" smtClean="0"/>
              <a:t>on</a:t>
            </a:r>
            <a:r>
              <a:rPr lang="nb-NO" sz="3200" dirty="0" smtClean="0"/>
              <a:t> </a:t>
            </a:r>
            <a:r>
              <a:rPr lang="nb-NO" sz="3200" dirty="0" err="1" smtClean="0"/>
              <a:t>the</a:t>
            </a:r>
            <a:r>
              <a:rPr lang="nb-NO" sz="3200" dirty="0" smtClean="0"/>
              <a:t> </a:t>
            </a:r>
            <a:r>
              <a:rPr lang="nb-NO" sz="3200" dirty="0" err="1" smtClean="0"/>
              <a:t>aspects</a:t>
            </a:r>
            <a:r>
              <a:rPr lang="nb-NO" sz="3200" dirty="0" smtClean="0"/>
              <a:t> </a:t>
            </a:r>
            <a:r>
              <a:rPr lang="nb-NO" sz="3200" dirty="0" err="1" smtClean="0"/>
              <a:t>of</a:t>
            </a:r>
            <a:r>
              <a:rPr lang="nb-NO" sz="3200" dirty="0" smtClean="0"/>
              <a:t> management (</a:t>
            </a:r>
            <a:r>
              <a:rPr lang="nb-NO" sz="3200" dirty="0" err="1" smtClean="0"/>
              <a:t>development</a:t>
            </a:r>
            <a:r>
              <a:rPr lang="nb-NO" sz="3200" dirty="0" smtClean="0"/>
              <a:t> and </a:t>
            </a:r>
            <a:r>
              <a:rPr lang="nb-NO" sz="3200" dirty="0" err="1" smtClean="0"/>
              <a:t>preservation</a:t>
            </a:r>
            <a:r>
              <a:rPr lang="nb-NO" sz="3200" dirty="0" smtClean="0"/>
              <a:t>),</a:t>
            </a:r>
            <a:r>
              <a:rPr lang="nb-NO" sz="3200" dirty="0" err="1" smtClean="0"/>
              <a:t>politics</a:t>
            </a:r>
            <a:r>
              <a:rPr lang="nb-NO" sz="3200" dirty="0" smtClean="0"/>
              <a:t>, stakeholders, </a:t>
            </a:r>
            <a:r>
              <a:rPr lang="nb-NO" sz="3200" dirty="0" err="1" smtClean="0"/>
              <a:t>tourism</a:t>
            </a:r>
            <a:r>
              <a:rPr lang="nb-NO" sz="3200" dirty="0"/>
              <a:t> </a:t>
            </a:r>
            <a:r>
              <a:rPr lang="nb-NO" sz="3200" dirty="0" smtClean="0"/>
              <a:t>and </a:t>
            </a:r>
            <a:r>
              <a:rPr lang="nb-NO" sz="3200" dirty="0" err="1" smtClean="0"/>
              <a:t>branding</a:t>
            </a:r>
            <a:r>
              <a:rPr lang="nb-NO" sz="3200" dirty="0"/>
              <a:t>.</a:t>
            </a:r>
            <a:r>
              <a:rPr lang="nb-NO" sz="3200" dirty="0" smtClean="0"/>
              <a:t> </a:t>
            </a:r>
            <a:endParaRPr lang="nb-NO" sz="3200" dirty="0"/>
          </a:p>
        </p:txBody>
      </p:sp>
    </p:spTree>
    <p:extLst>
      <p:ext uri="{BB962C8B-B14F-4D97-AF65-F5344CB8AC3E}">
        <p14:creationId xmlns:p14="http://schemas.microsoft.com/office/powerpoint/2010/main" val="7536889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47725" y="1851025"/>
            <a:ext cx="10515600" cy="1325563"/>
          </a:xfrm>
        </p:spPr>
        <p:txBody>
          <a:bodyPr>
            <a:normAutofit fontScale="90000"/>
          </a:bodyPr>
          <a:lstStyle/>
          <a:p>
            <a:pPr algn="ctr"/>
            <a:r>
              <a:rPr lang="en-GB" dirty="0"/>
              <a:t>Life in a World Heritage City</a:t>
            </a:r>
            <a:r>
              <a:rPr lang="nb-NO" dirty="0"/>
              <a:t/>
            </a:r>
            <a:br>
              <a:rPr lang="nb-NO" dirty="0"/>
            </a:br>
            <a:r>
              <a:rPr lang="en-GB" dirty="0"/>
              <a:t>A case study of discussions and contested values in </a:t>
            </a:r>
            <a:r>
              <a:rPr lang="nb-NO" dirty="0"/>
              <a:t/>
            </a:r>
            <a:br>
              <a:rPr lang="nb-NO" dirty="0"/>
            </a:br>
            <a:r>
              <a:rPr lang="pt-PT" dirty="0"/>
              <a:t>Angra do Heroísmo, the Azores</a:t>
            </a:r>
            <a:r>
              <a:rPr lang="nb-NO" dirty="0"/>
              <a:t/>
            </a:r>
            <a:br>
              <a:rPr lang="nb-NO" dirty="0"/>
            </a:br>
            <a:endParaRPr lang="nb-NO" dirty="0"/>
          </a:p>
        </p:txBody>
      </p:sp>
    </p:spTree>
    <p:extLst>
      <p:ext uri="{BB962C8B-B14F-4D97-AF65-F5344CB8AC3E}">
        <p14:creationId xmlns:p14="http://schemas.microsoft.com/office/powerpoint/2010/main" val="12223965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Research questions</a:t>
            </a:r>
            <a:endParaRPr lang="nb-NO" dirty="0"/>
          </a:p>
        </p:txBody>
      </p:sp>
      <p:sp>
        <p:nvSpPr>
          <p:cNvPr id="3" name="Plassholder for innhold 2"/>
          <p:cNvSpPr>
            <a:spLocks noGrp="1"/>
          </p:cNvSpPr>
          <p:nvPr>
            <p:ph idx="1"/>
          </p:nvPr>
        </p:nvSpPr>
        <p:spPr/>
        <p:txBody>
          <a:bodyPr/>
          <a:lstStyle/>
          <a:p>
            <a:r>
              <a:rPr lang="en-GB" i="1" dirty="0"/>
              <a:t>Critically map and analyse past and current discussions, negotiations and social processes that take place and relate to conditions created by living in- or monitoring the World Heritage City of </a:t>
            </a:r>
            <a:r>
              <a:rPr lang="en-GB" i="1" dirty="0" err="1"/>
              <a:t>Angra</a:t>
            </a:r>
            <a:r>
              <a:rPr lang="en-GB" i="1" dirty="0"/>
              <a:t> do </a:t>
            </a:r>
            <a:r>
              <a:rPr lang="en-GB" i="1" dirty="0" err="1"/>
              <a:t>Heroísmo</a:t>
            </a:r>
            <a:r>
              <a:rPr lang="en-GB" i="1" dirty="0"/>
              <a:t>. </a:t>
            </a:r>
            <a:endParaRPr lang="en-GB" i="1" dirty="0" smtClean="0"/>
          </a:p>
          <a:p>
            <a:r>
              <a:rPr lang="en-GB" i="1" dirty="0" smtClean="0"/>
              <a:t>The </a:t>
            </a:r>
            <a:r>
              <a:rPr lang="en-GB" i="1" dirty="0"/>
              <a:t>purpose is to study how, and with what result and consequences, contested values, interests, rhetoric and powers are mobilized and made into dynamic forces for stakeholders in the city.</a:t>
            </a:r>
            <a:endParaRPr lang="nb-NO" dirty="0"/>
          </a:p>
          <a:p>
            <a:endParaRPr lang="nb-NO" dirty="0"/>
          </a:p>
        </p:txBody>
      </p:sp>
    </p:spTree>
    <p:extLst>
      <p:ext uri="{BB962C8B-B14F-4D97-AF65-F5344CB8AC3E}">
        <p14:creationId xmlns:p14="http://schemas.microsoft.com/office/powerpoint/2010/main" val="28831516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p:txBody>
          <a:bodyPr/>
          <a:lstStyle/>
          <a:p>
            <a:pPr marL="0" indent="0">
              <a:buNone/>
            </a:pPr>
            <a:endParaRPr lang="nb-NO" dirty="0"/>
          </a:p>
          <a:p>
            <a:pPr marL="0" indent="0">
              <a:buNone/>
            </a:pPr>
            <a:endParaRPr lang="nb-NO" dirty="0"/>
          </a:p>
        </p:txBody>
      </p:sp>
      <p:sp>
        <p:nvSpPr>
          <p:cNvPr id="4" name="Rektangel 3"/>
          <p:cNvSpPr/>
          <p:nvPr/>
        </p:nvSpPr>
        <p:spPr>
          <a:xfrm>
            <a:off x="1485900" y="923925"/>
            <a:ext cx="9220200" cy="3785652"/>
          </a:xfrm>
          <a:prstGeom prst="rect">
            <a:avLst/>
          </a:prstGeom>
        </p:spPr>
        <p:txBody>
          <a:bodyPr wrap="square">
            <a:spAutoFit/>
          </a:bodyPr>
          <a:lstStyle/>
          <a:p>
            <a:r>
              <a:rPr lang="en-US" sz="2400" dirty="0"/>
              <a:t>Angra do </a:t>
            </a:r>
            <a:r>
              <a:rPr lang="en-US" sz="2400" dirty="0" err="1"/>
              <a:t>Heroísmo</a:t>
            </a:r>
            <a:r>
              <a:rPr lang="en-US" sz="2400" dirty="0"/>
              <a:t> has always been, throughout its history, a City of the World. In December 1983, it became the first Portuguese city inscribed in the UNESCO’s World Heritage List. As all historical cities, Angra do </a:t>
            </a:r>
            <a:r>
              <a:rPr lang="en-US" sz="2400" dirty="0" err="1"/>
              <a:t>Heroísmo</a:t>
            </a:r>
            <a:r>
              <a:rPr lang="en-US" sz="2400" dirty="0"/>
              <a:t> had its ups and downs. In the past century’s last decade it even became part of the cities group in risk of being cast out of the UNESCO’s World Heritage List. Territory resource management’s conservative </a:t>
            </a:r>
            <a:r>
              <a:rPr lang="en-US" sz="2400" dirty="0" smtClean="0"/>
              <a:t>politics and </a:t>
            </a:r>
            <a:r>
              <a:rPr lang="en-US" sz="2400" dirty="0"/>
              <a:t>attempts of museum like treatment of the city, moved away the inhabitants. The definition of a coherent urban policy allowed the city’s maritime front recuperation. </a:t>
            </a:r>
            <a:r>
              <a:rPr lang="en-US" sz="2400" dirty="0" smtClean="0"/>
              <a:t>(</a:t>
            </a:r>
            <a:r>
              <a:rPr lang="en-US" sz="2400" dirty="0" err="1"/>
              <a:t>Luís</a:t>
            </a:r>
            <a:r>
              <a:rPr lang="en-US" sz="2400" dirty="0"/>
              <a:t> Mendes former vice-president of Angra do </a:t>
            </a:r>
            <a:r>
              <a:rPr lang="en-US" sz="2400" dirty="0" err="1"/>
              <a:t>Heroísmo</a:t>
            </a:r>
            <a:r>
              <a:rPr lang="en-US" sz="2400" dirty="0"/>
              <a:t> municipality 2005:7) </a:t>
            </a:r>
            <a:endParaRPr lang="nb-NO" sz="2400" dirty="0"/>
          </a:p>
        </p:txBody>
      </p:sp>
    </p:spTree>
    <p:extLst>
      <p:ext uri="{BB962C8B-B14F-4D97-AF65-F5344CB8AC3E}">
        <p14:creationId xmlns:p14="http://schemas.microsoft.com/office/powerpoint/2010/main" val="281159373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4347</TotalTime>
  <Words>1487</Words>
  <Application>Microsoft Office PowerPoint</Application>
  <PresentationFormat>Widescreen</PresentationFormat>
  <Paragraphs>109</Paragraphs>
  <Slides>60</Slides>
  <Notes>1</Notes>
  <HiddenSlides>0</HiddenSlides>
  <MMClips>0</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60</vt:i4>
      </vt:variant>
    </vt:vector>
  </HeadingPairs>
  <TitlesOfParts>
    <vt:vector size="65" baseType="lpstr">
      <vt:lpstr>Arial</vt:lpstr>
      <vt:lpstr>Calibri</vt:lpstr>
      <vt:lpstr>Calibri Light</vt:lpstr>
      <vt:lpstr>Courier</vt:lpstr>
      <vt:lpstr>Office-tema</vt:lpstr>
      <vt:lpstr>Living with World Heritage – on the local discussions and politics 05.10.2016</vt:lpstr>
      <vt:lpstr>PowerPoint-presentasjon</vt:lpstr>
      <vt:lpstr>PowerPoint-presentasjon</vt:lpstr>
      <vt:lpstr>     </vt:lpstr>
      <vt:lpstr>The earthquake 01.01.1980 </vt:lpstr>
      <vt:lpstr>PowerPoint-presentasjon</vt:lpstr>
      <vt:lpstr>Life in a World Heritage City A case study of discussions and contested values in  Angra do Heroísmo, the Azores </vt:lpstr>
      <vt:lpstr>Research questions</vt:lpstr>
      <vt:lpstr>PowerPoint-presentasjon</vt:lpstr>
      <vt:lpstr>RESIDING IN- AND MANAGING A WORLD HERITAGE CITY – LIVING IN, WITH AND BY HERITAGE</vt:lpstr>
      <vt:lpstr>PowerPoint-presentasjon</vt:lpstr>
      <vt:lpstr>PowerPoint-presentasjon</vt:lpstr>
      <vt:lpstr>Sufficient preservation, good living conditions and flourishing commerce – how to balance it all?  </vt:lpstr>
      <vt:lpstr>    “The goal is…is for Angra to be inhabited” </vt:lpstr>
      <vt:lpstr> The “Gabinete” – the closure of the Conservation Office </vt:lpstr>
      <vt:lpstr>PowerPoint-presentasjon</vt:lpstr>
      <vt:lpstr>When details cause polemics</vt:lpstr>
      <vt:lpstr>Traditional materials</vt:lpstr>
      <vt:lpstr>PowerPoint-presentasjon</vt:lpstr>
      <vt:lpstr>PowerPoint-presentasjon</vt:lpstr>
      <vt:lpstr>The second earthquake…</vt:lpstr>
      <vt:lpstr>PowerPoint-presentasjon</vt:lpstr>
      <vt:lpstr>PowerPoint-presentasjon</vt:lpstr>
      <vt:lpstr>“The Gym” – Maintaining a business within the classified area </vt:lpstr>
      <vt:lpstr> When the pavement is causing debate…</vt:lpstr>
      <vt:lpstr>PowerPoint-presentasjon</vt:lpstr>
      <vt:lpstr>PowerPoint-presentasjon</vt:lpstr>
      <vt:lpstr>PowerPoint-presentasjon</vt:lpstr>
      <vt:lpstr>PowerPoint-presentasjon</vt:lpstr>
      <vt:lpstr>PowerPoint-presentasjon</vt:lpstr>
      <vt:lpstr>A Pseudo-historical outlook?</vt:lpstr>
      <vt:lpstr>Modern development in a World Heritage City –  possibilities and limitations</vt:lpstr>
      <vt:lpstr>PowerPoint-presentasjon</vt:lpstr>
      <vt:lpstr>PowerPoint-presentasjon</vt:lpstr>
      <vt:lpstr>PowerPoint-presentasjon</vt:lpstr>
      <vt:lpstr>Arguments</vt:lpstr>
      <vt:lpstr>“Let’s put salad and tomatoes or something in it, but not books!” Contemporary architecture in the midst of a Word Heritage City – on the polemics</vt:lpstr>
      <vt:lpstr>PowerPoint-presentasjon</vt:lpstr>
      <vt:lpstr>PowerPoint-presentasjon</vt:lpstr>
      <vt:lpstr>PowerPoint-presentasjon</vt:lpstr>
      <vt:lpstr>    </vt:lpstr>
      <vt:lpstr>PowerPoint-presentasjon</vt:lpstr>
      <vt:lpstr>Tourism and World Heritage</vt:lpstr>
      <vt:lpstr>PowerPoint-presentasjon</vt:lpstr>
      <vt:lpstr>Tourism in Angra do Heroísmo</vt:lpstr>
      <vt:lpstr>PowerPoint-presentasjon</vt:lpstr>
      <vt:lpstr>PowerPoint-presentasjon</vt:lpstr>
      <vt:lpstr>PowerPoint-presentasjon</vt:lpstr>
      <vt:lpstr>Branding World Heritage</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Factors affecting the limited influx of tourists to Angra do Heroísmo</vt:lpstr>
      <vt:lpstr>PowerPoint-presentasjon</vt:lpstr>
      <vt:lpstr>Workshop</vt:lpstr>
    </vt:vector>
  </TitlesOfParts>
  <Company>Telemark University College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Verdensarv og lokalsamfunn- hvordan leve med og av verdensarv</dc:title>
  <dc:creator>Marit Johansson</dc:creator>
  <cp:lastModifiedBy>Marit Johansson</cp:lastModifiedBy>
  <cp:revision>59</cp:revision>
  <dcterms:created xsi:type="dcterms:W3CDTF">2016-01-11T14:40:46Z</dcterms:created>
  <dcterms:modified xsi:type="dcterms:W3CDTF">2016-10-10T10:30:24Z</dcterms:modified>
</cp:coreProperties>
</file>