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5" r:id="rId1"/>
  </p:sldMasterIdLst>
  <p:notesMasterIdLst>
    <p:notesMasterId r:id="rId19"/>
  </p:notesMasterIdLst>
  <p:handoutMasterIdLst>
    <p:handoutMasterId r:id="rId20"/>
  </p:handoutMasterIdLst>
  <p:sldIdLst>
    <p:sldId id="301" r:id="rId2"/>
    <p:sldId id="330" r:id="rId3"/>
    <p:sldId id="313" r:id="rId4"/>
    <p:sldId id="304" r:id="rId5"/>
    <p:sldId id="333" r:id="rId6"/>
    <p:sldId id="306" r:id="rId7"/>
    <p:sldId id="307" r:id="rId8"/>
    <p:sldId id="314" r:id="rId9"/>
    <p:sldId id="322" r:id="rId10"/>
    <p:sldId id="305" r:id="rId11"/>
    <p:sldId id="335" r:id="rId12"/>
    <p:sldId id="332" r:id="rId13"/>
    <p:sldId id="334" r:id="rId14"/>
    <p:sldId id="336" r:id="rId15"/>
    <p:sldId id="295" r:id="rId16"/>
    <p:sldId id="296" r:id="rId17"/>
    <p:sldId id="329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85" autoAdjust="0"/>
    <p:restoredTop sz="86371" autoAdjust="0"/>
  </p:normalViewPr>
  <p:slideViewPr>
    <p:cSldViewPr>
      <p:cViewPr>
        <p:scale>
          <a:sx n="125" d="100"/>
          <a:sy n="125" d="100"/>
        </p:scale>
        <p:origin x="-162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50" d="100"/>
          <a:sy n="50" d="100"/>
        </p:scale>
        <p:origin x="-127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603FBC-7007-4703-A679-5DA1B187FB45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185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8D7AEE-8071-4C54-BAD5-2E207BCC587C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8621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9FE64A-3C6F-46A2-A8AA-3A68BB4377FA}" type="slidenum">
              <a:rPr lang="fi-FI"/>
              <a:pPr/>
              <a:t>16</a:t>
            </a:fld>
            <a:endParaRPr lang="fi-FI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22" name="Alaotsikk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8" name="Ellipsi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i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D39A38-8ED4-420F-ACCA-AF58753D91F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2994E2-615A-4C04-84B7-AEA1235077C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C06672-173B-40E1-83F2-645894BCB15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FF883-2380-40F9-B021-7A4580F23FC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uorakulmi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i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i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9F64B8-CC28-4844-B0A7-EEAC28120C6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E3E09-C506-444A-9C20-5F4FAE9FE1F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D127A-FE11-4421-B111-A86C4F79CD8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A337C-9FD3-4907-BEFF-3B123FD1F8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Suorakulmi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54C757-F58E-4B47-BBE1-8FA56BC50EC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5A48C1-CA58-4B6F-9464-92A326F31B9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orakulmi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9" name="Vuokaavio: Prosessi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uokaavio: Prosessi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ktori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i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ngas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Suorakulmi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Otsikon paikkamerkki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Tekstin paikkamerkki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24" name="Päivämäärän paikkamerkki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i-FI" dirty="0"/>
          </a:p>
        </p:txBody>
      </p:sp>
      <p:sp>
        <p:nvSpPr>
          <p:cNvPr id="22" name="Dian numeron paikkamerkki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EAA8288-F3BF-4282-98F9-FB9CC754832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Suorakulmi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fi/url?sa=i&amp;rct=j&amp;q=&amp;esrc=s&amp;frm=1&amp;source=images&amp;cd=&amp;cad=rja&amp;uact=8&amp;ved=0CAcQjRw&amp;url=http://tomatosphere.org/teachers/guide/principal-investigation/scientific-method&amp;ei=-e9ZVIzILsrcPc3tgfgH&amp;bvm=bv.78677474,d.ZWU&amp;psig=AFQjCNF7-qFjlEV_dwOT3OYs4LOms8h3dA&amp;ust=141526436812191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915816" y="260648"/>
            <a:ext cx="6400800" cy="228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YFIA205</a:t>
            </a:r>
            <a:br>
              <a:rPr lang="en-US" dirty="0" smtClean="0"/>
            </a:br>
            <a:r>
              <a:rPr lang="en-US" dirty="0" smtClean="0"/>
              <a:t>Basics of Research Methodology in Social Sciences, 5 cr. 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356992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The </a:t>
            </a:r>
            <a:r>
              <a:rPr lang="fi-FI" dirty="0" err="1" smtClean="0"/>
              <a:t>empirical</a:t>
            </a:r>
            <a:r>
              <a:rPr lang="fi-FI" dirty="0" smtClean="0"/>
              <a:t> </a:t>
            </a:r>
            <a:r>
              <a:rPr lang="fi-FI" dirty="0" err="1" smtClean="0"/>
              <a:t>research</a:t>
            </a:r>
            <a:r>
              <a:rPr lang="fi-FI" dirty="0" smtClean="0"/>
              <a:t> </a:t>
            </a:r>
            <a:r>
              <a:rPr lang="fi-FI" dirty="0" err="1" smtClean="0"/>
              <a:t>process</a:t>
            </a:r>
            <a:r>
              <a:rPr lang="fi-FI" dirty="0" smtClean="0"/>
              <a:t> (</a:t>
            </a:r>
            <a:r>
              <a:rPr lang="fi-FI" dirty="0" err="1" smtClean="0"/>
              <a:t>step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step</a:t>
            </a:r>
            <a:r>
              <a:rPr lang="fi-FI" dirty="0" smtClean="0"/>
              <a:t>):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Formation of the topic </a:t>
            </a:r>
          </a:p>
          <a:p>
            <a:r>
              <a:rPr lang="fi-FI" dirty="0" err="1" smtClean="0"/>
              <a:t>Theoretical</a:t>
            </a:r>
            <a:r>
              <a:rPr lang="fi-FI" dirty="0" smtClean="0"/>
              <a:t> </a:t>
            </a:r>
            <a:r>
              <a:rPr lang="fi-FI" dirty="0" err="1" smtClean="0"/>
              <a:t>framework</a:t>
            </a:r>
            <a:r>
              <a:rPr lang="fi-FI" dirty="0" smtClean="0"/>
              <a:t>, </a:t>
            </a:r>
            <a:r>
              <a:rPr lang="fi-FI" dirty="0" err="1" smtClean="0"/>
              <a:t>literature</a:t>
            </a:r>
            <a:r>
              <a:rPr lang="fi-FI" dirty="0" smtClean="0"/>
              <a:t> </a:t>
            </a:r>
            <a:r>
              <a:rPr lang="fi-FI" dirty="0" err="1" smtClean="0"/>
              <a:t>review</a:t>
            </a:r>
            <a:r>
              <a:rPr lang="fi-FI" dirty="0" smtClean="0"/>
              <a:t> (</a:t>
            </a:r>
            <a:r>
              <a:rPr lang="fi-FI" dirty="0" err="1" smtClean="0"/>
              <a:t>essential</a:t>
            </a:r>
            <a:r>
              <a:rPr lang="fi-FI" dirty="0" smtClean="0"/>
              <a:t> </a:t>
            </a:r>
            <a:r>
              <a:rPr lang="fi-FI" dirty="0" err="1" smtClean="0"/>
              <a:t>previous</a:t>
            </a:r>
            <a:r>
              <a:rPr lang="fi-FI" dirty="0" smtClean="0"/>
              <a:t> </a:t>
            </a:r>
            <a:r>
              <a:rPr lang="fi-FI" dirty="0" err="1" smtClean="0"/>
              <a:t>research/results</a:t>
            </a:r>
            <a:r>
              <a:rPr lang="fi-FI" dirty="0" smtClean="0"/>
              <a:t> of a </a:t>
            </a:r>
            <a:r>
              <a:rPr lang="fi-FI" dirty="0" err="1" smtClean="0"/>
              <a:t>topic</a:t>
            </a:r>
            <a:r>
              <a:rPr lang="fi-FI" dirty="0" smtClean="0"/>
              <a:t>) &amp; the </a:t>
            </a:r>
            <a:r>
              <a:rPr lang="fi-FI" dirty="0" err="1" smtClean="0"/>
              <a:t>analysis</a:t>
            </a:r>
            <a:r>
              <a:rPr lang="fi-FI" dirty="0" smtClean="0"/>
              <a:t> of c</a:t>
            </a:r>
            <a:r>
              <a:rPr lang="en-US" dirty="0" err="1" smtClean="0"/>
              <a:t>oncepts</a:t>
            </a:r>
            <a:r>
              <a:rPr lang="en-US" dirty="0" smtClean="0"/>
              <a:t> </a:t>
            </a:r>
          </a:p>
          <a:p>
            <a:r>
              <a:rPr lang="en-US" dirty="0" smtClean="0"/>
              <a:t>I</a:t>
            </a:r>
            <a:r>
              <a:rPr lang="fi-FI" dirty="0" err="1" smtClean="0"/>
              <a:t>dentification</a:t>
            </a:r>
            <a:r>
              <a:rPr lang="fi-FI" dirty="0" smtClean="0"/>
              <a:t> of </a:t>
            </a:r>
            <a:r>
              <a:rPr lang="fi-FI" dirty="0" err="1" smtClean="0"/>
              <a:t>research</a:t>
            </a:r>
            <a:r>
              <a:rPr lang="fi-FI" dirty="0" smtClean="0"/>
              <a:t> </a:t>
            </a:r>
            <a:r>
              <a:rPr lang="fi-FI" dirty="0" err="1" smtClean="0"/>
              <a:t>problem</a:t>
            </a:r>
            <a:r>
              <a:rPr lang="fi-FI" dirty="0" smtClean="0"/>
              <a:t>/ </a:t>
            </a:r>
            <a:r>
              <a:rPr lang="en-US" dirty="0" smtClean="0"/>
              <a:t>Hypothesis </a:t>
            </a:r>
          </a:p>
          <a:p>
            <a:r>
              <a:rPr lang="en-US" dirty="0" smtClean="0"/>
              <a:t>Gathering of data </a:t>
            </a:r>
          </a:p>
          <a:p>
            <a:r>
              <a:rPr lang="en-US" dirty="0" smtClean="0"/>
              <a:t>Analyzing and interpreting the data </a:t>
            </a:r>
          </a:p>
          <a:p>
            <a:r>
              <a:rPr lang="fi-FI" dirty="0" err="1" smtClean="0"/>
              <a:t>Reporting</a:t>
            </a:r>
            <a:r>
              <a:rPr lang="fi-FI" dirty="0" smtClean="0"/>
              <a:t> and </a:t>
            </a:r>
            <a:r>
              <a:rPr lang="fi-FI" dirty="0" err="1" smtClean="0"/>
              <a:t>evaluating</a:t>
            </a:r>
            <a:r>
              <a:rPr lang="fi-FI" dirty="0" smtClean="0"/>
              <a:t> </a:t>
            </a:r>
            <a:r>
              <a:rPr lang="fi-FI" dirty="0" err="1" smtClean="0"/>
              <a:t>research</a:t>
            </a:r>
            <a:r>
              <a:rPr lang="fi-FI" dirty="0" smtClean="0"/>
              <a:t>: </a:t>
            </a:r>
            <a:r>
              <a:rPr lang="en-US" dirty="0" smtClean="0"/>
              <a:t>Conclusions</a:t>
            </a:r>
          </a:p>
          <a:p>
            <a:r>
              <a:rPr lang="en-US" dirty="0" smtClean="0"/>
              <a:t>Step order may vary depending on the subject matter and researcher</a:t>
            </a:r>
          </a:p>
          <a:p>
            <a:r>
              <a:rPr lang="en-US" sz="1800" dirty="0" smtClean="0"/>
              <a:t>Glenn, Jerome Clayton. Handbook of Research Methods. Global Media, 2010.  </a:t>
            </a:r>
            <a:endParaRPr lang="fi-FI" sz="18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Esterberg, K.G. 2002 Qualitative Methods in Social Research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The </a:t>
            </a:r>
            <a:r>
              <a:rPr lang="fi-FI" dirty="0" err="1" smtClean="0"/>
              <a:t>empirical</a:t>
            </a:r>
            <a:r>
              <a:rPr lang="fi-FI" dirty="0" smtClean="0"/>
              <a:t> </a:t>
            </a:r>
            <a:r>
              <a:rPr lang="fi-FI" dirty="0" err="1" smtClean="0"/>
              <a:t>research</a:t>
            </a:r>
            <a:r>
              <a:rPr lang="fi-FI" dirty="0" smtClean="0"/>
              <a:t> </a:t>
            </a:r>
            <a:r>
              <a:rPr lang="fi-FI" dirty="0" err="1" smtClean="0"/>
              <a:t>process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Esterberg, K.G. 2002 Qualitative Methods in Social Research</a:t>
            </a:r>
            <a:endParaRPr lang="fi-FI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04" y="2204864"/>
            <a:ext cx="623952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62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The </a:t>
            </a:r>
            <a:r>
              <a:rPr lang="fi-FI" dirty="0" err="1" smtClean="0"/>
              <a:t>empirical</a:t>
            </a:r>
            <a:r>
              <a:rPr lang="fi-FI" dirty="0" smtClean="0"/>
              <a:t> </a:t>
            </a:r>
            <a:r>
              <a:rPr lang="fi-FI" dirty="0" err="1" smtClean="0"/>
              <a:t>research</a:t>
            </a:r>
            <a:r>
              <a:rPr lang="fi-FI" dirty="0" smtClean="0"/>
              <a:t> </a:t>
            </a:r>
            <a:r>
              <a:rPr lang="fi-FI" dirty="0" err="1" smtClean="0"/>
              <a:t>process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Esterberg, K.G. 2002 Qualitative Methods in Social Research</a:t>
            </a:r>
            <a:endParaRPr lang="fi-FI"/>
          </a:p>
        </p:txBody>
      </p:sp>
      <p:pic>
        <p:nvPicPr>
          <p:cNvPr id="5" name="Content Placeholder 4" descr="https://encrypted-tbn0.gstatic.com/images?q=tbn:ANd9GcSIaBjWhZBzkq_4SYJBg2TN0yGMLB-dGGix-8pFoetN0uLg720Q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5112568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88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The </a:t>
            </a:r>
            <a:r>
              <a:rPr lang="fi-FI" dirty="0" err="1" smtClean="0"/>
              <a:t>empirical</a:t>
            </a:r>
            <a:r>
              <a:rPr lang="fi-FI" dirty="0" smtClean="0"/>
              <a:t> </a:t>
            </a:r>
            <a:r>
              <a:rPr lang="fi-FI" dirty="0" err="1" smtClean="0"/>
              <a:t>research</a:t>
            </a:r>
            <a:r>
              <a:rPr lang="fi-FI" dirty="0" smtClean="0"/>
              <a:t> </a:t>
            </a:r>
            <a:r>
              <a:rPr lang="fi-FI" dirty="0" err="1" smtClean="0"/>
              <a:t>process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Esterberg, K.G. 2002 Qualitative Methods in Social Research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7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26170"/>
          </a:xfrm>
        </p:spPr>
        <p:txBody>
          <a:bodyPr>
            <a:normAutofit/>
          </a:bodyPr>
          <a:lstStyle/>
          <a:p>
            <a:r>
              <a:rPr lang="fi-FI" sz="3600" dirty="0" err="1" smtClean="0"/>
              <a:t>Positivism</a:t>
            </a:r>
            <a:r>
              <a:rPr lang="fi-FI" sz="3600" dirty="0" smtClean="0"/>
              <a:t> as </a:t>
            </a:r>
            <a:r>
              <a:rPr lang="fi-FI" sz="3600" dirty="0" err="1" smtClean="0"/>
              <a:t>background</a:t>
            </a:r>
            <a:r>
              <a:rPr lang="fi-FI" sz="3600" dirty="0" smtClean="0"/>
              <a:t> of </a:t>
            </a:r>
            <a:r>
              <a:rPr lang="fi-FI" sz="3600" dirty="0" err="1" smtClean="0"/>
              <a:t>empirical</a:t>
            </a:r>
            <a:r>
              <a:rPr lang="fi-FI" sz="3600" dirty="0" smtClean="0"/>
              <a:t> </a:t>
            </a:r>
            <a:r>
              <a:rPr lang="fi-FI" sz="3600" dirty="0" err="1" smtClean="0"/>
              <a:t>orientation</a:t>
            </a:r>
            <a:r>
              <a:rPr lang="fi-FI" sz="3600" dirty="0" smtClean="0"/>
              <a:t> in social </a:t>
            </a:r>
            <a:r>
              <a:rPr lang="fi-FI" sz="3600" dirty="0" err="1" smtClean="0"/>
              <a:t>sciences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433156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In 19</a:t>
            </a:r>
            <a:r>
              <a:rPr lang="en-US" baseline="30000" dirty="0" smtClean="0"/>
              <a:t>th</a:t>
            </a:r>
            <a:r>
              <a:rPr lang="en-US" dirty="0" smtClean="0"/>
              <a:t> century: counter movement against metaphysics, natural philosophy and speculative philosophy</a:t>
            </a:r>
          </a:p>
          <a:p>
            <a:r>
              <a:rPr lang="en-US" dirty="0" smtClean="0"/>
              <a:t>Speculative philosophy makes claims that cannot be verified by everyday experience of the physical world or by a scientific method</a:t>
            </a:r>
          </a:p>
          <a:p>
            <a:r>
              <a:rPr lang="en-US" b="1" dirty="0" smtClean="0"/>
              <a:t>Positivism</a:t>
            </a:r>
            <a:r>
              <a:rPr lang="en-US" dirty="0" smtClean="0"/>
              <a:t>:  The only authentic knowledge is that which is based on sense, experience and positive verification</a:t>
            </a:r>
          </a:p>
          <a:p>
            <a:r>
              <a:rPr lang="fi-FI" b="1" dirty="0" err="1" smtClean="0"/>
              <a:t>Auguste</a:t>
            </a:r>
            <a:r>
              <a:rPr lang="fi-FI" b="1" dirty="0" smtClean="0"/>
              <a:t> </a:t>
            </a:r>
            <a:r>
              <a:rPr lang="fi-FI" b="1" dirty="0" err="1" smtClean="0"/>
              <a:t>Comte</a:t>
            </a:r>
            <a:r>
              <a:rPr lang="fi-FI" b="1" dirty="0" smtClean="0"/>
              <a:t> </a:t>
            </a:r>
            <a:r>
              <a:rPr lang="fi-FI" dirty="0" smtClean="0"/>
              <a:t>(1798–1857) </a:t>
            </a:r>
            <a:r>
              <a:rPr lang="en-US" dirty="0" smtClean="0"/>
              <a:t>saw the scientific method as replacing metaphysics in the history of thought</a:t>
            </a:r>
          </a:p>
          <a:p>
            <a:r>
              <a:rPr lang="en-US" dirty="0" smtClean="0"/>
              <a:t>Sociological positivism was later reformulated by </a:t>
            </a:r>
            <a:r>
              <a:rPr lang="fi-FI" b="1" dirty="0" smtClean="0"/>
              <a:t>Émile </a:t>
            </a:r>
            <a:r>
              <a:rPr lang="fi-FI" b="1" dirty="0" err="1" smtClean="0"/>
              <a:t>Durkheim</a:t>
            </a:r>
            <a:r>
              <a:rPr lang="fi-FI" dirty="0" smtClean="0"/>
              <a:t> (1858–1917) </a:t>
            </a:r>
            <a:r>
              <a:rPr lang="en-US" dirty="0" smtClean="0"/>
              <a:t>as a foundation to social research</a:t>
            </a:r>
          </a:p>
          <a:p>
            <a:r>
              <a:rPr lang="en-US" dirty="0" smtClean="0"/>
              <a:t>At the turn of the 20th century the first wave of German sociologists, including </a:t>
            </a:r>
            <a:r>
              <a:rPr lang="en-US" b="1" dirty="0" smtClean="0"/>
              <a:t>Max Weber </a:t>
            </a:r>
            <a:r>
              <a:rPr lang="en-US" dirty="0" smtClean="0"/>
              <a:t>(1</a:t>
            </a:r>
            <a:r>
              <a:rPr lang="da-DK" dirty="0" smtClean="0"/>
              <a:t>864 –1920) </a:t>
            </a:r>
            <a:r>
              <a:rPr lang="en-US" dirty="0" smtClean="0"/>
              <a:t> and </a:t>
            </a:r>
            <a:r>
              <a:rPr lang="en-US" b="1" dirty="0" smtClean="0"/>
              <a:t>Georg </a:t>
            </a:r>
            <a:r>
              <a:rPr lang="en-US" b="1" dirty="0" err="1" smtClean="0"/>
              <a:t>Simmel</a:t>
            </a:r>
            <a:r>
              <a:rPr lang="en-US" dirty="0" smtClean="0"/>
              <a:t> (</a:t>
            </a:r>
            <a:r>
              <a:rPr lang="fi-FI" dirty="0" smtClean="0"/>
              <a:t>1858 – 1918)</a:t>
            </a:r>
            <a:r>
              <a:rPr lang="en-US" dirty="0" smtClean="0"/>
              <a:t>rejected the doctrine, thus founding the </a:t>
            </a:r>
            <a:r>
              <a:rPr lang="en-US" dirty="0" err="1" smtClean="0"/>
              <a:t>antipositivist</a:t>
            </a:r>
            <a:r>
              <a:rPr lang="en-US" dirty="0" smtClean="0"/>
              <a:t> tradition in sociology</a:t>
            </a:r>
          </a:p>
          <a:p>
            <a:endParaRPr lang="fi-FI" dirty="0" smtClean="0"/>
          </a:p>
          <a:p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err="1" smtClean="0">
                <a:sym typeface="Wingdings" panose="05000000000000000000" pitchFamily="2" charset="2"/>
              </a:rPr>
              <a:t>Two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C</a:t>
            </a:r>
            <a:r>
              <a:rPr lang="fi-FI" dirty="0" err="1" smtClean="0">
                <a:sym typeface="Wingdings" panose="05000000000000000000" pitchFamily="2" charset="2"/>
              </a:rPr>
              <a:t>amps</a:t>
            </a:r>
            <a:r>
              <a:rPr lang="fi-FI" dirty="0" smtClean="0">
                <a:sym typeface="Wingdings" panose="05000000000000000000" pitchFamily="2" charset="2"/>
              </a:rPr>
              <a:t>: </a:t>
            </a:r>
            <a:r>
              <a:rPr lang="fi-FI" dirty="0" err="1" smtClean="0">
                <a:sym typeface="Wingdings" panose="05000000000000000000" pitchFamily="2" charset="2"/>
              </a:rPr>
              <a:t>quantitative</a:t>
            </a:r>
            <a:r>
              <a:rPr lang="fi-FI" dirty="0" smtClean="0">
                <a:sym typeface="Wingdings" panose="05000000000000000000" pitchFamily="2" charset="2"/>
              </a:rPr>
              <a:t> &amp; </a:t>
            </a:r>
            <a:r>
              <a:rPr lang="fi-FI" dirty="0" err="1" smtClean="0">
                <a:sym typeface="Wingdings" panose="05000000000000000000" pitchFamily="2" charset="2"/>
              </a:rPr>
              <a:t>qualiative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research-orientations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126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i-FI"/>
              <a:t>Research strategy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i-FI" b="1" dirty="0" err="1"/>
              <a:t>Qualitative</a:t>
            </a:r>
            <a:endParaRPr lang="fi-FI" b="1" dirty="0"/>
          </a:p>
          <a:p>
            <a:pPr lvl="1">
              <a:buFont typeface="Wingdings" pitchFamily="2" charset="2"/>
              <a:buChar char="§"/>
            </a:pPr>
            <a:r>
              <a:rPr lang="fi-FI" dirty="0" err="1"/>
              <a:t>inductive</a:t>
            </a:r>
            <a:endParaRPr lang="fi-FI" dirty="0"/>
          </a:p>
          <a:p>
            <a:pPr lvl="1">
              <a:buFont typeface="Wingdings" pitchFamily="2" charset="2"/>
              <a:buChar char="§"/>
            </a:pPr>
            <a:r>
              <a:rPr lang="fi-FI" dirty="0" err="1"/>
              <a:t>generating</a:t>
            </a:r>
            <a:r>
              <a:rPr lang="fi-FI" dirty="0"/>
              <a:t> of </a:t>
            </a:r>
            <a:r>
              <a:rPr lang="fi-FI" dirty="0" err="1"/>
              <a:t>theory</a:t>
            </a:r>
            <a:endParaRPr lang="fi-FI" dirty="0"/>
          </a:p>
          <a:p>
            <a:pPr lvl="1">
              <a:buFont typeface="Wingdings" pitchFamily="2" charset="2"/>
              <a:buChar char="§"/>
            </a:pPr>
            <a:r>
              <a:rPr lang="fi-FI" dirty="0" err="1"/>
              <a:t>interpretivism</a:t>
            </a:r>
            <a:r>
              <a:rPr lang="fi-FI" dirty="0"/>
              <a:t>, i.e. </a:t>
            </a:r>
            <a:r>
              <a:rPr lang="fi-FI" dirty="0" err="1"/>
              <a:t>individuals</a:t>
            </a:r>
            <a:r>
              <a:rPr lang="fi-FI" dirty="0"/>
              <a:t> </a:t>
            </a:r>
            <a:r>
              <a:rPr lang="fi-FI" dirty="0" err="1"/>
              <a:t>interpreting</a:t>
            </a:r>
            <a:r>
              <a:rPr lang="fi-FI" dirty="0"/>
              <a:t> </a:t>
            </a:r>
            <a:r>
              <a:rPr lang="fi-FI" dirty="0" err="1"/>
              <a:t>their</a:t>
            </a:r>
            <a:r>
              <a:rPr lang="fi-FI" dirty="0"/>
              <a:t> social </a:t>
            </a:r>
            <a:r>
              <a:rPr lang="fi-FI" dirty="0" err="1"/>
              <a:t>world</a:t>
            </a:r>
            <a:r>
              <a:rPr lang="fi-FI" dirty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fi-FI" dirty="0" err="1"/>
              <a:t>constructionism</a:t>
            </a:r>
            <a:r>
              <a:rPr lang="fi-FI" dirty="0"/>
              <a:t>, i.e. social </a:t>
            </a:r>
            <a:r>
              <a:rPr lang="fi-FI" dirty="0" err="1"/>
              <a:t>reality</a:t>
            </a:r>
            <a:r>
              <a:rPr lang="fi-FI" dirty="0"/>
              <a:t> as </a:t>
            </a:r>
            <a:r>
              <a:rPr lang="fi-FI" dirty="0" err="1"/>
              <a:t>constantly</a:t>
            </a:r>
            <a:r>
              <a:rPr lang="fi-FI" dirty="0"/>
              <a:t> </a:t>
            </a:r>
            <a:r>
              <a:rPr lang="fi-FI" dirty="0" err="1"/>
              <a:t>shifting</a:t>
            </a:r>
            <a:r>
              <a:rPr lang="fi-FI" dirty="0"/>
              <a:t> </a:t>
            </a:r>
            <a:r>
              <a:rPr lang="fi-FI" dirty="0" err="1"/>
              <a:t>creation</a:t>
            </a:r>
            <a:r>
              <a:rPr lang="fi-FI" dirty="0"/>
              <a:t> of </a:t>
            </a:r>
            <a:r>
              <a:rPr lang="fi-FI" dirty="0" err="1"/>
              <a:t>individuals</a:t>
            </a:r>
            <a:r>
              <a:rPr lang="fi-FI" dirty="0"/>
              <a:t> </a:t>
            </a:r>
          </a:p>
          <a:p>
            <a:pPr>
              <a:buFont typeface="Wingdings" pitchFamily="2" charset="2"/>
              <a:buChar char="§"/>
            </a:pPr>
            <a:endParaRPr lang="fi-FI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i-FI" b="1" dirty="0" err="1"/>
              <a:t>Quantitative</a:t>
            </a:r>
            <a:endParaRPr lang="fi-FI" b="1" dirty="0"/>
          </a:p>
          <a:p>
            <a:pPr lvl="1">
              <a:buFont typeface="Wingdings" pitchFamily="2" charset="2"/>
              <a:buChar char="§"/>
            </a:pPr>
            <a:r>
              <a:rPr lang="fi-FI" dirty="0" err="1"/>
              <a:t>deductive</a:t>
            </a:r>
            <a:r>
              <a:rPr lang="fi-FI" dirty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fi-FI" dirty="0" err="1"/>
              <a:t>testing</a:t>
            </a:r>
            <a:r>
              <a:rPr lang="fi-FI" dirty="0"/>
              <a:t> the </a:t>
            </a:r>
            <a:r>
              <a:rPr lang="fi-FI" dirty="0" err="1"/>
              <a:t>theory</a:t>
            </a:r>
            <a:endParaRPr lang="fi-FI" dirty="0"/>
          </a:p>
          <a:p>
            <a:pPr lvl="1">
              <a:buFont typeface="Wingdings" pitchFamily="2" charset="2"/>
              <a:buChar char="§"/>
            </a:pPr>
            <a:r>
              <a:rPr lang="fi-FI" dirty="0" err="1"/>
              <a:t>positivism</a:t>
            </a:r>
            <a:r>
              <a:rPr lang="fi-FI" dirty="0"/>
              <a:t>, i.e. </a:t>
            </a:r>
            <a:r>
              <a:rPr lang="fi-FI" dirty="0" err="1"/>
              <a:t>resemblance</a:t>
            </a:r>
            <a:r>
              <a:rPr lang="fi-FI" dirty="0"/>
              <a:t> to  </a:t>
            </a:r>
            <a:r>
              <a:rPr lang="fi-FI" dirty="0" err="1"/>
              <a:t>natural</a:t>
            </a:r>
            <a:r>
              <a:rPr lang="fi-FI" dirty="0"/>
              <a:t> </a:t>
            </a:r>
            <a:r>
              <a:rPr lang="fi-FI" dirty="0" err="1"/>
              <a:t>scientific</a:t>
            </a:r>
            <a:r>
              <a:rPr lang="fi-FI" dirty="0"/>
              <a:t> </a:t>
            </a:r>
            <a:r>
              <a:rPr lang="fi-FI" dirty="0" err="1"/>
              <a:t>model</a:t>
            </a:r>
            <a:endParaRPr lang="fi-FI" dirty="0"/>
          </a:p>
          <a:p>
            <a:pPr lvl="1">
              <a:buFont typeface="Wingdings" pitchFamily="2" charset="2"/>
              <a:buChar char="§"/>
            </a:pPr>
            <a:r>
              <a:rPr lang="fi-FI" dirty="0"/>
              <a:t>social </a:t>
            </a:r>
            <a:r>
              <a:rPr lang="fi-FI" dirty="0" err="1"/>
              <a:t>realism</a:t>
            </a:r>
            <a:r>
              <a:rPr lang="fi-FI" dirty="0"/>
              <a:t> and </a:t>
            </a:r>
            <a:r>
              <a:rPr lang="fi-FI" dirty="0" err="1"/>
              <a:t>objectivism</a:t>
            </a:r>
            <a:r>
              <a:rPr lang="fi-FI" dirty="0"/>
              <a:t>; </a:t>
            </a:r>
            <a:r>
              <a:rPr lang="fi-FI" dirty="0" err="1"/>
              <a:t>external</a:t>
            </a:r>
            <a:r>
              <a:rPr lang="fi-FI" dirty="0"/>
              <a:t> </a:t>
            </a:r>
            <a:r>
              <a:rPr lang="fi-FI" dirty="0" err="1"/>
              <a:t>reality</a:t>
            </a:r>
            <a:endParaRPr lang="fi-FI" dirty="0"/>
          </a:p>
          <a:p>
            <a:pPr>
              <a:buFont typeface="Wingdings" pitchFamily="2" charset="2"/>
              <a:buChar char="§"/>
            </a:pP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Bryman, A. 2004. Social Research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§"/>
            </a:pPr>
            <a:r>
              <a:rPr lang="fi-FI"/>
              <a:t>Qualitative vrs. quantitative research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fi-FI" dirty="0" err="1"/>
              <a:t>Distinction</a:t>
            </a:r>
            <a:r>
              <a:rPr lang="fi-FI" dirty="0"/>
              <a:t> </a:t>
            </a:r>
            <a:r>
              <a:rPr lang="fi-FI" dirty="0" err="1"/>
              <a:t>may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artificial</a:t>
            </a:r>
            <a:r>
              <a:rPr lang="fi-FI" dirty="0"/>
              <a:t> as </a:t>
            </a:r>
            <a:r>
              <a:rPr lang="fi-FI" dirty="0" err="1"/>
              <a:t>both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in the </a:t>
            </a:r>
            <a:r>
              <a:rPr lang="fi-FI" dirty="0" err="1"/>
              <a:t>same</a:t>
            </a:r>
            <a:r>
              <a:rPr lang="fi-FI" dirty="0"/>
              <a:t> </a:t>
            </a:r>
            <a:r>
              <a:rPr lang="fi-FI" dirty="0" err="1"/>
              <a:t>study</a:t>
            </a:r>
            <a:endParaRPr lang="fi-FI" dirty="0"/>
          </a:p>
          <a:p>
            <a:pPr>
              <a:buFont typeface="Wingdings" pitchFamily="2" charset="2"/>
              <a:buChar char="§"/>
            </a:pPr>
            <a:r>
              <a:rPr lang="fi-FI" b="1" dirty="0" err="1"/>
              <a:t>Qualitative</a:t>
            </a:r>
            <a:r>
              <a:rPr lang="fi-FI" dirty="0"/>
              <a:t> </a:t>
            </a:r>
            <a:r>
              <a:rPr lang="fi-FI" dirty="0" err="1"/>
              <a:t>orientate</a:t>
            </a:r>
            <a:r>
              <a:rPr lang="fi-FI" dirty="0"/>
              <a:t> </a:t>
            </a:r>
            <a:r>
              <a:rPr lang="fi-FI" dirty="0" err="1"/>
              <a:t>towards</a:t>
            </a:r>
            <a:r>
              <a:rPr lang="fi-FI" dirty="0"/>
              <a:t> </a:t>
            </a:r>
            <a:r>
              <a:rPr lang="fi-FI" dirty="0" err="1"/>
              <a:t>understanding</a:t>
            </a:r>
            <a:r>
              <a:rPr lang="fi-FI" dirty="0"/>
              <a:t>, </a:t>
            </a:r>
            <a:r>
              <a:rPr lang="fi-FI" dirty="0" err="1"/>
              <a:t>interpretation</a:t>
            </a:r>
            <a:r>
              <a:rPr lang="fi-FI" dirty="0"/>
              <a:t>, </a:t>
            </a:r>
            <a:r>
              <a:rPr lang="fi-FI" dirty="0" err="1"/>
              <a:t>subjective</a:t>
            </a:r>
            <a:r>
              <a:rPr lang="fi-FI" dirty="0"/>
              <a:t> </a:t>
            </a:r>
            <a:r>
              <a:rPr lang="fi-FI" dirty="0" err="1"/>
              <a:t>experience</a:t>
            </a:r>
            <a:r>
              <a:rPr lang="fi-FI" dirty="0"/>
              <a:t>, </a:t>
            </a:r>
            <a:r>
              <a:rPr lang="fi-FI" dirty="0" err="1"/>
              <a:t>intersubjective</a:t>
            </a:r>
            <a:r>
              <a:rPr lang="fi-FI" dirty="0"/>
              <a:t> </a:t>
            </a:r>
            <a:r>
              <a:rPr lang="fi-FI" dirty="0" err="1"/>
              <a:t>meanings</a:t>
            </a:r>
            <a:r>
              <a:rPr lang="fi-FI" dirty="0"/>
              <a:t>, social </a:t>
            </a:r>
            <a:r>
              <a:rPr lang="fi-FI" dirty="0" err="1"/>
              <a:t>processes</a:t>
            </a:r>
            <a:r>
              <a:rPr lang="fi-FI" dirty="0"/>
              <a:t>, </a:t>
            </a:r>
            <a:r>
              <a:rPr lang="fi-FI" dirty="0" err="1"/>
              <a:t>contexts</a:t>
            </a:r>
            <a:r>
              <a:rPr lang="fi-FI" dirty="0"/>
              <a:t> and </a:t>
            </a:r>
            <a:r>
              <a:rPr lang="fi-FI" dirty="0" err="1"/>
              <a:t>cases</a:t>
            </a:r>
            <a:endParaRPr lang="fi-FI" dirty="0"/>
          </a:p>
          <a:p>
            <a:pPr>
              <a:buFont typeface="Wingdings" pitchFamily="2" charset="2"/>
              <a:buChar char="§"/>
            </a:pPr>
            <a:r>
              <a:rPr lang="fi-FI" b="1" dirty="0" err="1"/>
              <a:t>Quantitative</a:t>
            </a:r>
            <a:r>
              <a:rPr lang="fi-FI" dirty="0"/>
              <a:t> </a:t>
            </a:r>
            <a:r>
              <a:rPr lang="fi-FI" dirty="0" err="1"/>
              <a:t>towards</a:t>
            </a:r>
            <a:r>
              <a:rPr lang="fi-FI" dirty="0"/>
              <a:t> </a:t>
            </a:r>
            <a:r>
              <a:rPr lang="fi-FI" dirty="0" err="1"/>
              <a:t>measurement</a:t>
            </a:r>
            <a:r>
              <a:rPr lang="fi-FI" dirty="0"/>
              <a:t>, </a:t>
            </a:r>
            <a:r>
              <a:rPr lang="fi-FI" dirty="0" err="1"/>
              <a:t>causality</a:t>
            </a:r>
            <a:r>
              <a:rPr lang="fi-FI" dirty="0"/>
              <a:t>, </a:t>
            </a:r>
            <a:r>
              <a:rPr lang="fi-FI" dirty="0" err="1"/>
              <a:t>generalization</a:t>
            </a:r>
            <a:r>
              <a:rPr lang="fi-FI" dirty="0"/>
              <a:t>, </a:t>
            </a:r>
            <a:r>
              <a:rPr lang="fi-FI" dirty="0" err="1"/>
              <a:t>replication</a:t>
            </a:r>
            <a:r>
              <a:rPr lang="fi-FI" dirty="0"/>
              <a:t> and </a:t>
            </a:r>
            <a:r>
              <a:rPr lang="fi-FI" dirty="0" err="1"/>
              <a:t>large</a:t>
            </a:r>
            <a:r>
              <a:rPr lang="fi-FI" dirty="0"/>
              <a:t> </a:t>
            </a:r>
            <a:r>
              <a:rPr lang="fi-FI" dirty="0" err="1"/>
              <a:t>population</a:t>
            </a:r>
            <a:r>
              <a:rPr lang="fi-FI" dirty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using</a:t>
            </a:r>
            <a:r>
              <a:rPr lang="fi-FI" dirty="0" smtClean="0"/>
              <a:t> </a:t>
            </a:r>
            <a:r>
              <a:rPr lang="fi-FI" dirty="0" err="1" smtClean="0"/>
              <a:t>statistical</a:t>
            </a:r>
            <a:r>
              <a:rPr lang="fi-FI" dirty="0" smtClean="0"/>
              <a:t> </a:t>
            </a:r>
            <a:r>
              <a:rPr lang="fi-FI" dirty="0" err="1" smtClean="0"/>
              <a:t>methods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Esterberg, K.G. 2002 Qualitative Methods in Social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err="1" smtClean="0"/>
              <a:t>Thank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for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attention</a:t>
            </a:r>
            <a:r>
              <a:rPr lang="fi-FI" dirty="0" smtClean="0"/>
              <a:t>! </a:t>
            </a:r>
            <a:endParaRPr lang="fi-FI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945" r="794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Programme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71600" y="1484784"/>
            <a:ext cx="8028384" cy="4800600"/>
          </a:xfrm>
        </p:spPr>
        <p:txBody>
          <a:bodyPr>
            <a:normAutofit fontScale="85000" lnSpcReduction="10000"/>
          </a:bodyPr>
          <a:lstStyle/>
          <a:p>
            <a:r>
              <a:rPr lang="en-US" sz="2000" b="1" dirty="0"/>
              <a:t>Autumn </a:t>
            </a:r>
            <a:r>
              <a:rPr lang="en-US" sz="2000" b="1" dirty="0" smtClean="0"/>
              <a:t>2016</a:t>
            </a:r>
            <a:r>
              <a:rPr lang="en-US" sz="2000" dirty="0" smtClean="0"/>
              <a:t>: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1.     Petteri Niemi: Science, knowledge and theory, Mon </a:t>
            </a:r>
            <a:r>
              <a:rPr lang="en-US" sz="2000" dirty="0" smtClean="0"/>
              <a:t>31 Oct (OPK 141 </a:t>
            </a:r>
            <a:r>
              <a:rPr lang="en-US" sz="2000" dirty="0"/>
              <a:t>10.15-)</a:t>
            </a:r>
            <a:endParaRPr lang="fi-FI" sz="2000" dirty="0"/>
          </a:p>
          <a:p>
            <a:r>
              <a:rPr lang="en-US" sz="2000" dirty="0"/>
              <a:t>2.     Pertti Jokivuori: Empirical social science, Thu </a:t>
            </a:r>
            <a:r>
              <a:rPr lang="en-US" sz="2000" dirty="0" smtClean="0"/>
              <a:t>3 </a:t>
            </a:r>
            <a:r>
              <a:rPr lang="en-US" sz="2000" dirty="0"/>
              <a:t>Nov (OPK 141 ; 14.15-)</a:t>
            </a:r>
            <a:endParaRPr lang="fi-FI" sz="2000" dirty="0"/>
          </a:p>
          <a:p>
            <a:r>
              <a:rPr lang="en-US" sz="2000" dirty="0"/>
              <a:t>3.  </a:t>
            </a:r>
            <a:r>
              <a:rPr lang="en-US" sz="2000" dirty="0" smtClean="0"/>
              <a:t>   Tuija Virkki: </a:t>
            </a:r>
            <a:r>
              <a:rPr lang="en-US" sz="2000" dirty="0"/>
              <a:t>Qualitative </a:t>
            </a:r>
            <a:r>
              <a:rPr lang="en-US" sz="2000" dirty="0" smtClean="0"/>
              <a:t>research &amp; assignment of qualitative exercise, Mon 7 </a:t>
            </a:r>
            <a:r>
              <a:rPr lang="en-US" sz="2000" dirty="0"/>
              <a:t>Nov </a:t>
            </a:r>
            <a:r>
              <a:rPr lang="en-US" sz="2000" dirty="0" smtClean="0"/>
              <a:t>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(</a:t>
            </a:r>
            <a:r>
              <a:rPr lang="en-US" sz="2000" dirty="0"/>
              <a:t>OPK 141 10.15-)</a:t>
            </a:r>
            <a:endParaRPr lang="fi-FI" sz="2000" dirty="0"/>
          </a:p>
          <a:p>
            <a:r>
              <a:rPr lang="en-US" sz="2000" dirty="0"/>
              <a:t>4</a:t>
            </a:r>
            <a:r>
              <a:rPr lang="en-US" sz="2000" dirty="0" smtClean="0"/>
              <a:t>.</a:t>
            </a:r>
            <a:r>
              <a:rPr lang="en-US" sz="2000" dirty="0"/>
              <a:t>     Pertti Jokivuori: Introduction to quantitative research, </a:t>
            </a:r>
            <a:r>
              <a:rPr lang="en-US" sz="2000" dirty="0" smtClean="0"/>
              <a:t>Thu 10 </a:t>
            </a:r>
            <a:r>
              <a:rPr lang="en-US" sz="2000" dirty="0"/>
              <a:t>Nov </a:t>
            </a:r>
            <a:r>
              <a:rPr lang="en-US" sz="2000" dirty="0" smtClean="0"/>
              <a:t>(F 106;14.15-) </a:t>
            </a:r>
          </a:p>
          <a:p>
            <a:r>
              <a:rPr lang="en-US" sz="2000" dirty="0"/>
              <a:t>5</a:t>
            </a:r>
            <a:r>
              <a:rPr lang="en-US" sz="2000" dirty="0" smtClean="0"/>
              <a:t>.</a:t>
            </a:r>
            <a:r>
              <a:rPr lang="en-US" sz="2000" dirty="0"/>
              <a:t>     Pertti Jokivuori: Quantitative research, data analysis, </a:t>
            </a:r>
            <a:r>
              <a:rPr lang="en-US" sz="2000" dirty="0" smtClean="0"/>
              <a:t>Mon 14 </a:t>
            </a:r>
            <a:r>
              <a:rPr lang="en-US" sz="2000" dirty="0"/>
              <a:t>Nov </a:t>
            </a:r>
            <a:r>
              <a:rPr lang="en-US" sz="2000" dirty="0" smtClean="0"/>
              <a:t>(X 151;10.15-</a:t>
            </a:r>
            <a:r>
              <a:rPr lang="en-US" sz="2000" dirty="0"/>
              <a:t>)</a:t>
            </a:r>
            <a:endParaRPr lang="fi-FI" sz="2000" dirty="0"/>
          </a:p>
          <a:p>
            <a:r>
              <a:rPr lang="en-US" sz="2000" dirty="0"/>
              <a:t>6</a:t>
            </a:r>
            <a:r>
              <a:rPr lang="en-US" sz="2000" dirty="0" smtClean="0"/>
              <a:t>.</a:t>
            </a:r>
            <a:r>
              <a:rPr lang="en-US" sz="2000" dirty="0"/>
              <a:t>     Pertti Jokivuori: Quantitative research, data analysis, </a:t>
            </a:r>
            <a:r>
              <a:rPr lang="en-US" sz="2000" dirty="0" smtClean="0"/>
              <a:t>Thu 17 </a:t>
            </a:r>
            <a:r>
              <a:rPr lang="en-US" sz="2000" dirty="0"/>
              <a:t>Nov </a:t>
            </a:r>
            <a:r>
              <a:rPr lang="en-US" sz="2000" dirty="0" smtClean="0"/>
              <a:t>(OPK 139;  </a:t>
            </a:r>
          </a:p>
          <a:p>
            <a:r>
              <a:rPr lang="en-US" sz="2000" dirty="0" smtClean="0"/>
              <a:t>       14.15-</a:t>
            </a:r>
            <a:r>
              <a:rPr lang="en-US" sz="2000" dirty="0"/>
              <a:t>)</a:t>
            </a:r>
          </a:p>
          <a:p>
            <a:r>
              <a:rPr lang="en-US" sz="2000" dirty="0" smtClean="0"/>
              <a:t>7.</a:t>
            </a:r>
            <a:r>
              <a:rPr lang="en-US" sz="2000" dirty="0"/>
              <a:t>     </a:t>
            </a:r>
            <a:r>
              <a:rPr lang="en-US" sz="2000" dirty="0" smtClean="0"/>
              <a:t>Marjo Kuronen: Qualitative </a:t>
            </a:r>
            <a:r>
              <a:rPr lang="en-US" sz="2000" dirty="0"/>
              <a:t>research , </a:t>
            </a:r>
            <a:r>
              <a:rPr lang="en-US" sz="2000" dirty="0" smtClean="0"/>
              <a:t>Mon 21 </a:t>
            </a:r>
            <a:r>
              <a:rPr lang="en-US" sz="2000" dirty="0"/>
              <a:t>Nov </a:t>
            </a:r>
            <a:r>
              <a:rPr lang="en-US" sz="2000" dirty="0" smtClean="0"/>
              <a:t>(OPK 141; 10.15-</a:t>
            </a:r>
            <a:r>
              <a:rPr lang="en-US" sz="2000" dirty="0"/>
              <a:t>)</a:t>
            </a:r>
          </a:p>
          <a:p>
            <a:r>
              <a:rPr lang="en-US" sz="2000" dirty="0"/>
              <a:t>8</a:t>
            </a:r>
            <a:r>
              <a:rPr lang="en-US" sz="2000" dirty="0" smtClean="0"/>
              <a:t>.</a:t>
            </a:r>
            <a:r>
              <a:rPr lang="en-US" sz="2000" dirty="0"/>
              <a:t>     Marjo Kuronen : Qualitative </a:t>
            </a:r>
            <a:r>
              <a:rPr lang="en-US" sz="2000" dirty="0" smtClean="0"/>
              <a:t>research,  Thu 24 </a:t>
            </a:r>
            <a:r>
              <a:rPr lang="en-US" sz="2000" dirty="0"/>
              <a:t>Nov </a:t>
            </a:r>
            <a:r>
              <a:rPr lang="en-US" sz="2000" dirty="0" smtClean="0"/>
              <a:t>(F 106</a:t>
            </a:r>
            <a:r>
              <a:rPr lang="en-US" sz="2000" dirty="0"/>
              <a:t>;</a:t>
            </a:r>
            <a:r>
              <a:rPr lang="en-US" sz="2000" dirty="0" smtClean="0"/>
              <a:t>10.15-)</a:t>
            </a:r>
          </a:p>
          <a:p>
            <a:r>
              <a:rPr lang="en-US" sz="2000" dirty="0" smtClean="0"/>
              <a:t>9.     Tuija Virkki:  Qualitative exercise,  feedback discussion Mon 28 Nov (OPK 141;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10.15-</a:t>
            </a:r>
            <a:endParaRPr lang="en-US" sz="2000" dirty="0"/>
          </a:p>
          <a:p>
            <a:r>
              <a:rPr lang="en-US" sz="2000" dirty="0" smtClean="0"/>
              <a:t>10</a:t>
            </a:r>
            <a:r>
              <a:rPr lang="en-US" sz="2000" dirty="0"/>
              <a:t>.   </a:t>
            </a:r>
            <a:r>
              <a:rPr lang="en-US" sz="2000" b="1" dirty="0"/>
              <a:t>Exam: Thursday 1</a:t>
            </a:r>
            <a:r>
              <a:rPr lang="en-US" sz="2000" b="1" dirty="0" smtClean="0"/>
              <a:t> </a:t>
            </a:r>
            <a:r>
              <a:rPr lang="en-US" sz="2000" b="1" dirty="0"/>
              <a:t>Dec </a:t>
            </a:r>
            <a:r>
              <a:rPr lang="en-US" sz="2000" b="1" dirty="0" smtClean="0"/>
              <a:t>F 106 </a:t>
            </a:r>
            <a:r>
              <a:rPr lang="en-US" sz="2000" b="1" dirty="0"/>
              <a:t>14.15 – 15.45  </a:t>
            </a:r>
            <a:endParaRPr lang="fi-FI" sz="2000" b="1" dirty="0"/>
          </a:p>
          <a:p>
            <a:pPr marL="596646" lvl="0" indent="-514350">
              <a:buFont typeface="+mj-lt"/>
              <a:buAutoNum type="arabicPeriod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521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35608" y="620688"/>
            <a:ext cx="7498080" cy="1512168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Content of the </a:t>
            </a:r>
            <a:r>
              <a:rPr lang="fi-FI" dirty="0" err="1" smtClean="0"/>
              <a:t>lecture</a:t>
            </a:r>
            <a:r>
              <a:rPr lang="fi-FI" dirty="0" smtClean="0"/>
              <a:t>:</a:t>
            </a:r>
            <a:br>
              <a:rPr lang="fi-FI" dirty="0" smtClean="0"/>
            </a:br>
            <a:r>
              <a:rPr lang="fi-FI" sz="4900" dirty="0" err="1"/>
              <a:t>Empirical</a:t>
            </a:r>
            <a:r>
              <a:rPr lang="fi-FI" sz="4900" dirty="0"/>
              <a:t> social science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31640" y="2564904"/>
            <a:ext cx="7498080" cy="4800600"/>
          </a:xfrm>
        </p:spPr>
        <p:txBody>
          <a:bodyPr/>
          <a:lstStyle/>
          <a:p>
            <a:r>
              <a:rPr lang="fi-FI" dirty="0" smtClean="0"/>
              <a:t>1	Basic </a:t>
            </a:r>
            <a:r>
              <a:rPr lang="fi-FI" dirty="0" err="1"/>
              <a:t>T</a:t>
            </a:r>
            <a:r>
              <a:rPr lang="fi-FI" dirty="0" err="1" smtClean="0"/>
              <a:t>erminology</a:t>
            </a:r>
            <a:endParaRPr lang="fi-FI" dirty="0" smtClean="0"/>
          </a:p>
          <a:p>
            <a:r>
              <a:rPr lang="fi-FI" dirty="0" smtClean="0"/>
              <a:t>II 	Intro to Social </a:t>
            </a:r>
            <a:r>
              <a:rPr lang="fi-FI" dirty="0" err="1"/>
              <a:t>R</a:t>
            </a:r>
            <a:r>
              <a:rPr lang="fi-FI" dirty="0" err="1" smtClean="0"/>
              <a:t>esearch</a:t>
            </a:r>
            <a:r>
              <a:rPr lang="fi-FI" dirty="0" smtClean="0"/>
              <a:t> </a:t>
            </a:r>
            <a:r>
              <a:rPr lang="fi-FI" dirty="0" err="1"/>
              <a:t>M</a:t>
            </a:r>
            <a:r>
              <a:rPr lang="fi-FI" dirty="0" err="1" smtClean="0"/>
              <a:t>ethods</a:t>
            </a:r>
            <a:endParaRPr lang="fi-FI" dirty="0" smtClean="0"/>
          </a:p>
          <a:p>
            <a:endParaRPr lang="fi-FI" dirty="0"/>
          </a:p>
          <a:p>
            <a:endParaRPr lang="fi-FI" dirty="0" smtClean="0"/>
          </a:p>
        </p:txBody>
      </p:sp>
      <p:pic>
        <p:nvPicPr>
          <p:cNvPr id="29698" name="Picture 2" descr="http://t2.gstatic.com/images?q=tbn:ANd9GcTQHc45kck-92GnZQFp4-k5y3DcmIXk4IG84uRmio2Zq0botJ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16632"/>
            <a:ext cx="2105025" cy="218122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8526" y="4293096"/>
            <a:ext cx="314435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87624" y="1844824"/>
            <a:ext cx="749808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In common parlance research refers to a search for knowledge</a:t>
            </a:r>
          </a:p>
          <a:p>
            <a:r>
              <a:rPr lang="en-US" dirty="0" smtClean="0"/>
              <a:t>Scientific and </a:t>
            </a:r>
            <a:r>
              <a:rPr lang="en-US" b="1" dirty="0" smtClean="0"/>
              <a:t>systematic search </a:t>
            </a:r>
            <a:r>
              <a:rPr lang="en-US" dirty="0" smtClean="0"/>
              <a:t>for essential information on a </a:t>
            </a:r>
            <a:r>
              <a:rPr lang="en-US" b="1" dirty="0" smtClean="0"/>
              <a:t>specific topic</a:t>
            </a:r>
          </a:p>
          <a:p>
            <a:r>
              <a:rPr lang="en-US" dirty="0" smtClean="0"/>
              <a:t>An art of scientific investigation</a:t>
            </a:r>
          </a:p>
          <a:p>
            <a:r>
              <a:rPr lang="en-US" dirty="0" smtClean="0"/>
              <a:t>Human activity based on </a:t>
            </a:r>
            <a:r>
              <a:rPr lang="en-US" b="1" dirty="0" smtClean="0"/>
              <a:t>intellectual (scientific) </a:t>
            </a:r>
            <a:r>
              <a:rPr lang="en-US" b="1" smtClean="0"/>
              <a:t>method</a:t>
            </a:r>
            <a:r>
              <a:rPr lang="en-US" smtClean="0"/>
              <a:t> during </a:t>
            </a:r>
            <a:r>
              <a:rPr lang="en-US" dirty="0" smtClean="0"/>
              <a:t>the investigation of matter</a:t>
            </a:r>
          </a:p>
          <a:p>
            <a:endParaRPr lang="en-US" dirty="0" smtClean="0"/>
          </a:p>
        </p:txBody>
      </p:sp>
      <p:sp>
        <p:nvSpPr>
          <p:cNvPr id="27650" name="AutoShape 2" descr="data:image/jpeg;base64,/9j/4AAQSkZJRgABAQAAAQABAAD/2wCEAAkGBhQSERQUEhMWFRUVGBUWGBgYFxccFxUXGBUYFxkXFRcXHCgfGBkjGRcUHy8gIycpLCwsFyAyNTAqNSYrLCkBCQoKDgwOGg8PGi0kHiQqLC8pNTAsKSwpKikvLyksLSwsLCwsLi8tLy0sLDEsKSwsNSwsKiwsLCwsLCwsLCwsKf/AABEIANwA5QMBIgACEQEDEQH/xAAcAAEAAgMBAQEAAAAAAAAAAAAABQYDBAcCAQj/xABGEAACAAQDBQUFBgQDBwQDAAABAgADESEEEjEFBiJBURNhcYGRBzJCUqEUI2JyscEzgpLRQ+HwFSVjg6Ky8TRTc8IIFiT/xAAbAQEAAgMBAQAAAAAAAAAAAAAAAQUCAwQGB//EADIRAAIBAwIEAwYGAwEAAAAAAAABAgMEERIhBRMxQVFhkRQicYHB8DJCobHR4QYj8TP/2gAMAwEAAhEDEQA/AO4QhCAEIQgBCEIAQhCAEIQgBCMc2eF/tGlMmFtYqL7itK0938UvDw+LNkYORIwiOWaRzMQG3/aDKwk2VJNHmTHlqVHwKzAZmPLWwjVbcao15KGlpv5oy5MuxcIQhF4aRCEIAQhCAEIQgBCEIAQhCAEIQgBCEIAQhCAEIQgBCEIAQhCAEIQgCE21iHRwVNiNCARUf+RGrL2ufiUHwqI3945f3Qb5SPQ2/tFeWaDzjxPFYOncy8Hv4/e5cW0I1KSbR53q3laVhmaSCHqFqaHKDW47/wC8cO2jiG7QuSS9c1Sbkg1qT4x2HeCRnw85fw5h/LRv2Mcg2il438N0pNpbmypTUFhH6gwGKEyVLmDR0Vx4MoP7xsRW/Zxje12ZhG5iWEP/ACyU/wDqIncZjFlKWc0A9T3DqY9bqSjqfQpdLctKM8IpM/eScXLK2UcloCAO+o1jYk73TR7yq3hUGK1cVoN4efQ73w2sllY9S3QiCwO9kuZNSUQVeZXKLEHKCT9BE7HfSqwqx1QeUcVSlOk9M1gQhCNprEIQgBCEIAQhCAEIQgBCEIAQhCAEIQgBCEa2OxyykLNXuAFyYxlJQWqTwiYxcnhGTEYlZalnNAOcaEjeWQ3xZfzAj66RVto7Tec1WsBoo0H9z3xp0igq8Wlr/wBaWPPuXdLhkdH+x7+XYvO0gJ2HmqjBiUalCDelRp30jjOG3u6mLJtHaiYZO0dsvSnvMei98ck27jBMmmYiLLBrwqKDXU9T3xjKSvnmUcY7mcYOzi8SymdWwO2Vm0FbNUHzt+8c12zLyswPwkj0NP2j7u3tJgaV0Ijf3lwJmT2oDlajV/MoNB31JjTSpKhUafQ03l1GNLmvZLqdE9jG8ckYEyXmorpNmZQzAEq1GtXW5MTW9G10E7JMVioVWVkYc9eEilag3rHJtn4QIKCwib2a1ajpG24vOZDl42KPgnEY3V/yZR2aeHnyyWpJshvdm5e6YhH1WojxtIiTKaaxVkWl0YGpNgKC9zEOBS5FRGHbM0Nh5o55QfRgYrlCMme8lQcd08r5fTBp7l7UadteQ7nVnAHIDs2oBHdI/PW475do4U/8UD1BH7x+hY9PY4VNpeJ5ziv/AKp+X1YhCEdxUiEIQAhCEAIQhACEIQAhCEAIQhACEIQAiu77SX+z9pLZlaUQaqSKqbNWnkfKLFGLEyA6MjaMCp8CKRqrU+bTcPFG63q8qrGfg/07nKpW8cz4wkz8y0P9S0MbA29KINZbq1DTKwZSeQvQj6xDYrDmW7I2qMVPkaf5xjjxjWHhnv3a0ZrKWPht/Rzvbm8UzETS0w0oSAo0QV0A/eMMx6oT0obekN5MGZeJmClicw8Gv+8YMG9qR6aMY6IuK2PJVdWuUZdTb2RPAmUrr1t+sWzaGNdTLZGIzSwLG1VY6jTQiKVKnZWXxi34hM0mURyYj1Ff2jRd0N1Iqrxc6zqRfbD9P6MkrbTfGqN30ofVafpEpsbFI0w5QRVamrV0I0sOsVuYlBWMGB2p2cwHuI+kV7t9SeEUHBIxp39Kp03x6rH1OiTTYxo4sVlzB1Rv0JiIw28YPONyXtRWt1BHqCI540Zxe6PrynBxeGQ27c7Lj8Kf+PJ+rgfvH6Qj8r4TGlcVJZBUpMlzKVtRHDGp5aU847js72oyn/iyXQ9VIYfsfpHsbHh9eVJzjHKyeN4jXjOosF3hETg968LN92ctejcJ9GpEqrAiouIznTlB4kmviV2cn2EIRgSIQhACEIQAhCEAIQhACEIQAhCEAIQj4TAHN/aDs/JiBMGk1a/zLQH6ZTFekyuZiY363nGJKyZQpkYkub8QqtFoaFe/wio/aZ6aqGHdr6GOG44DdanWjDKe/n6dT1dhxajyY05vDW38foRO/uE4pczqCp8rj6E+kU6XPvF925iROw7qQVZaMAQRca08qxRCR0jGm5xjy5rDXqcF/KKra4vKaybI2TMZc6AMDXncUPfFj2Is6cBIVDnJUioNAFN2J6AEx93dlMkvKQDU5qdK8qx0rdvCyUljJNQzHAzAnK35RmpUDxvG+9urL2ZaG3UWNsbZ8c+BTWlSN1UnTjusPPwexrDc+QZYR1zEC7VIJPM2/SK9tT2Vo95M9kPR1DD1Wh/WOhPhmXVSO/l66Rr4meEUsxsPr3CPKxr1ISymXDtbWEdWlJLv0xjzORTtwsXh2GaZKYGtGDHl+GmYekYvseJlsCUzAEXQhufTX6RcMdjTMYsfIdB0jVMyOuPEKvdJ/I8NV/yOtGs+Qvc7Zzn4/MiNh7LW5Do0xtQGGZei5DRreGsTcvDFbEEeIp+saOOmJkJmKrAfMAfIV5xSMRvViZM1hJnMqWIT3kAI0CvUUj3HCuP8yCpcrCS7M6bW9d423HD/AELtvFtYYeSWtnayDvpr4DX0jsvs+J/2ZgybkyJZPmsfmHa+0puJCTJgFcpHCtFsxvlFgTasfqDcJabMwX/wSv8AsEdnE63NhFrp/RYQWGT0IQijNohCEAIQhACEIQAhCEAIQhACEIQB5dwNT3RRd895XasmUGVNHehGfqqn5ep5xP717alSJVHTtXmGkuUPemMLinRRqW5RxDeeVicFPDiYZfbgzKS6rLDZuJApsQKjUXrFtwijCtcaZdcZWemfvc11HhE12MSYkKVzGgFK15DrFNwu/D/40qXN7x92/qnCfNYzbY3mWbJCyg6KffDEVr8tV1Xnyj01zCpSjqktka4TSIvereDOwWWaS0Nfzkcz3dBGrsfYZZs9M1zlAuQOpGtYicc0bexsRYXuLen+VI8JxdzqLXnfp8jTcznyJKL/AOfeC7bNw1GoRqPrG8VpaIvZWMm6s5I5BqHzqbiJnZsmZiXKyZLTbDiSyK1TXM7cItTqY8byak5Yisj/ABi4dre6qn4ZRab9Gv2PibVmSRWXMZPBjTzGkV7ebfvEsqjOvCa1CKC1RSjWofSOk4T2aTHX7+Yqk8kq1B4mlTHuZ7FcG4o7TDXmKD+8WdtYVFvUR7Dit5a3NKVOKy2vA4rK36f/ABJSN3rVT+4+kSGH3skPqWln8QqP6l/tHRsZ/wDj7hWB7OfMQ94B/tFI2/7C8dIBaQUxKjkpyzP6G18jHZKwpS/Lj4HhpcNoy/Lj4ETtTHdoQFNVF6jRiefhFU2zLPak05L+kTvYvLAR1KOoAZWBDKRa4MaeKQFvIRvtYqk9KOi0pRpvRE8YP+Cn83/cY7Ru4uOl4aS0mcjp2cuiuNOEGgZcpoNOehjjs2yL4H9THeNhoPsuGXKR9zKJK9Mg6dT3cjF1dPNOH32O1bNnuTv5iZQH2jCtT5kIYehynp1iZ2dv/hppCl8jHk9UPo9PoTGoGzNQMCF5EfEeXLQfrHldnS5hLTJSkaClNBq3I6+NhFeZFvlzQRUaR7isYTY8tEzSpjyibhQxGvujKbV05amN0/apdOJJtSBcZSetxQcjygCahEP/ALeKmk2S6nWo4hTryP0jbwu2JUw5VmKW+XRuvutQxIN2EeJc0NoQaEg05EGhHiDCAPcIQgBCEfGakAfYrm8O8n2RhnUP2hyy1QntWtc5QDVRzPSMu829SYRBYvNe0uWPedv2Qc2iF2Bu+8xmxOIcTJrijGnAq/8Aty6HhQdecQDS3OwzYlnxU9j2xLKQ1KIisaKim6y6XrzjJ7UdhticAzhRmw/3qUsSos9joCtwK/CIs8vDKBVpYCa24gaczzC9LRlCqwJzcPyHi1txKb1NaU7+sbretKhVjVj1TyQ1lYPy6DG3s97lTowPqNIkd6t3PsmKmya0ymqg80biWh8DTyMRHYMpBppzEfS5uF1Qai9pLb6HIvdkYNo4Zb8vCMm72xJ0wTJiAdnLuxY5QSNQCdTp6iJLYG7czaGI7JKhRQzHp7in9WOgH9jHbt2N0ZalaIBIw5pLXk81dZjfMFNQK6tmbkI+U3VZyqezrr38l/PgWXLpuLc+n7kJuX7Ommos3GqUUgFZGjEdZpFx+QefSL7KxaKOyw0sEJw8NFlJ3VA1HRQT4RpzMacVMaXLJElDldwaGYw1RCNEGhYamw5mJnD4YIoVQAAKACwA7hEQjGn7lNHNCnGmtkawwsxvfmnwQBV9bt9RHl9lqdanxeYf1aNl55DAdYzGIqKUe5sRETtlMP4cxlPc7/oWI+kRk/bOJw/8VBNQakUDDzFvUDxizNEfihHD7VUpvxNsaansQW0tl4La0o1ALrbMBlnSidK93qDyMc6xHscmFnUzwrg8By1WYnJqVBU1qCL084t23NktLft8Kezmre2jDmKaEHmuh7jeJnYO3lx0mo+7nSzRwNZb0sy11Q317wdI7FP2iGqk8S++pg6fJnmSycE3h2M2FmGQ7KzILlSaXvS4F47ZsIhMJIJJDGVK10J7NQAM3LTn1jj+/mFeVinSZ7wFz81STUda6x2bdiS7SZOhCS5a004uzAOldBbzMWU3J29PX1xuYyxreOhudiwUCzFrV0ubs16jSp9I+zFC5UGZBz6ZR6i9h6xJSMItSxUryBGlveNV6nr8ojVZbM4YEG99QorS48zpzjlINjDYgswFVZV4jyvootUdT6Ruy6FiaMoXhFNKm7aVHQadYgpb5AWZOI3OXqdBah6CJXDzqIFWZxHhvfibVuR6nygDYlT/AHnzKR3/ACrW9vM6dI1DMEuW08yqMqNMFBUsSLKKc6UGnOMu1cPml9nlrmGUEEVC0vrpa3nENi8YcHKlr2jF2WY/EdQBRRl65mQWiQT+wMGZWHlq/v0zP+dyXb/qJhGzgJJSVLViSVVQSdSQBUnzhEgzwhGPETgiljoBU0FaDrQQBkiu74bZlSZah1Myax+5lKSHd+tRdVFbmPO8m+MvDSO0BWYWIVFVqFnOgNfdHMmIXd/YzPMbEYw5pz6sRwKOUuUR7qjyJ8dIBo7O3dxTYmViZ7mYQpRgLChNcqsx91etiaRdEyNqMgHXhzfzCxXurfw1yLIzDgaid/ErU5DmF8Dfw19GYW95eD8Nw3eQaHL618IgH2jHiLAoLgMKV/ESPpbvjxMcHimoQBpUVp31W+Y/SveYSlR+JWygXABp35mU2A6Ajv6R6UsONqFRp8JA+YjSvdb1MAc89rWw80qXixfKezYVDURrpfmQ1QfzRy0SqaEjw/sY/RG1sDKxEmak4ZO0UqMwoVroa6M2ah1OgHWPz9icO0t2SYKMhKsOhBoY9lwO55lF0n1j+zOeosPJe/ZTtNwZmHUJV3D1y3oQFY1GuXKPWOg717QMmVLw8k5Zk89mpGqIBWY/iFsO9hFE9i+zw2InTj/hoEHcXNT9E+sWSbie22tOJuuGlpKX8xHaP9Sg8o8zxO3hQvKs4dZNP54W3rv8zpjPXGK8C1bHwCypaoooFAHoIkTGLCrRRGVo5Ix07EN9zVKVYd14zmMct7mPrTRztHPcVFnSTFAxpYkRuZq6Rp4kxT1HudFPqQuPS0UXE437BjZeIFpbnJOA5oSMx8RZx3qesXraU0KpJNBFD3qdZsh6XpT9afoTE2k3Cqn2ex2V4KVNkt7S92BOMjEAAtLbK3R1N0r3BvoYtmycIJcpBlKsQoDDwqWJXoKm/PxiE2DiTiNkyWY1bsgCeeaSxQn/AKPrFw2fLagYEMAAq1saczUWNT3aAR6ObbSTKlHt0NFRGBBt4KNbjyHnGvtKTmIVk/ESL2GgtQippy5GM8oqxLupFbBvwjnmHImpvTlH3Diqlw9Qb3vRRpfXSp8zGskhJi1cBXPDxEG99FFDfqfIRkWc2e6hgg5dW7m6L3/FGxPl0UtMStauaUNBSwoaGwAEaCkIpOYhrsV/Eb0yt30EQD7J25JM95bTezZQqhTWhrdtbDkPKJHD4JXxcyZM7N+CWJS2bLLUklrigJmE6fKIiZclZCT8Qyq0xZeUHKKl2pbzYr6xIbo7PdA7TVKkiXLAalcqA1NidXZjEoFhhCESBEHvRvSmEli2ea9pUoG7t39EHNok8bjRLALA5SaEgVp0rEBh925bYh8Ss0znf5iM0teUtKDhXyrEAr0jcdsXmnYp882YQza9nb3ZaKPhHXnFuwSMEVCKqooWT4qcgNQORIr06xlaSK5QDKHOlq/hA93xNI9Z2PCKMgsSOEn8IGniQR0HOIAREmngsBrlNC3cR8viL+Gvqjt0ZB1sWp9CvpXwjyzpNOUgAC1xRj+FO7qQe6PRkseFW4BYhrhvwgi4HXXp1gDy81JhBmCijTMKZj1zaU6Xvr0j0soniDHKLqGuD+Ik3p0v39I+NPzWZSEFiRxKx6WFcvW3d1j4slZnuGiA3ykUY9KaUHO1zbrAHpZxPE68IuKXH5yNfC2kcd9qGzlXEiegAScNBydaAkj4SwoaeMdhcu3IOgN6WLEcqGxAPeKnwvXN59kysahWYKZTVc1mLj5T0FxYmp8I7rC69lrKfbo/gYyjqWCI9iH8LFdc8v0yH/OPmw5/+8No11+0N6USn0jc9mWyPss3ESwxZJgVlrrVCQaHnZh6RE4//wDm25iENlxKpNXvJXI3/UsL+rGpcSqLplP0wTTWEkdUw7VUR9mNEbsnH5kEbE6dGh02pYMc7HlZnH4x9xEaJn8a+IjZnTIrOJR0zT8UdFDcjsUCLgkeERk7bc1NaMO/X1ESmIaIPaCRVal3LNRyiM2ttEzb6Dp0in7YxFFYD4rHyvFgxz0rFM3gxdjS50A6n/VI6KKTmkjCq8QZ0ncAf7oSvP7SR4GbMpF5KoFWWhKFqLQGhAAuaGxtatNSIrWzNmnD4HD4e2ZZctD+b33+uaLTJfNVnSo90UGYUGpprdu7kIvWVKPWIVgAgIOa3QhRrcW6DzjxjGVqKyla6mnwjXiXSth5wwiKzMyNT4Voa2HcerV9BHvDl6s9A1eEUscq86G1zU69IxJMWMkl8qq9QeI1oRRTpUXu1B6xU96doHD5C8szFzgsFNbCtNRbipy5RbZJRiztwljQE8JoLe8LGpzHXnEfOwHaTAScwLVFb8KVpQjqa9feiGCIw20pExUUibLyTJcwymS7nNRVrWhGcg/yxeIp+B2a+IxRxHD2KzaA1OZhJBUUFKUMyprXlFwggIQhEg8TpIZSrCoIoQeYiDn7rUvImMh5K1WXyNcw9TE/CAK020MTJtOl51+YcQ9QMw8xGxhtrSZi8LGXXoRl8iNPpE7EfjdhSZpqyUb5l4W8yNfOsAfJkklQAAU6re3cP3jF2fwS2KAC45AfKoNwT3EUHlGk2w58k1kTMw+U8Leo4W8wI8//ALCUIXEyip6kZT/KfdbyMRgEkZze4FsKVZPhHIBTcMe6tBfpAqjnKlARqVqrIOlrgnv8ekfMNiJbCkpwCanK2tTz6m/jHqbJyrQpmPU9TqxYXH+VIgHyZLccCEEUvWxVeQDKNTyt3x4nup+7K5BQVqBlVdLMKip0Fe8x6AMtRkfMSdHvmY88wuB41oBHv7T2a8SnMTrqGY9490eIsB3QBEHCCTOUyxYcVAeHIbEeOtPCIb2s7DaZJlY2QM0zCnMQNXkt7w8tfWLNi8Ggl51PETUlCBnJ+nTyj3sucVHZzCGDWBpQX+AjSnT0jol78dXqQUzdveVZktZimoIFe49f9c4tf+1FEstTMagU8eZjnO9m6U7Zc5sThFL4RyS8sXMknWg+T/wY2Ni7zS5y1luBX3kbT+4jKlWgko1e3R+Xg/5Dhq3j1LXO2wCfcANRSh7xEtOmxVMLKq6szDKCDStSSNB4RKztpDrFVxevRnOMaTzhbndaUZJNyWDNiZ8Q2NxEfMXtIdYr209sBQSTQd8UsYuTwiwbUVuY9rYoAG8Ru42xjjcaJzCuHwxDGujzdUTvoeI9w7419nbMn7UmZJNUkA/eTiLAdF+ZiOQ+kdFx/Z7NwExcOtBIlO/ImtKZ3+Z2Yrb9hF3aW3LWZdSquK+t4XQru/XtHGHxBkSRmmqDVj7iORWhp7zaCnK8TG6ftal4gDDzwsjEWlgE0lsdKy3NgR8rU7iY5Tujgvtc/t5wqkklySf4s43Ve/i4j3AxsbZ3eqSdSak99Y7d2c3kfonFTFCBSuUmiLmGneG0sKnXlHqdLKIBLYitEUHiF7VrrYVOvKOD7p+0rE4BlSdXESFsFY8csG33bnu+FrdCI7Hu9t/DY/7zDPZRxKOF1dvnTqBzoQa2JiCTd2ti3kyWolaKQuW96UHCb99q6RH7O2rIaWGUPJzL2asy2qOEEEWrUd2kSmKzZjWjqi1obEs1gKi2leQ94RCbxYWZMaThpFKy1M56mg+VLgHUlz5RAJzd5UGHlrKJKKCoJ+LKxUt/MQT5xIxq7MwfZSZcv5FVfEgXPrWNqJAhCEAIQhACEIQAjzMlBhRgCDqCKg+Rj1CAIXFbqyzeWTKPRbp/QbDypGpkxeH0HaqPlv6o1x/KTFlhAFewu8MpzxrlYakajxHvDzESckBjnRw9qD8PXzNvSMuM2bLmj7xA3QnUeDC48oh5+7DKc0iaQej1+jrxDzrEA3mw6s5LjKbhaWN9WqLEnzt4xF5WLG4dVJArYnlmqLHoLDmecfTtifJtPlkr1N1/rWw/mAjYlY3DzRZjLJFjUU8jpG2nNR6kNH3D7aAqs2uX3atzPMHkw5VrWx1irbw+ybDYg9thH+zzDeqXlk/lHu+XpFoxezHEsiXRhThp9CRzjQwWBEpKrmRjYAGhJr8S6XN9NIippW6JUcs59O3R2xhjRQmIUc1YV9DQ/SMFNq6HATK+cdKO15yFs+V1Wl8tGYnlSoBv+ojxM3noLhKgVIJYEdbEVMaHTpS3aM9U4vGTn0ndzas7/ASSOsxgKeVa/SJjZvspQETMdPM8i+RapKH5mNz9In5m8bkfChPdWnjUxHttcsCXq1dL1AtyXkfKNfMpw/CjPlzl1ZIztrS5aCXhggC8IygBE65VGpp+2sa6os9HkPSYs9WQhrE5hrmXmKVrT4YpczbAJJrf3R1A5nqP8old2cczTwQ1QgPvd9jcenPnG1Sb3NMkk0iB3h3BxWzhnw5afhwdMo7VK9QnC471v1AjR2bvGk0UJvHZsJtSrjMCAl66rmItcaUUnUD3oh96/ZvhdoNnl0kz6FjOl04jWiiYos9aG9jbWM0wczx+yVcVEV/sJuGmCZKZkddGU0I7u8dxtE5tjZuM2Y+XFJWWfdnJeWw8dUPc1POMkvEy5w5RkQWrcz2so7CXjm7M5qmZSstjSgzg8Uo2W91t8MdG2HJJmT5zFSZrLlowb7lVpLII5NxN5x+etobF5rG1urvviNmvwUaWaZpbe61OhF0NzcW6iIwSfpOEQe6W98naErtJVVKkB0bVCRXUWIPIiJyIAhCEAIQhACEIQAhCEAIQhACEIQAiLxm7klzULkY/EnDXxHut5gxKQgCtNsjEybynEwdPdb+k8DfSNadtfMQs5Cj94ynyB1/lMW6Mc/DK4yuoYHkQCPQxAOfbTz2KksBemvrztFcxuPZqBlsLnnpoPW/lHS8Tuomsp2lnoeJPQ3HkREFtHd9x/Fk5x88u/qBxD0MAUOdii1FViK686D9RXSNedOmjQ1r/AKP+qRY5+7ytUy2B7jr6j9xERidlzJZqR3Cv7HQxg4p9UZKTXQrmMwcz3gMw7jUgnkQLxYt3s0mXWtzcg/QVF6/3jWY1YZhSmlbGp6Ed36xmlOcwANQOI1+gqO+/lGRi93ku+x9oZBxgg6sdVqbm4uKd4GkWbZASYue1XOaqmhpooqPw0t4xz6TtDRWqubU8so1uOthemsWKXjRSoszcIZTQ1PeNaCpvXSALKMMZgmZgk1H4crgUZFte1CCcx06Ry3eb2WLneZs49iwYL2DmstmNyJTiuQ1IAU28I6BM2q0tLMGVRYGzW0FRboNPOInY23Z6masySrKhZya0Y5mJJ5g6H6ROQci/2k8mYZGKltKmLqrCh8e8HqLRmxGDSYKiOtTdlYLajNLmSMwaWJrOaiYj2RMjg8PCDpawtFfwXsReXP8A/WVw9ajg++p8ta5a/ip5RlkjBsexHYzSlxU01yu0tF6EoGLEf1geUdQjW2fs9JEtJUpcqIKAfWp6kmpJ5kxsxBIhCEAIQhACEIQAhCEAIQhACEIQAhCEAIQhACEIQBpY3Y8qbd0BPzCzD+ZbxDYrdZxXs3Dj5Zlj/WBQ+YizQgDnGO2Oq/xZbSu+2Q+Yqp+kaR3aWtUIv5V8jY+UdTZQRQioMRGK3XlNdKyj+CynxQ8P0ERgFETZby2JI5ADkQPDxgkvjtVco5WqT3aGg6j4otE/Y+IlaATV/DY+aNb0MaLTJbnK6lW6UII/ka48ogETiMS9VWzD3jyNBp3Hip00j201nlZFs+IZZY6gNavkgY+cb77DDVKNWooeZAvyNxqY2N38BmxunDhkr/zJgoPRAfWAJ7YG7q4XPlcuXy3IAoqiwt4k+cS8IRkBCEIAQhCAEIQgBCEIAQhCAEIQgBCEIAQhCAEIQgBCEIAQhCAEIQgBGDF4GXNFJiKw7xp4Hl5RnhAFfxO6lLyZhX8L1ZfJveHqY293dktIR+0IMyY7OxBJ7lFTc0UCJWEAIQhACEIQAhCEAf/Z"/>
          <p:cNvSpPr>
            <a:spLocks noChangeAspect="1" noChangeArrowheads="1"/>
          </p:cNvSpPr>
          <p:nvPr/>
        </p:nvSpPr>
        <p:spPr bwMode="auto">
          <a:xfrm>
            <a:off x="63500" y="-1014413"/>
            <a:ext cx="2181225" cy="2095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652" name="AutoShape 4" descr="data:image/jpeg;base64,/9j/4AAQSkZJRgABAQAAAQABAAD/2wCEAAkGBhQREBUUEhQVFRQVGBcUFRUXFxcUFxQXFBQVFBcUGBcXHCYfFxkjGhQUHy8gIycpLC4sFR4xNTAqNSYsLCkBCQoKDgwOGg8PGCwkHyQqLCwsLCksLSwsKSwqLCksLCwsLCwsKSwsLCwsKSwsLCwsLCwsLCwsLCksLCksLCksLP/AABEIALgBEwMBIgACEQEDEQH/xAAbAAABBQEBAAAAAAAAAAAAAAABAAIDBAUGB//EAEIQAAIABAQDBAgEBAUCBwAAAAECAAMRIQQSMUEFUWEGEyJxMkKBkaGxwdEHUmLwFCPh8TNDU2NygpIVRHOissLi/8QAGwEBAAIDAQEAAAAAAAAAAAAAAAEFAgMEBgf/xAAvEQACAgEDAgQEBgMBAAAAAAAAAQIDEQQSITFBEyJRYXGBobEFIzLR4fBSkcEU/9oADAMBAAIRAxEAPwD2eEIJhQAKQoMCADDTBgGAEIhmTCTRddzsvnzPSAzljRbDduXQcz8B8IdULRVF+X1J+u8ANNEG5J97Hn+7CEBSrMRX4KOQ++/wg2QEsanc8+QA+QEBZZJq3sXl1PNvltzgBoQvdhRdl59W+3v5AFixoum7fRevXbz0Nc+ll5/m8uQ677c4Tv6qUr8FGxP0H0vADXfLRVFTsOQ/MTy+JhABASxqTqaXJ2UD5AfcwTSWNySfNnb9+QAGwEKXKNczXbYbKOQ68zv0FoAaksk5m12XUL9267bczNCiHEzwiljSw8qnYbmpNBQAm9gYAM+eqKzscqqCzE6KqipJ6AAmOP76dj8QFaRLGHUFWLZmYK+VsyzFIKOyGWQpAZdTYgxRnHEcVYZVZJCsGZc4oSH7sqHKUzZSz5fFQqVIRqV7zB4NJKBJahVGwAFepoLk7neI6kkqLQAVJpQVNyep6wSIxuMdpkw7qmUu5ZAVUjwqxoT/AMqaIaFq0Wt6bAb96RJADFbGYUvlINCpzAEVUnbMN6ai9jQ7RaMCAKD45hYy2zmygVKN17ylFUb5gD0NqvweEyZiTVnOZyLCtAPCNhQDruSTFsxVxyOUIlkBrdDSt6Gho1NCQaQAG4ggYgmlDQsQcgY+qX0DaWruIsRTw06Wq5AMmUXRrELuxqaMNatUjWphnDFNSy1WUQMiGvtehugOy8r0FaAC9SGmCWAIFRU6DnvbnCgBsCDDTAAMAwTAMAAwIMCAFChUhQBsgwoAgwAYEKAzUubAQAjEBOfSy8928uQ6+7nCpn1svI6t58l6b78oc7kmi7anl0HM/LfkQAz08KgV+Cjr9oFQg3JPtZj+/YOghMQgooqTWg3J3JPzJhKuWrMRWlzsByHIfOAAsv1npUe5RvT6n5CAPHrZOW7efJem/lqcma7WGynfq32999A7liQpoPWbl0Xm3XbzgBTJhJKrru2y/dunv2BaSEAAFSdBux3JJ+JP2hzMEAVRU7L82J2FdTzO5MGVJpc3Y6n5ADYdPrAAlSaHM12NugH5R0+fyeYMVsdjkkpnc0Gg3LGhIVR6zGhtACxuNSSheYyoo1ZiFHQVJAqY5FMWvFZnd5p0jIuZ5RVXlzZbkemGFplwCraXpmpWGcMws7iU9p01Xk4dSGkUc1meGgmLagDIw8SNT01IcGO1kYdZahUVVUAAKoCgAaAAaAcojqSDDYRJSBJahVGgGgvWIeKYNpspkWY0ssKZ11FwSNjQixoQaE0IN4spMDAFSCDcEGoPkRrBiSDn8B2dlymXE4gIcSqsrzhZTcjPloApKkClyBQVagMaISZM8WZpY9RaCv8AymA8/wAtqDevo3JsoMCGAYGxBFQfMGKZkzJf+Gc6/kdiCP8AjMoTTo1fMaQA6XjSHCTBRmrlK3V8oqeqmmxtyJi1FbC4UqSznNMb0jsBsijZR8dTeGzsYc2SWoZhdqnKqg3AJAPiI0FNLmgpUC1DTEMjGhjlIKvrkaxoNSKWYdVJETEwBDPwyuAHVWoQQGANCNCK6GFOmZVLULUBNBcmgrQDcmJTDTAGdhcOk5S8zK7Namolix7ta3VgaEmzE8qAAo7JNWWrd4pqWDelKWhoS/rAsKAN4tTU0MTzsEGOYEo/5l1NNAw0cdDXpTWDhcKJYpUsSczMdWY7n3AAaAAAaRAJzDSIpzJrTXKISqqfHMFKlh/lpUEVHrHbTUnKpuKaUCZviQXMwWKgCpLry/UvuAiQWzDYdFbH4+XIlmZNYKi6k8zoANSx2AuYhtJZZKTbwiSY4UEkgAAkkkAADUknQRl4DHzMVMrJWmHXWYwIabp4pYtRAL5j6XIC5iwfC5vEGDz1MvDAgpIOr0uHnc+YTQb1MbvG+PSMBJzOQKCy7mKq7UOxcPEfXu/gdca1DjGZfYwOL/h3NmznmJizLViCEoWoaCt66VqfbBjzPiX4sYl5rNLmTUQnwqrAKAABaoPKFEpwfPh/U2+DZ6o9/gwIZNnBfM2AGpPIRalcF5gAqf306xGJZa7aC4XlyJ5npoPO8JJd8z67DZOdOZ6/IQvT6L8W+y/Py1ARctZbLu3Pov393RM+WiqL7DYDmeQ+cJ5nqrSu/JR1+g+QhABBuST5sx+/wHQCAEFCAkmpOp58gB8gPnAWWSat7F5dTzb5fGCiH0m12Gy/c9YjqZmlk57v0HJeu+1rkBFs9lNF0LDfbKp+be69w6Y+WioBWlhoFHM8h8/fRTJvqpSvwQbE/Qb9BeHS5QUcybknUnmYAEqTl6k6sdT9h02h8KMvtDx1cJKDlSxLKirXKCW/M5BWWKA+JqLzIrWAH8a40mFliZNzZCwUlVLBMwPif8qWuxsKitrxy/DOCvjcR/ETs6S/5bhCzVLULBFai1CVIzAH0vBMAqsXezpxeJn/AMTMmGXIIosgZiD4SrKQ1KEOK5sprfKxU+HqklhQAoAAsABQAcgBpEdSRsmSqKFQBVUAKoFAALAARidoO0fclZcoZ5zPKQjIzhBNJCk3Vcxymil1J22B0eNcPM+Q8tXKFqeKhOjBirAEEqwGUgEVDG4jL4V2eTDM8+d3ZYXU5fBh0VTVZZepRbk0FALUGpIDex3Z5sNKrMZu8dQXQHwK1SSxANGmGvifegrU1J6ExS/hzO8UzMq6ogJRhydipBDcl23vo3v3lMqOe8VzlVhQPXXxKKBgBcstKbrvAgvQIMNiQBhGbIrh1yuCyCpM0Ak1Ny01bmp3YVHMKI04EAZjUxJWlO6Rgwcf5jKbZDsgIuw9LQWrW9OnBFLMaACpP7/d4eYzRMzT6TfDlP8AJU6Oaf4gbRnuQE1UXpe0El2RiFdcymo08juCDcEcjcQ+KPE0VfGCyzDRVKUzOdkofC4sfSsACarQkWpGbIufLnoM2WuXNS+Wt6VrrEgfAgwIAptgypJlELU1KG8tibk09Qk3qu9yGiMSnmsO8XIiEEJUNncXDEj1BsDQk3IFBFmbi0XVh5an3CMTjPasSyJUiWZuJcfy5WlAf8yYR6Ce4nbnGmd0IdWbYUzn0Rd45x+XhVBerO5pLlLd5rclHzJsPhFbgnZqbiJgxOOoWF5UkXlyAeX5n5ufZaLHZnsh3bHEYpu9xLjxOdFH5JY9VBGd28/EmXg1MuSQ03S2i/1itttdnMunZd3/AAdUYqPkq5fd/sanbDtvJ4fKpYzKeFB9Y8G4/wAfnY2aXmkmpoqDepsABFXiPEXnzDMmks7GwjW7OcVXCP3gVJk/1WIzCXXZNq8215U3xS5Up/Tt8P3LCrT+HHOMs0cH+FGNeWrFpMokV7ty2ZeQbKpAO9K7wovH8RcUdx/2r9oEb/Fp9H9DDZq/VHt02dSwFWOg+pOw6+6sBUC1ZjU7tyHIDYdPmYIAQbknU6lj9+kBJZJzNrsv5fu37HM2RRgClrtZdl59W+3v6J5hYkL5M3LoObfAb8oBYvZTRd2Gp6L0/V7uYczhaKovSy6ADmeQgQIkIAAKk6Ddjuan4kwFSlWYitLnQKNwK6C2v7BVQgLMb08TG3sHIdPmYYEz3YUXZT82+g23vpJIqd5rZOR1fqf09N9+UF5pJyrrudl+7dPaeoeYWJVTp6Tfl6Dm3wG/KJZcsKKDT936nrAAlywooPaTck8ydzDoUZ3GeNy8MgLmrtaXLHpTGNgqqKk3IFgddDpAgscRxfdSnmZWfIpbKoqzU2A3jC7PLPnzJk+a5EpmZVlA5pbpTLQKy3XcTBlLVYMtgYo9lMHicVMGNxBnSKsSsjNQNLy0RHWgK5TmBBHiIDClb9oTEEjEQKAFAAAoABQADQADQRzvH+1nczpcqSEnP42mygSXAULRVyVyzCWFA4ynQsppWPtn2r/hR3aA9665g1qKucISFNWmHoiuVqGKkWM/ZbgQlr3zt3kyYZkxWzswCzyHqBRVzMAuZlRa8tSQN9GqASCKjQ0qK7GhIr5GEy11gmAYkgofwjSv8Egr/pMaL/0NQmX5XXousSYXCkEu9DMIoSNFGuRK+rYVOpNzsBagQBVxWKIOSWAZhFb1youmd6bWIA1JGwBIbKx1wk0ZHNheqOeSPQVP6SA3Sl4ryS2HrnBdCSxnAVa/+qo2AoMy2AAsoELEzBiAZSEMhA7xxRlAIByKdC5BBr6oodSsQSaUKAi0AA0AoNTpbU3MRYbGJNFZbq4BoSprQ/u/UX0gCSI50hXUqwDKdQQCD7DEkKAKeH4cqNmq7GlFztm7tTcqpN7mlSSTYCtABDeIY/JRRQzGrlBNAANXY7IKivOoAuRAxvFVT0fEfh74xJ88u2ZzU6DoNaeV45LdVCHC5Z106SdnL4RcGIKUyTHmE+nnurHdlvVPIeGm28GZimfU0HJbezrFGWamguToIp4yTisROOFwwaUop3+KpQqGAPdyB+ahu+1bczWz1M7HjODvjp66v5G43iTvN/hsGofEaTHIrKww5vs0zkm2/IdR2a7Ky8EjOxLzW8U2c5q7tqSxPy2ifhXB8Pw7D0UBFUVLHUnck7k848t7f/ie04mThyVTQtuYY2vGMv0/6/2NblK97a/0936mz+IH4ohKycKatoXG3lHjuMxxzFmOZz7Ygn4wlqLdjvGnwLs4ZswZvM9BG5RUPPY+f79DuppUfLD/AH6fyVeG8MmTjWh/e0dXw7soVIrvHR4bhyygoUDUe24jaMkIKm+hPxrHLO5zfsdfEUct/wCCLy+EKOsTCKwqQam/vhRpwyPER38tKeJqV+CjcD6nfpoGf4nRPcX+y/Py1KqXuwouynU9W6fp9/IOmTCTlXXdtl+7dPaeR9OeRFMmXyrr8FHM/Qb9NYFAgqfadSx0Gmp5AeyCxEtd/mzMfmT9OQhsuUScza7DZfLmeZ+kAJZRY5m29Ffy9Tzb4DbmWs5c0Wyixb/6r9TttfRZu80NE3I1fop2XrvtziYCgoLDQDSkABEAAAFANBygwjGZx3jq4ZQSMzuaItxUBlDOSqsQihgWIBIF6RILGLx4RhLBUznVmlyy2UvkALXocqioq1NxHN8N7JNOmd7jFIKtMVZWfMpVnDqwKNUKQSGltUEjMAtSC7gPBJmImpi8Sb3KS6EEMGKq5rZfCtigTOrjOtRSOtiOoEzc45Xj/a8K6ScM2ea5lklArES5lw0st4GmMKZQxoa7mgPR47CGYuUO8s1BzSyFYU8wQR0IIjK4P2dl4NCWYTMrOyTHSWrSUe7S0KKKJmLGgp6ZAG0GBcE4LMSXMlYhlnys+aUWUVyt4yjKaiiv6JqbcqCNyM/+GM7xTM6LqiBmRhydypBD8l23qdAMU8plWac6swRJgADZjWiug109JRTWqqATAF8wIMCJIBAgwogkaYaqAWAAHS2pqfjeHwIAzcVM72b3LHKtMzA2M4EXROaD1qX2sK1nxmEU+OvdsoNJgIUqoFSDWxTejAj5xNicMsxcrgMLG+xGhBFwRsRcRlYmXlIWZMMxFuEIGYsDUd44PjVbECgNQMxakYSkorLM4wc3iJbwOMYys80AXOU0K519V8huhOuUkkfAZ/EeJFrCw+fnEWL4gWNzFCZianprFXfqXPyx4RbafRqHml1G4qcReKPDsbmcqdqn2RW4li+ZjV7Mdm3es6aCq0sNzX1qeVaCK99eC0k4VVuUibA8FfEsQGZJdQGZTQsFYErXkaUPtEdbxHiMrCSi8xqcydWMcpO7dSeHGZJmkZmzTZaj8zEGZKPIhznHNZqmPIu2XbmZi3JZvDso0Ajori1+heZ9+y+HqypmpaiWZcRRq9u/xGmYtiqkrKGgG8cA01nOVYYgaa1BHVcJ4OqAEi8dWI0L1Z11x3cR4RHwjgglrmfUx2fZnCgSzM5m3kK/1jleLYzKKCO24cnd4eWOSivnS8cVsm+WWGzbDCJj6Y9hEaE8F0HsHvjCnY2rRvYGZWSP3vHOnzgxsTiky3LJApyhRmzMcam8KMd5o8Ns9GLljRbAWZuX6V69dB5w53CAADoqjUnU6+8k+2BMmhaKoqT6Ki1hufyqOfzNoUuXlqzGp3bQAC9ByUf3j1h5YMuVQ5mu3wUch0tc7+4CKnedJfxf7J8/LV2XvLkUTZTYt1YbD9Pv5ROTACgQaxjcf7QLhwoJAZyUDtTJKOQsGmXGwsti5FBzg2Ct2g7YSsOk0SyJs+XQGUoZsrMVC94RaWDmFMxUMbAjUR4PgpxSysRiJZkYlJiuGQshPdmgqhY0DIWSjVIDHnFbsz2RGWXOxC1mBRRSaqDqHUFVaWrCjdwaqjCwBFY60mIXuSExzXGO1LpiVlYdBNysEnrQijOAySlmVyJNIJNJlFINMwMUO0vaSc084fCsCcrK2XMzBnqlyFrLynSYneBWBzqoFRq9lOy/8KmZ2zziKFyoDKpykywQzeHMCaVpUmgAhnJBuS2JAJGUkAkWNDS4qLGnSGT5CupVwGU6g9DUe0EAg7ERKYBiQZx7yToGnS9hUGcvtYgTR5kMObbSYXDEt3k2melFAuJSn1V5k+s29OQAi2YEAQ4zF5KADM7WRK0rSlST6qioJO1tSQDHhuIBzlIKTAKmW1K00zKRZ1/UPbQ2itw2dRyJ3hnvz9FwtSFktuoB9H0rksL1L+LZXpLChph8SXI7ulu+zLdAOhBJsN6AaEKI5KFVUFixAALEAFiBQsQAACdbWvD4AUB3AFSaCGz5wVan+8c3xXiZbWw2HLz5xzX6iNS9zp0+nlc/YuY7jN6DwjSu5+0Zc3EUvWOb7QcWtQHT5w7Bcb72WGrfQ9CIpp3ym8yPR16JVwTSNDEYyp09/wDWKM/iFqC50prX91ilPxTOwRAWZjQAbx3XZXsaJIE2feZqBsn3PWMI5m8RJvsrojmXyXqV+zXY/MRNxA6qh26nrEvbbt5KwMsolGmkUAHq9T1jO7d/iSuHBlYcgvoWGi/1jwTjfH2mOTmLE6sY6aq9/lr+b9fh7FTLNj8W/p2RZ4jxdZk1nmEsSagG4relTvl0App4a0AjIK52tWkUlepvGlg3Aiy2eGuBVYrXtxhHQcGwAFOcb84hVjncJxCkOxnE6jWK2UZSkXEUkRTnM2cqfmYL7zSPR8ViqKBuI8owuPyT0c6KwJj0aRiRMoY16mDjtNlc1OT9ibCqWfpHTYcfyvKOelzArVjX4fi8wpzjjJui2souScApUFtTfWFEc2Zc6/GBG3ZE58S9T0NUCAknqzHf+l7DrDVQuasKKLqh6aM3XkNvPQy5ZYhn29FdcvU82+A25masenPJhrAMKMDtB2j7kmXKQzJtZSkeiqd+5RAz0ORmIIUkEVpmoINgrdrO1bYbNLlS8z92r59VlF5ndp3gp4QxDANcZh4gBeI+ynZRpcw4rEFv4hjMJXMKfzDUswUkZqWyglRQUvppcF4W7JLfGJLefLLd27JL71Er4MzLVRMoASUotdI2zEY7kkU+eqKWdgqqCWYkAKBckk6COT7SdpnZUl4ZJv8APJlicqisuZk71ZZQsrqzKprXKVDAi8dPj8Ck6W0uaodHFGU6Efu9dqRk8L4DKwKs5mOyqGo01gRKQsXYAgCpLXZ2q7UFSaCDIBwbgEvDl581ZQnMWZnBbKgYAUzObtQDNMIDNvGtg55d5v5VYIvmJasx970/6YzcTMzEPPR+6uVTLmCUH+JPUVvyFCF1N/RrcOY4eS0yUQ8gzZtJVRWhnMi9w29aACWbGoyldDIOjgGFWFAAgQYUAQ4nDLMUq6hlOx5i4PQg6EXG0R4TBLLBpmJY1ZmJZmpYVY3IAsP71sGFAFPGYo5hLl0MwitTcS1rTOw33ovrEHYMRXfAmSM0pzX11mMWWaTqxOqOeainNTakmMweUtNlNkmUGatSkygoA6jelAGFGHUeGKWKxha5tyHL7xz3XKte500UOx+xDxPHlr6AadI5TiXFLU5fGLfGOIChvHIY3GViitsbeT1Wl06jHoZ/GcaSbxH2WnzZmI7qUpfPqBoKeseQibCcFm46cJUlan1m9VBzJj2Ls32Xw3CcOTbNSsyY2rH7dIzgk4vPz9v76EazWRpW1cvsiTs52Xl4RO8mUMwirMdFGtByEcZ2+/E6zSsO1F0Z/oIyPxA/EpptUlkrLHvbz6R5DxLijTD0jfTS7VtjxH6v4lLP8v8ANveZPoifi3GTMJANtzuYyqw2FFzCuMFhFZbdK2WWOrDknkQwCCRGXBgnJcouSsaYl78mKEt6GLcuZGmUEuxY0XyksOQWlkxucA4w0ohGPh0B5f0jJSZBdo0WRU1taO2r8uW9M9FXGE6RudnDV2PJfif7R5vwbj9CFmHorfQx6J2ZbNKdxuaedB/WKeyp1ywy38aNlb2my+IobQogMnmTXyhRhk17YnqUB3ABJIAFyTYAC5J5CEY5rtB2iObuJCO7s5kOy0UKxkmaUR3BTvglGAcZTQgkGPTt4PGDuIdq1XEdx4sjLLXv5VHMqZiK90ChU2YXDgMOYEO4B2WMidNeb3c6r95JmtLQTUMzM01bCirmIYUpd3sIHZPsmuGlq0xJZn0OirSVmrVZWvdhgasqnJmzZQAb9JBe5IoFYMCJIAYY61FDcHWuhhxgQBl/wryLyQXlj/JJoV/9FmNAP9tjTkV0MmDwZJDzFCkV7uUKZZQbU2sZhqattUgblr8NMAR4rFrLWrV1AUC7Mx0VRuT9zYAmMqfxRu8kSpqGU7zVpQ50cIjzaLMAFT4ACpAOtMwvDpEz+cRO8M45lk/kyf7RNmcgAsCM3TKATU4qxzSVxEvvU7wgFFqJhaTNVVZK+B6nWuW1arS0A6Uw2K3DpDpLAmMWa5uc2UE1CZyKvlFszXNKmJpk0KKsaC3xIA+JESB8CHQIEoyOKYu9Nh845nifEqA3i3x2eVdh1McdxPHkVjz19rcnk9ZodKtqwVOK8QrFLgfCJuPm5Jfhlg+OafRUchzbpFvs/wBnJnEZh1WQp8b7t+lfqdo9Ek4AYZBLlKFVbAKB7yTvHPhxWTq1OoVf5cOv2NPgeBkYGSJchSx9ZqULHmSY5btgJ+JqDMCDZQpP1jZl8VK+kIOKVJgqL1iebEl6dv71KiuPh2b5LLfc8X4h+H0yYTWdX/o//UZU38OZw0cH2H7x7X/4cIim4AR2LUXQXD+iNllVFksyjz8WeC4vsliJfq5h0/rGTMkMpowIPUUj3zG4DkOkc9juzCzAa08qRsh+ISXE0ap/hlclmDx9TyIQi0dpj+wRuUNPZWMLF9lpqbZh0sfdHfDVVT7lfZob4dFn4GOBEgU84lMkqaEEGERG/dk0xqx1EoaJVluYfhnGhjRkMI55za7FhVVuXUoJw5tSdI9o7LoJeDlWoSuc+beL6x5koBtzj02e4SSANlA9wpFbqrHLGSy09Ci8LuGfxGjEWhRglJj+IKxB0NIUV+8tVVA9Y7QY6fNkzU4eZbTkOR6uEaW2VZigB0KsCDuQKGxrEnZnsqmFlqWCvPAI70oocKfRllhWuVTkrXQAaWhvZLsfLwEshTndrNMoVzKrMUGXMQMoYio1joI9Wl3Pn+QQoUCJASYEKBACgQoUACAYMCAIcThVmKVdQynUHpcHoQbgi4OkVsJw0I2ZneYwGVWmEEop1UEAa0FWNWNBUmkXjDTAEGMxolrU1JJyqouzsa0RRuTQ9AASSACRi8Tw04okwTf5hnSQZdS0ignJSWQBWzUrMFGJrUUog0sdgnLrNlEZ1BXI/oMpNSAQKy3NB4xXQAgilM3HTJUxSxLyZymXmlgfzGIcMiGWDScGYUVlJvowoYglGzhOJBzkYGXNAqZbakfmQi0xP1DyIU2i3FHBYZi3ezad4RQKLiUpIORTuTQZm9YgbBQJ8XjkkrmmOqLUCrGgqdB++ROggSZ3aDgffrVPTHuYfQxw69jpuIm5HUoi3mMbUXkOZIj04zLCl66cqc/KMrifFwgKqbnUxR/iHhRlnPJb6TWXVw2R+XsMlSkw8vu5QCqKIoHICpMQhrRTmT/5cs3oLf8AtWlfdDJ2LotjGqElg3KD692OxNDEeFGWo2PzihOxdTFpTQe6M3jGTc00sFuSkNxUrbfaBh5tfLX9/GBip1L7mw9v2H1jU3wY4e4qYiUKHp9IzMLh8wZjuaD2W+dY1O8BD/pH3P2hvC5VZCHnf3mv1jVjLOlS2xfyMt8IL/2irN4SG1EdHPkClt/7RWaVQRjgRtOSxfZWU/pIDGbO/DOS+hdPI1+YjvGkw+UkbYWTj0ZjZtmvMkzzRvwsNfDOI81B+oh6/hjNBtNX2qfvHpljeH0Ebf8A0W/5fY1KMI9InnOE/DuYrAmaDQgnwnY1prHYrwXNTMba029sayqPbrCY0NNo0zk58yZtVrXEeCuuEoP7faFExMKNfBjukd9CgCFHqzywYEKEYAEKEYECRQIUKAFAhQIAUCDAMACI3kKWViqllrlYgErms2U6io1pElIEQCLGYxZSNMmMFRRVidh9TW1NyYr4TDsX76cKPcImvcqbEWsZjUGYjT0RYEtbdAwIYAggggioINiCDqIzRh5mG/wgZkkf5NazJY/2mJ8S/wC2x/4nRYgyM/E8ckypbrKGREqTQGgzEnKgApcmmUbmgEV5csGjEEmxo3q15jnGkOH/AMQ4nTVKqt5MthQ1/wBaYpuH/Kp9EGp8Ross/CKoLGgUAkk2AAuSSdABHAtFBTc3y/c64XYWDJxSsQevPp8jGGcdSqtYiNbEYwste6mIuqswADqdGpWqm1crAGhHUDj+MzjWoNCNKRX6ny2PBe6GvxYGhPmb1tF3DYvMtN9I5PA9ocppOXMv5hYjzG8dHhFlHxynzDzBp0IpaMM8YN91bg8SRt4V7GvlEWMm/wAwWrQE0+H1iHD4kUIiKc/jrqcpoK9RWMOxoUfMV5U+ve0NrGnsvX3Re4LiKYdN9f8A5GMsAiXNrapzVHUadf6xfwLhcPLFPUGvv+sYrqbbEnHHuvsWZ+JB3t/Xn5RH3u5/dflEU2boDou3Wn7MQNPqNbVp9IlmtRJhiKneJxzr7P7RQDXr+/drFqW1uXx+G8YhxJxD94ilCuunz9v2iwkkm8DB8DDMiKbM5Q6dr+6xFMWn7+JiOTJJEJm+UGECN6n3woxwbPkelwoAhR608gKFChGAFAhQjAkECCYEAIw0wYEAKEYEKsAKBBhQJBChQDEEiMY2KYTsT3MzwooDqh/8yR4qjZkQ0quuYAkBQM2zFfGYJJq5Zi5hUHcEEaMrC6sNmBBEQSiPHYMTUK7nQ9Y8u45hCCdLEioNQcpKmhGtwR7I9FbBYg/yjMDSj6U2uWfl/wBKijLU6d6CCBXw5qNFnFcLlvLEsouRQAq0oFAFAFp6Ipyji1GmVvK4ZaaHWvTPnlHh+G4a86ZlXzJ2UczG0eErKXwVB/NoSY69uES5Hed2tKm++m19o5nik6u9hFROLTwemhqPG5XQyhxWdKNbOORsY2cDx9JwBFmX0lPpAaHzHlGDiJ9owOI40A1Q0YXBFiIzjDdwabYxPQ587wOu+tfMQcLiKyZZ6KP+05fpHE8D7ZEnJOUttnUbfqH1EdJw/HKQQGBAaoHQ3p76wnVKLwznUk0arP7q3O5PIQb66bDp5Dc9YilzM1Da16QxzStan96dI14CeS3I+HM79YuIf3z8+kZ8t/3sIsd+P7/XmYxwYvkvLMt195PsiUTiLE059Izu9JGv9ukSsDltYdftrEmLiiSfOA5mu31J3iocVX26dfMw5pe7fE/QRErUNQKfvUxizNJD+7PX5QoacV7fYIURgcnp9YVYMKPVnkAVgmFCgACAYMKAGwIUKBIKwoUKABAhQoAIgQoUAKBChRBIDChQoglAMVuIGZ3T9yFMyhyBrLm2r9rV5jUKFAyRxPE8TQGhmVFFfvBlmBgBXOBau9V8JrUEikcXxLEmFCihtWLGj2GhlmlMwMZizsYypUlp0wIN9YUKOmviLaMbXmSR2sjgKSJdtaXMYXEZF7e+DCjnTe4zivKVcF2mn4dvSzrurX9x1EdDhO20maQGrLb9Xo/9w+tIUKO5UxmuSuum4Pg2pWLFKqwPKlCPOsTSplrwoUV84pPBtjNl3CHnt8TF7vf3WBCjS+DJ8lfETST9dPYPvFYsTYe3l/WFCjElPCD39PVJ60hQoUMg/9k="/>
          <p:cNvSpPr>
            <a:spLocks noChangeAspect="1" noChangeArrowheads="1"/>
          </p:cNvSpPr>
          <p:nvPr/>
        </p:nvSpPr>
        <p:spPr bwMode="auto">
          <a:xfrm>
            <a:off x="63500" y="-847725"/>
            <a:ext cx="2619375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7654" name="Picture 6" descr="http://t2.gstatic.com/images?q=tbn:ANd9GcQzWqeaadoYxkvTf4IHOfB67iee6-xSyj8cO_X2xPVQSFZp-iS5t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60648"/>
            <a:ext cx="2838450" cy="1609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</a:t>
            </a:r>
            <a:endParaRPr lang="fi-FI" dirty="0"/>
          </a:p>
        </p:txBody>
      </p:sp>
      <p:sp>
        <p:nvSpPr>
          <p:cNvPr id="27650" name="AutoShape 2" descr="data:image/jpeg;base64,/9j/4AAQSkZJRgABAQAAAQABAAD/2wCEAAkGBhQSERQUEhMWFRUVGBUWGBgYFxccFxUXGBUYFxkXFRcXHCgfGBkjGRcUHy8gIycpLCwsFyAyNTAqNSYrLCkBCQoKDgwOGg8PGi0kHiQqLC8pNTAsKSwpKikvLyksLSwsLCwsLi8tLy0sLDEsKSwsNSwsKiwsLCwsLCwsLCwsKf/AABEIANwA5QMBIgACEQEDEQH/xAAcAAEAAgMBAQEAAAAAAAAAAAAABQYDBAcCAQj/xABGEAACAAQDBQUFBgQDBwQDAAABAgADESEEEjEFBiJBURNhcYGRBzJCUqEUI2JyscEzgpLRQ+HwFSVjg6Ky8TRTc8IIFiT/xAAbAQEAAgMBAQAAAAAAAAAAAAAAAQUCAwQGB//EADIRAAIBAwIEAwYGAwEAAAAAAAABAgMEERIhBRMxQVFhkRQicYHB8DJCobHR4QYj8TP/2gAMAwEAAhEDEQA/AO4QhCAEIQgBCEIAQhCAEIQgBCMc2eF/tGlMmFtYqL7itK0938UvDw+LNkYORIwiOWaRzMQG3/aDKwk2VJNHmTHlqVHwKzAZmPLWwjVbcao15KGlpv5oy5MuxcIQhF4aRCEIAQhCAEIQgBCEIAQhCAEIQgBCEIAQhCAEIQgBCEIAQhCAEIQgCE21iHRwVNiNCARUf+RGrL2ufiUHwqI3945f3Qb5SPQ2/tFeWaDzjxPFYOncy8Hv4/e5cW0I1KSbR53q3laVhmaSCHqFqaHKDW47/wC8cO2jiG7QuSS9c1Sbkg1qT4x2HeCRnw85fw5h/LRv2Mcg2il438N0pNpbmypTUFhH6gwGKEyVLmDR0Vx4MoP7xsRW/Zxje12ZhG5iWEP/ACyU/wDqIncZjFlKWc0A9T3DqY9bqSjqfQpdLctKM8IpM/eScXLK2UcloCAO+o1jYk73TR7yq3hUGK1cVoN4efQ73w2sllY9S3QiCwO9kuZNSUQVeZXKLEHKCT9BE7HfSqwqx1QeUcVSlOk9M1gQhCNprEIQgBCEIAQhCAEIQgBCEIAQhCAEIQgBCEa2OxyykLNXuAFyYxlJQWqTwiYxcnhGTEYlZalnNAOcaEjeWQ3xZfzAj66RVto7Tec1WsBoo0H9z3xp0igq8Wlr/wBaWPPuXdLhkdH+x7+XYvO0gJ2HmqjBiUalCDelRp30jjOG3u6mLJtHaiYZO0dsvSnvMei98ck27jBMmmYiLLBrwqKDXU9T3xjKSvnmUcY7mcYOzi8SymdWwO2Vm0FbNUHzt+8c12zLyswPwkj0NP2j7u3tJgaV0Ijf3lwJmT2oDlajV/MoNB31JjTSpKhUafQ03l1GNLmvZLqdE9jG8ckYEyXmorpNmZQzAEq1GtXW5MTW9G10E7JMVioVWVkYc9eEilag3rHJtn4QIKCwib2a1ajpG24vOZDl42KPgnEY3V/yZR2aeHnyyWpJshvdm5e6YhH1WojxtIiTKaaxVkWl0YGpNgKC9zEOBS5FRGHbM0Nh5o55QfRgYrlCMme8lQcd08r5fTBp7l7UadteQ7nVnAHIDs2oBHdI/PW475do4U/8UD1BH7x+hY9PY4VNpeJ5ziv/AKp+X1YhCEdxUiEIQAhCEAIQhACEIQAhCEAIQhACEIQAiu77SX+z9pLZlaUQaqSKqbNWnkfKLFGLEyA6MjaMCp8CKRqrU+bTcPFG63q8qrGfg/07nKpW8cz4wkz8y0P9S0MbA29KINZbq1DTKwZSeQvQj6xDYrDmW7I2qMVPkaf5xjjxjWHhnv3a0ZrKWPht/Rzvbm8UzETS0w0oSAo0QV0A/eMMx6oT0obekN5MGZeJmClicw8Gv+8YMG9qR6aMY6IuK2PJVdWuUZdTb2RPAmUrr1t+sWzaGNdTLZGIzSwLG1VY6jTQiKVKnZWXxi34hM0mURyYj1Ff2jRd0N1Iqrxc6zqRfbD9P6MkrbTfGqN30ofVafpEpsbFI0w5QRVamrV0I0sOsVuYlBWMGB2p2cwHuI+kV7t9SeEUHBIxp39Kp03x6rH1OiTTYxo4sVlzB1Rv0JiIw28YPONyXtRWt1BHqCI540Zxe6PrynBxeGQ27c7Lj8Kf+PJ+rgfvH6Qj8r4TGlcVJZBUpMlzKVtRHDGp5aU847js72oyn/iyXQ9VIYfsfpHsbHh9eVJzjHKyeN4jXjOosF3hETg968LN92ctejcJ9GpEqrAiouIznTlB4kmviV2cn2EIRgSIQhACEIQAhCEAIQhACEIQAhCEAIQj4TAHN/aDs/JiBMGk1a/zLQH6ZTFekyuZiY363nGJKyZQpkYkub8QqtFoaFe/wio/aZ6aqGHdr6GOG44DdanWjDKe/n6dT1dhxajyY05vDW38foRO/uE4pczqCp8rj6E+kU6XPvF925iROw7qQVZaMAQRca08qxRCR0jGm5xjy5rDXqcF/KKra4vKaybI2TMZc6AMDXncUPfFj2Is6cBIVDnJUioNAFN2J6AEx93dlMkvKQDU5qdK8qx0rdvCyUljJNQzHAzAnK35RmpUDxvG+9urL2ZaG3UWNsbZ8c+BTWlSN1UnTjusPPwexrDc+QZYR1zEC7VIJPM2/SK9tT2Vo95M9kPR1DD1Wh/WOhPhmXVSO/l66Rr4meEUsxsPr3CPKxr1ISymXDtbWEdWlJLv0xjzORTtwsXh2GaZKYGtGDHl+GmYekYvseJlsCUzAEXQhufTX6RcMdjTMYsfIdB0jVMyOuPEKvdJ/I8NV/yOtGs+Qvc7Zzn4/MiNh7LW5Do0xtQGGZei5DRreGsTcvDFbEEeIp+saOOmJkJmKrAfMAfIV5xSMRvViZM1hJnMqWIT3kAI0CvUUj3HCuP8yCpcrCS7M6bW9d423HD/AELtvFtYYeSWtnayDvpr4DX0jsvs+J/2ZgybkyJZPmsfmHa+0puJCTJgFcpHCtFsxvlFgTasfqDcJabMwX/wSv8AsEdnE63NhFrp/RYQWGT0IQijNohCEAIQhACEIQAhCEAIQhACEIQB5dwNT3RRd895XasmUGVNHehGfqqn5ep5xP717alSJVHTtXmGkuUPemMLinRRqW5RxDeeVicFPDiYZfbgzKS6rLDZuJApsQKjUXrFtwijCtcaZdcZWemfvc11HhE12MSYkKVzGgFK15DrFNwu/D/40qXN7x92/qnCfNYzbY3mWbJCyg6KffDEVr8tV1Xnyj01zCpSjqktka4TSIvereDOwWWaS0Nfzkcz3dBGrsfYZZs9M1zlAuQOpGtYicc0bexsRYXuLen+VI8JxdzqLXnfp8jTcznyJKL/AOfeC7bNw1GoRqPrG8VpaIvZWMm6s5I5BqHzqbiJnZsmZiXKyZLTbDiSyK1TXM7cItTqY8byak5Yisj/ABi4dre6qn4ZRab9Gv2PibVmSRWXMZPBjTzGkV7ebfvEsqjOvCa1CKC1RSjWofSOk4T2aTHX7+Yqk8kq1B4mlTHuZ7FcG4o7TDXmKD+8WdtYVFvUR7Dit5a3NKVOKy2vA4rK36f/ABJSN3rVT+4+kSGH3skPqWln8QqP6l/tHRsZ/wDj7hWB7OfMQ94B/tFI2/7C8dIBaQUxKjkpyzP6G18jHZKwpS/Lj4HhpcNoy/Lj4ETtTHdoQFNVF6jRiefhFU2zLPak05L+kTvYvLAR1KOoAZWBDKRa4MaeKQFvIRvtYqk9KOi0pRpvRE8YP+Cn83/cY7Ru4uOl4aS0mcjp2cuiuNOEGgZcpoNOehjjs2yL4H9THeNhoPsuGXKR9zKJK9Mg6dT3cjF1dPNOH32O1bNnuTv5iZQH2jCtT5kIYehynp1iZ2dv/hppCl8jHk9UPo9PoTGoGzNQMCF5EfEeXLQfrHldnS5hLTJSkaClNBq3I6+NhFeZFvlzQRUaR7isYTY8tEzSpjyibhQxGvujKbV05amN0/apdOJJtSBcZSetxQcjygCahEP/ALeKmk2S6nWo4hTryP0jbwu2JUw5VmKW+XRuvutQxIN2EeJc0NoQaEg05EGhHiDCAPcIQgBCEfGakAfYrm8O8n2RhnUP2hyy1QntWtc5QDVRzPSMu829SYRBYvNe0uWPedv2Qc2iF2Bu+8xmxOIcTJrijGnAq/8Aty6HhQdecQDS3OwzYlnxU9j2xLKQ1KIisaKim6y6XrzjJ7UdhticAzhRmw/3qUsSos9joCtwK/CIs8vDKBVpYCa24gaczzC9LRlCqwJzcPyHi1txKb1NaU7+sbretKhVjVj1TyQ1lYPy6DG3s97lTowPqNIkd6t3PsmKmya0ymqg80biWh8DTyMRHYMpBppzEfS5uF1Qai9pLb6HIvdkYNo4Zb8vCMm72xJ0wTJiAdnLuxY5QSNQCdTp6iJLYG7czaGI7JKhRQzHp7in9WOgH9jHbt2N0ZalaIBIw5pLXk81dZjfMFNQK6tmbkI+U3VZyqezrr38l/PgWXLpuLc+n7kJuX7Ommos3GqUUgFZGjEdZpFx+QefSL7KxaKOyw0sEJw8NFlJ3VA1HRQT4RpzMacVMaXLJElDldwaGYw1RCNEGhYamw5mJnD4YIoVQAAKACwA7hEQjGn7lNHNCnGmtkawwsxvfmnwQBV9bt9RHl9lqdanxeYf1aNl55DAdYzGIqKUe5sRETtlMP4cxlPc7/oWI+kRk/bOJw/8VBNQakUDDzFvUDxizNEfihHD7VUpvxNsaansQW0tl4La0o1ALrbMBlnSidK93qDyMc6xHscmFnUzwrg8By1WYnJqVBU1qCL084t23NktLft8Kezmre2jDmKaEHmuh7jeJnYO3lx0mo+7nSzRwNZb0sy11Q317wdI7FP2iGqk8S++pg6fJnmSycE3h2M2FmGQ7KzILlSaXvS4F47ZsIhMJIJJDGVK10J7NQAM3LTn1jj+/mFeVinSZ7wFz81STUda6x2bdiS7SZOhCS5a004uzAOldBbzMWU3J29PX1xuYyxreOhudiwUCzFrV0ubs16jSp9I+zFC5UGZBz6ZR6i9h6xJSMItSxUryBGlveNV6nr8ojVZbM4YEG99QorS48zpzjlINjDYgswFVZV4jyvootUdT6Ruy6FiaMoXhFNKm7aVHQadYgpb5AWZOI3OXqdBah6CJXDzqIFWZxHhvfibVuR6nygDYlT/AHnzKR3/ACrW9vM6dI1DMEuW08yqMqNMFBUsSLKKc6UGnOMu1cPml9nlrmGUEEVC0vrpa3nENi8YcHKlr2jF2WY/EdQBRRl65mQWiQT+wMGZWHlq/v0zP+dyXb/qJhGzgJJSVLViSVVQSdSQBUnzhEgzwhGPETgiljoBU0FaDrQQBkiu74bZlSZah1Myax+5lKSHd+tRdVFbmPO8m+MvDSO0BWYWIVFVqFnOgNfdHMmIXd/YzPMbEYw5pz6sRwKOUuUR7qjyJ8dIBo7O3dxTYmViZ7mYQpRgLChNcqsx91etiaRdEyNqMgHXhzfzCxXurfw1yLIzDgaid/ErU5DmF8Dfw19GYW95eD8Nw3eQaHL618IgH2jHiLAoLgMKV/ESPpbvjxMcHimoQBpUVp31W+Y/SveYSlR+JWygXABp35mU2A6Ajv6R6UsONqFRp8JA+YjSvdb1MAc89rWw80qXixfKezYVDURrpfmQ1QfzRy0SqaEjw/sY/RG1sDKxEmak4ZO0UqMwoVroa6M2ah1OgHWPz9icO0t2SYKMhKsOhBoY9lwO55lF0n1j+zOeosPJe/ZTtNwZmHUJV3D1y3oQFY1GuXKPWOg717QMmVLw8k5Zk89mpGqIBWY/iFsO9hFE9i+zw2InTj/hoEHcXNT9E+sWSbie22tOJuuGlpKX8xHaP9Sg8o8zxO3hQvKs4dZNP54W3rv8zpjPXGK8C1bHwCypaoooFAHoIkTGLCrRRGVo5Ix07EN9zVKVYd14zmMct7mPrTRztHPcVFnSTFAxpYkRuZq6Rp4kxT1HudFPqQuPS0UXE437BjZeIFpbnJOA5oSMx8RZx3qesXraU0KpJNBFD3qdZsh6XpT9afoTE2k3Cqn2ex2V4KVNkt7S92BOMjEAAtLbK3R1N0r3BvoYtmycIJcpBlKsQoDDwqWJXoKm/PxiE2DiTiNkyWY1bsgCeeaSxQn/AKPrFw2fLagYEMAAq1saczUWNT3aAR6ObbSTKlHt0NFRGBBt4KNbjyHnGvtKTmIVk/ESL2GgtQippy5GM8oqxLupFbBvwjnmHImpvTlH3Diqlw9Qb3vRRpfXSp8zGskhJi1cBXPDxEG99FFDfqfIRkWc2e6hgg5dW7m6L3/FGxPl0UtMStauaUNBSwoaGwAEaCkIpOYhrsV/Eb0yt30EQD7J25JM95bTezZQqhTWhrdtbDkPKJHD4JXxcyZM7N+CWJS2bLLUklrigJmE6fKIiZclZCT8Qyq0xZeUHKKl2pbzYr6xIbo7PdA7TVKkiXLAalcqA1NidXZjEoFhhCESBEHvRvSmEli2ea9pUoG7t39EHNok8bjRLALA5SaEgVp0rEBh925bYh8Ss0znf5iM0teUtKDhXyrEAr0jcdsXmnYp882YQza9nb3ZaKPhHXnFuwSMEVCKqooWT4qcgNQORIr06xlaSK5QDKHOlq/hA93xNI9Z2PCKMgsSOEn8IGniQR0HOIAREmngsBrlNC3cR8viL+Gvqjt0ZB1sWp9CvpXwjyzpNOUgAC1xRj+FO7qQe6PRkseFW4BYhrhvwgi4HXXp1gDy81JhBmCijTMKZj1zaU6Xvr0j0soniDHKLqGuD+Ik3p0v39I+NPzWZSEFiRxKx6WFcvW3d1j4slZnuGiA3ykUY9KaUHO1zbrAHpZxPE68IuKXH5yNfC2kcd9qGzlXEiegAScNBydaAkj4SwoaeMdhcu3IOgN6WLEcqGxAPeKnwvXN59kysahWYKZTVc1mLj5T0FxYmp8I7rC69lrKfbo/gYyjqWCI9iH8LFdc8v0yH/OPmw5/+8No11+0N6USn0jc9mWyPss3ESwxZJgVlrrVCQaHnZh6RE4//wDm25iENlxKpNXvJXI3/UsL+rGpcSqLplP0wTTWEkdUw7VUR9mNEbsnH5kEbE6dGh02pYMc7HlZnH4x9xEaJn8a+IjZnTIrOJR0zT8UdFDcjsUCLgkeERk7bc1NaMO/X1ESmIaIPaCRVal3LNRyiM2ttEzb6Dp0in7YxFFYD4rHyvFgxz0rFM3gxdjS50A6n/VI6KKTmkjCq8QZ0ncAf7oSvP7SR4GbMpF5KoFWWhKFqLQGhAAuaGxtatNSIrWzNmnD4HD4e2ZZctD+b33+uaLTJfNVnSo90UGYUGpprdu7kIvWVKPWIVgAgIOa3QhRrcW6DzjxjGVqKyla6mnwjXiXSth5wwiKzMyNT4Voa2HcerV9BHvDl6s9A1eEUscq86G1zU69IxJMWMkl8qq9QeI1oRRTpUXu1B6xU96doHD5C8szFzgsFNbCtNRbipy5RbZJRiztwljQE8JoLe8LGpzHXnEfOwHaTAScwLVFb8KVpQjqa9feiGCIw20pExUUibLyTJcwymS7nNRVrWhGcg/yxeIp+B2a+IxRxHD2KzaA1OZhJBUUFKUMyprXlFwggIQhEg8TpIZSrCoIoQeYiDn7rUvImMh5K1WXyNcw9TE/CAK020MTJtOl51+YcQ9QMw8xGxhtrSZi8LGXXoRl8iNPpE7EfjdhSZpqyUb5l4W8yNfOsAfJkklQAAU6re3cP3jF2fwS2KAC45AfKoNwT3EUHlGk2w58k1kTMw+U8Leo4W8wI8//ALCUIXEyip6kZT/KfdbyMRgEkZze4FsKVZPhHIBTcMe6tBfpAqjnKlARqVqrIOlrgnv8ekfMNiJbCkpwCanK2tTz6m/jHqbJyrQpmPU9TqxYXH+VIgHyZLccCEEUvWxVeQDKNTyt3x4nup+7K5BQVqBlVdLMKip0Fe8x6AMtRkfMSdHvmY88wuB41oBHv7T2a8SnMTrqGY9490eIsB3QBEHCCTOUyxYcVAeHIbEeOtPCIb2s7DaZJlY2QM0zCnMQNXkt7w8tfWLNi8Ggl51PETUlCBnJ+nTyj3sucVHZzCGDWBpQX+AjSnT0jol78dXqQUzdveVZktZimoIFe49f9c4tf+1FEstTMagU8eZjnO9m6U7Zc5sThFL4RyS8sXMknWg+T/wY2Ni7zS5y1luBX3kbT+4jKlWgko1e3R+Xg/5Dhq3j1LXO2wCfcANRSh7xEtOmxVMLKq6szDKCDStSSNB4RKztpDrFVxevRnOMaTzhbndaUZJNyWDNiZ8Q2NxEfMXtIdYr209sBQSTQd8UsYuTwiwbUVuY9rYoAG8Ru42xjjcaJzCuHwxDGujzdUTvoeI9w7419nbMn7UmZJNUkA/eTiLAdF+ZiOQ+kdFx/Z7NwExcOtBIlO/ImtKZ3+Z2Yrb9hF3aW3LWZdSquK+t4XQru/XtHGHxBkSRmmqDVj7iORWhp7zaCnK8TG6ftal4gDDzwsjEWlgE0lsdKy3NgR8rU7iY5Tujgvtc/t5wqkklySf4s43Ve/i4j3AxsbZ3eqSdSak99Y7d2c3kfonFTFCBSuUmiLmGneG0sKnXlHqdLKIBLYitEUHiF7VrrYVOvKOD7p+0rE4BlSdXESFsFY8csG33bnu+FrdCI7Hu9t/DY/7zDPZRxKOF1dvnTqBzoQa2JiCTd2ti3kyWolaKQuW96UHCb99q6RH7O2rIaWGUPJzL2asy2qOEEEWrUd2kSmKzZjWjqi1obEs1gKi2leQ94RCbxYWZMaThpFKy1M56mg+VLgHUlz5RAJzd5UGHlrKJKKCoJ+LKxUt/MQT5xIxq7MwfZSZcv5FVfEgXPrWNqJAhCEAIQhACEIQAjzMlBhRgCDqCKg+Rj1CAIXFbqyzeWTKPRbp/QbDypGpkxeH0HaqPlv6o1x/KTFlhAFewu8MpzxrlYakajxHvDzESckBjnRw9qD8PXzNvSMuM2bLmj7xA3QnUeDC48oh5+7DKc0iaQej1+jrxDzrEA3mw6s5LjKbhaWN9WqLEnzt4xF5WLG4dVJArYnlmqLHoLDmecfTtifJtPlkr1N1/rWw/mAjYlY3DzRZjLJFjUU8jpG2nNR6kNH3D7aAqs2uX3atzPMHkw5VrWx1irbw+ybDYg9thH+zzDeqXlk/lHu+XpFoxezHEsiXRhThp9CRzjQwWBEpKrmRjYAGhJr8S6XN9NIippW6JUcs59O3R2xhjRQmIUc1YV9DQ/SMFNq6HATK+cdKO15yFs+V1Wl8tGYnlSoBv+ojxM3noLhKgVIJYEdbEVMaHTpS3aM9U4vGTn0ndzas7/ASSOsxgKeVa/SJjZvspQETMdPM8i+RapKH5mNz9In5m8bkfChPdWnjUxHttcsCXq1dL1AtyXkfKNfMpw/CjPlzl1ZIztrS5aCXhggC8IygBE65VGpp+2sa6os9HkPSYs9WQhrE5hrmXmKVrT4YpczbAJJrf3R1A5nqP8old2cczTwQ1QgPvd9jcenPnG1Sb3NMkk0iB3h3BxWzhnw5afhwdMo7VK9QnC471v1AjR2bvGk0UJvHZsJtSrjMCAl66rmItcaUUnUD3oh96/ZvhdoNnl0kz6FjOl04jWiiYos9aG9jbWM0wczx+yVcVEV/sJuGmCZKZkddGU0I7u8dxtE5tjZuM2Y+XFJWWfdnJeWw8dUPc1POMkvEy5w5RkQWrcz2so7CXjm7M5qmZSstjSgzg8Uo2W91t8MdG2HJJmT5zFSZrLlowb7lVpLII5NxN5x+etobF5rG1urvviNmvwUaWaZpbe61OhF0NzcW6iIwSfpOEQe6W98naErtJVVKkB0bVCRXUWIPIiJyIAhCEAIQhACEIQAhCEAIQhACEIQAiLxm7klzULkY/EnDXxHut5gxKQgCtNsjEybynEwdPdb+k8DfSNadtfMQs5Cj94ynyB1/lMW6Mc/DK4yuoYHkQCPQxAOfbTz2KksBemvrztFcxuPZqBlsLnnpoPW/lHS8Tuomsp2lnoeJPQ3HkREFtHd9x/Fk5x88u/qBxD0MAUOdii1FViK686D9RXSNedOmjQ1r/AKP+qRY5+7ytUy2B7jr6j9xERidlzJZqR3Cv7HQxg4p9UZKTXQrmMwcz3gMw7jUgnkQLxYt3s0mXWtzcg/QVF6/3jWY1YZhSmlbGp6Ed36xmlOcwANQOI1+gqO+/lGRi93ku+x9oZBxgg6sdVqbm4uKd4GkWbZASYue1XOaqmhpooqPw0t4xz6TtDRWqubU8so1uOthemsWKXjRSoszcIZTQ1PeNaCpvXSALKMMZgmZgk1H4crgUZFte1CCcx06Ry3eb2WLneZs49iwYL2DmstmNyJTiuQ1IAU28I6BM2q0tLMGVRYGzW0FRboNPOInY23Z6masySrKhZya0Y5mJJ5g6H6ROQci/2k8mYZGKltKmLqrCh8e8HqLRmxGDSYKiOtTdlYLajNLmSMwaWJrOaiYj2RMjg8PCDpawtFfwXsReXP8A/WVw9ajg++p8ta5a/ip5RlkjBsexHYzSlxU01yu0tF6EoGLEf1geUdQjW2fs9JEtJUpcqIKAfWp6kmpJ5kxsxBIhCEAIQhACEIQAhCEAIQhACEIQAhCEAIQhACEIQBpY3Y8qbd0BPzCzD+ZbxDYrdZxXs3Dj5Zlj/WBQ+YizQgDnGO2Oq/xZbSu+2Q+Yqp+kaR3aWtUIv5V8jY+UdTZQRQioMRGK3XlNdKyj+CynxQ8P0ERgFETZby2JI5ADkQPDxgkvjtVco5WqT3aGg6j4otE/Y+IlaATV/DY+aNb0MaLTJbnK6lW6UII/ka48ogETiMS9VWzD3jyNBp3Hip00j201nlZFs+IZZY6gNavkgY+cb77DDVKNWooeZAvyNxqY2N38BmxunDhkr/zJgoPRAfWAJ7YG7q4XPlcuXy3IAoqiwt4k+cS8IRkBCEIAQhCAEIQgBCEIAQhCAEIQgBCEIAQhCAEIQgBCEIAQhCAEIQgBGDF4GXNFJiKw7xp4Hl5RnhAFfxO6lLyZhX8L1ZfJveHqY293dktIR+0IMyY7OxBJ7lFTc0UCJWEAIQhACEIQAhCEAf/Z"/>
          <p:cNvSpPr>
            <a:spLocks noChangeAspect="1" noChangeArrowheads="1"/>
          </p:cNvSpPr>
          <p:nvPr/>
        </p:nvSpPr>
        <p:spPr bwMode="auto">
          <a:xfrm>
            <a:off x="63500" y="-1014413"/>
            <a:ext cx="2181225" cy="2095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652" name="AutoShape 4" descr="data:image/jpeg;base64,/9j/4AAQSkZJRgABAQAAAQABAAD/2wCEAAkGBhQREBUUEhQVFRQVGBcUFRUXFxcUFxQXFBQVFBcUGBcXHCYfFxkjGhQUHy8gIycpLC4sFR4xNTAqNSYsLCkBCQoKDgwOGg8PGCwkHyQqLCwsLCksLSwsKSwqLCksLCwsLCwsKSwsLCwsKSwsLCwsLCwsLCwsLCksLCksLCksLP/AABEIALgBEwMBIgACEQEDEQH/xAAbAAABBQEBAAAAAAAAAAAAAAABAAIDBAUGB//EAEIQAAIABAQDBAgEBAUCBwAAAAECAAMRIQQSMUEFUWEGEyJxMkKBkaGxwdEHUmLwFCPh8TNDU2NygpIVRHOissLi/8QAGwEBAAIDAQEAAAAAAAAAAAAAAAEFAgMEBgf/xAAvEQACAgEDAgQEBgMBAAAAAAAAAQIDEQQSITFBEyJRYXGBobEFIzLR4fBSkcEU/9oADAMBAAIRAxEAPwD2eEIJhQAKQoMCADDTBgGAEIhmTCTRddzsvnzPSAzljRbDduXQcz8B8IdULRVF+X1J+u8ANNEG5J97Hn+7CEBSrMRX4KOQ++/wg2QEsanc8+QA+QEBZZJq3sXl1PNvltzgBoQvdhRdl59W+3v5AFixoum7fRevXbz0Nc+ll5/m8uQ677c4Tv6qUr8FGxP0H0vADXfLRVFTsOQ/MTy+JhABASxqTqaXJ2UD5AfcwTSWNySfNnb9+QAGwEKXKNczXbYbKOQ68zv0FoAaksk5m12XUL9267bczNCiHEzwiljSw8qnYbmpNBQAm9gYAM+eqKzscqqCzE6KqipJ6AAmOP76dj8QFaRLGHUFWLZmYK+VsyzFIKOyGWQpAZdTYgxRnHEcVYZVZJCsGZc4oSH7sqHKUzZSz5fFQqVIRqV7zB4NJKBJahVGwAFepoLk7neI6kkqLQAVJpQVNyep6wSIxuMdpkw7qmUu5ZAVUjwqxoT/AMqaIaFq0Wt6bAb96RJADFbGYUvlINCpzAEVUnbMN6ai9jQ7RaMCAKD45hYy2zmygVKN17ylFUb5gD0NqvweEyZiTVnOZyLCtAPCNhQDruSTFsxVxyOUIlkBrdDSt6Gho1NCQaQAG4ggYgmlDQsQcgY+qX0DaWruIsRTw06Wq5AMmUXRrELuxqaMNatUjWphnDFNSy1WUQMiGvtehugOy8r0FaAC9SGmCWAIFRU6DnvbnCgBsCDDTAAMAwTAMAAwIMCAFChUhQBsgwoAgwAYEKAzUubAQAjEBOfSy8928uQ6+7nCpn1svI6t58l6b78oc7kmi7anl0HM/LfkQAz08KgV+Cjr9oFQg3JPtZj+/YOghMQgooqTWg3J3JPzJhKuWrMRWlzsByHIfOAAsv1npUe5RvT6n5CAPHrZOW7efJem/lqcma7WGynfq32999A7liQpoPWbl0Xm3XbzgBTJhJKrru2y/dunv2BaSEAAFSdBux3JJ+JP2hzMEAVRU7L82J2FdTzO5MGVJpc3Y6n5ADYdPrAAlSaHM12NugH5R0+fyeYMVsdjkkpnc0Gg3LGhIVR6zGhtACxuNSSheYyoo1ZiFHQVJAqY5FMWvFZnd5p0jIuZ5RVXlzZbkemGFplwCraXpmpWGcMws7iU9p01Xk4dSGkUc1meGgmLagDIw8SNT01IcGO1kYdZahUVVUAAKoCgAaAAaAcojqSDDYRJSBJahVGgGgvWIeKYNpspkWY0ssKZ11FwSNjQixoQaE0IN4spMDAFSCDcEGoPkRrBiSDn8B2dlymXE4gIcSqsrzhZTcjPloApKkClyBQVagMaISZM8WZpY9RaCv8AymA8/wAtqDevo3JsoMCGAYGxBFQfMGKZkzJf+Gc6/kdiCP8AjMoTTo1fMaQA6XjSHCTBRmrlK3V8oqeqmmxtyJi1FbC4UqSznNMb0jsBsijZR8dTeGzsYc2SWoZhdqnKqg3AJAPiI0FNLmgpUC1DTEMjGhjlIKvrkaxoNSKWYdVJETEwBDPwyuAHVWoQQGANCNCK6GFOmZVLULUBNBcmgrQDcmJTDTAGdhcOk5S8zK7Namolix7ta3VgaEmzE8qAAo7JNWWrd4pqWDelKWhoS/rAsKAN4tTU0MTzsEGOYEo/5l1NNAw0cdDXpTWDhcKJYpUsSczMdWY7n3AAaAAAaRAJzDSIpzJrTXKISqqfHMFKlh/lpUEVHrHbTUnKpuKaUCZviQXMwWKgCpLry/UvuAiQWzDYdFbH4+XIlmZNYKi6k8zoANSx2AuYhtJZZKTbwiSY4UEkgAAkkkAADUknQRl4DHzMVMrJWmHXWYwIabp4pYtRAL5j6XIC5iwfC5vEGDz1MvDAgpIOr0uHnc+YTQb1MbvG+PSMBJzOQKCy7mKq7UOxcPEfXu/gdca1DjGZfYwOL/h3NmznmJizLViCEoWoaCt66VqfbBjzPiX4sYl5rNLmTUQnwqrAKAABaoPKFEpwfPh/U2+DZ6o9/gwIZNnBfM2AGpPIRalcF5gAqf306xGJZa7aC4XlyJ5npoPO8JJd8z67DZOdOZ6/IQvT6L8W+y/Py1ARctZbLu3Pov393RM+WiqL7DYDmeQ+cJ5nqrSu/JR1+g+QhABBuST5sx+/wHQCAEFCAkmpOp58gB8gPnAWWSat7F5dTzb5fGCiH0m12Gy/c9YjqZmlk57v0HJeu+1rkBFs9lNF0LDfbKp+be69w6Y+WioBWlhoFHM8h8/fRTJvqpSvwQbE/Qb9BeHS5QUcybknUnmYAEqTl6k6sdT9h02h8KMvtDx1cJKDlSxLKirXKCW/M5BWWKA+JqLzIrWAH8a40mFliZNzZCwUlVLBMwPif8qWuxsKitrxy/DOCvjcR/ETs6S/5bhCzVLULBFai1CVIzAH0vBMAqsXezpxeJn/AMTMmGXIIosgZiD4SrKQ1KEOK5sprfKxU+HqklhQAoAAsABQAcgBpEdSRsmSqKFQBVUAKoFAALAARidoO0fclZcoZ5zPKQjIzhBNJCk3Vcxymil1J22B0eNcPM+Q8tXKFqeKhOjBirAEEqwGUgEVDG4jL4V2eTDM8+d3ZYXU5fBh0VTVZZepRbk0FALUGpIDex3Z5sNKrMZu8dQXQHwK1SSxANGmGvifegrU1J6ExS/hzO8UzMq6ogJRhydipBDcl23vo3v3lMqOe8VzlVhQPXXxKKBgBcstKbrvAgvQIMNiQBhGbIrh1yuCyCpM0Ak1Ny01bmp3YVHMKI04EAZjUxJWlO6Rgwcf5jKbZDsgIuw9LQWrW9OnBFLMaACpP7/d4eYzRMzT6TfDlP8AJU6Oaf4gbRnuQE1UXpe0El2RiFdcymo08juCDcEcjcQ+KPE0VfGCyzDRVKUzOdkofC4sfSsACarQkWpGbIufLnoM2WuXNS+Wt6VrrEgfAgwIAptgypJlELU1KG8tibk09Qk3qu9yGiMSnmsO8XIiEEJUNncXDEj1BsDQk3IFBFmbi0XVh5an3CMTjPasSyJUiWZuJcfy5WlAf8yYR6Ce4nbnGmd0IdWbYUzn0Rd45x+XhVBerO5pLlLd5rclHzJsPhFbgnZqbiJgxOOoWF5UkXlyAeX5n5ufZaLHZnsh3bHEYpu9xLjxOdFH5JY9VBGd28/EmXg1MuSQ03S2i/1itttdnMunZd3/AAdUYqPkq5fd/sanbDtvJ4fKpYzKeFB9Y8G4/wAfnY2aXmkmpoqDepsABFXiPEXnzDMmks7GwjW7OcVXCP3gVJk/1WIzCXXZNq8215U3xS5Up/Tt8P3LCrT+HHOMs0cH+FGNeWrFpMokV7ty2ZeQbKpAO9K7wovH8RcUdx/2r9oEb/Fp9H9DDZq/VHt02dSwFWOg+pOw6+6sBUC1ZjU7tyHIDYdPmYIAQbknU6lj9+kBJZJzNrsv5fu37HM2RRgClrtZdl59W+3v6J5hYkL5M3LoObfAb8oBYvZTRd2Gp6L0/V7uYczhaKovSy6ADmeQgQIkIAAKk6Ddjuan4kwFSlWYitLnQKNwK6C2v7BVQgLMb08TG3sHIdPmYYEz3YUXZT82+g23vpJIqd5rZOR1fqf09N9+UF5pJyrrudl+7dPaeoeYWJVTp6Tfl6Dm3wG/KJZcsKKDT936nrAAlywooPaTck8ydzDoUZ3GeNy8MgLmrtaXLHpTGNgqqKk3IFgddDpAgscRxfdSnmZWfIpbKoqzU2A3jC7PLPnzJk+a5EpmZVlA5pbpTLQKy3XcTBlLVYMtgYo9lMHicVMGNxBnSKsSsjNQNLy0RHWgK5TmBBHiIDClb9oTEEjEQKAFAAAoABQADQADQRzvH+1nczpcqSEnP42mygSXAULRVyVyzCWFA4ynQsppWPtn2r/hR3aA9665g1qKucISFNWmHoiuVqGKkWM/ZbgQlr3zt3kyYZkxWzswCzyHqBRVzMAuZlRa8tSQN9GqASCKjQ0qK7GhIr5GEy11gmAYkgofwjSv8Egr/pMaL/0NQmX5XXousSYXCkEu9DMIoSNFGuRK+rYVOpNzsBagQBVxWKIOSWAZhFb1youmd6bWIA1JGwBIbKx1wk0ZHNheqOeSPQVP6SA3Sl4ryS2HrnBdCSxnAVa/+qo2AoMy2AAsoELEzBiAZSEMhA7xxRlAIByKdC5BBr6oodSsQSaUKAi0AA0AoNTpbU3MRYbGJNFZbq4BoSprQ/u/UX0gCSI50hXUqwDKdQQCD7DEkKAKeH4cqNmq7GlFztm7tTcqpN7mlSSTYCtABDeIY/JRRQzGrlBNAANXY7IKivOoAuRAxvFVT0fEfh74xJ88u2ZzU6DoNaeV45LdVCHC5Z106SdnL4RcGIKUyTHmE+nnurHdlvVPIeGm28GZimfU0HJbezrFGWamguToIp4yTisROOFwwaUop3+KpQqGAPdyB+ahu+1bczWz1M7HjODvjp66v5G43iTvN/hsGofEaTHIrKww5vs0zkm2/IdR2a7Ky8EjOxLzW8U2c5q7tqSxPy2ifhXB8Pw7D0UBFUVLHUnck7k848t7f/ie04mThyVTQtuYY2vGMv0/6/2NblK97a/0936mz+IH4ohKycKatoXG3lHjuMxxzFmOZz7Ygn4wlqLdjvGnwLs4ZswZvM9BG5RUPPY+f79DuppUfLD/AH6fyVeG8MmTjWh/e0dXw7soVIrvHR4bhyygoUDUe24jaMkIKm+hPxrHLO5zfsdfEUct/wCCLy+EKOsTCKwqQam/vhRpwyPER38tKeJqV+CjcD6nfpoGf4nRPcX+y/Py1KqXuwouynU9W6fp9/IOmTCTlXXdtl+7dPaeR9OeRFMmXyrr8FHM/Qb9NYFAgqfadSx0Gmp5AeyCxEtd/mzMfmT9OQhsuUScza7DZfLmeZ+kAJZRY5m29Ffy9Tzb4DbmWs5c0Wyixb/6r9TttfRZu80NE3I1fop2XrvtziYCgoLDQDSkABEAAAFANBygwjGZx3jq4ZQSMzuaItxUBlDOSqsQihgWIBIF6RILGLx4RhLBUznVmlyy2UvkALXocqioq1NxHN8N7JNOmd7jFIKtMVZWfMpVnDqwKNUKQSGltUEjMAtSC7gPBJmImpi8Sb3KS6EEMGKq5rZfCtigTOrjOtRSOtiOoEzc45Xj/a8K6ScM2ea5lklArES5lw0st4GmMKZQxoa7mgPR47CGYuUO8s1BzSyFYU8wQR0IIjK4P2dl4NCWYTMrOyTHSWrSUe7S0KKKJmLGgp6ZAG0GBcE4LMSXMlYhlnys+aUWUVyt4yjKaiiv6JqbcqCNyM/+GM7xTM6LqiBmRhydypBD8l23qdAMU8plWac6swRJgADZjWiug109JRTWqqATAF8wIMCJIBAgwogkaYaqAWAAHS2pqfjeHwIAzcVM72b3LHKtMzA2M4EXROaD1qX2sK1nxmEU+OvdsoNJgIUqoFSDWxTejAj5xNicMsxcrgMLG+xGhBFwRsRcRlYmXlIWZMMxFuEIGYsDUd44PjVbECgNQMxakYSkorLM4wc3iJbwOMYys80AXOU0K519V8huhOuUkkfAZ/EeJFrCw+fnEWL4gWNzFCZianprFXfqXPyx4RbafRqHml1G4qcReKPDsbmcqdqn2RW4li+ZjV7Mdm3es6aCq0sNzX1qeVaCK99eC0k4VVuUibA8FfEsQGZJdQGZTQsFYErXkaUPtEdbxHiMrCSi8xqcydWMcpO7dSeHGZJmkZmzTZaj8zEGZKPIhznHNZqmPIu2XbmZi3JZvDso0Ajori1+heZ9+y+HqypmpaiWZcRRq9u/xGmYtiqkrKGgG8cA01nOVYYgaa1BHVcJ4OqAEi8dWI0L1Z11x3cR4RHwjgglrmfUx2fZnCgSzM5m3kK/1jleLYzKKCO24cnd4eWOSivnS8cVsm+WWGzbDCJj6Y9hEaE8F0HsHvjCnY2rRvYGZWSP3vHOnzgxsTiky3LJApyhRmzMcam8KMd5o8Ns9GLljRbAWZuX6V69dB5w53CAADoqjUnU6+8k+2BMmhaKoqT6Ki1hufyqOfzNoUuXlqzGp3bQAC9ByUf3j1h5YMuVQ5mu3wUch0tc7+4CKnedJfxf7J8/LV2XvLkUTZTYt1YbD9Pv5ROTACgQaxjcf7QLhwoJAZyUDtTJKOQsGmXGwsti5FBzg2Ct2g7YSsOk0SyJs+XQGUoZsrMVC94RaWDmFMxUMbAjUR4PgpxSysRiJZkYlJiuGQshPdmgqhY0DIWSjVIDHnFbsz2RGWXOxC1mBRRSaqDqHUFVaWrCjdwaqjCwBFY60mIXuSExzXGO1LpiVlYdBNysEnrQijOAySlmVyJNIJNJlFINMwMUO0vaSc084fCsCcrK2XMzBnqlyFrLynSYneBWBzqoFRq9lOy/8KmZ2zziKFyoDKpykywQzeHMCaVpUmgAhnJBuS2JAJGUkAkWNDS4qLGnSGT5CupVwGU6g9DUe0EAg7ERKYBiQZx7yToGnS9hUGcvtYgTR5kMObbSYXDEt3k2melFAuJSn1V5k+s29OQAi2YEAQ4zF5KADM7WRK0rSlST6qioJO1tSQDHhuIBzlIKTAKmW1K00zKRZ1/UPbQ2itw2dRyJ3hnvz9FwtSFktuoB9H0rksL1L+LZXpLChph8SXI7ulu+zLdAOhBJsN6AaEKI5KFVUFixAALEAFiBQsQAACdbWvD4AUB3AFSaCGz5wVan+8c3xXiZbWw2HLz5xzX6iNS9zp0+nlc/YuY7jN6DwjSu5+0Zc3EUvWOb7QcWtQHT5w7Bcb72WGrfQ9CIpp3ym8yPR16JVwTSNDEYyp09/wDWKM/iFqC50prX91ilPxTOwRAWZjQAbx3XZXsaJIE2feZqBsn3PWMI5m8RJvsrojmXyXqV+zXY/MRNxA6qh26nrEvbbt5KwMsolGmkUAHq9T1jO7d/iSuHBlYcgvoWGi/1jwTjfH2mOTmLE6sY6aq9/lr+b9fh7FTLNj8W/p2RZ4jxdZk1nmEsSagG4relTvl0App4a0AjIK52tWkUlepvGlg3Aiy2eGuBVYrXtxhHQcGwAFOcb84hVjncJxCkOxnE6jWK2UZSkXEUkRTnM2cqfmYL7zSPR8ViqKBuI8owuPyT0c6KwJj0aRiRMoY16mDjtNlc1OT9ibCqWfpHTYcfyvKOelzArVjX4fi8wpzjjJui2souScApUFtTfWFEc2Zc6/GBG3ZE58S9T0NUCAknqzHf+l7DrDVQuasKKLqh6aM3XkNvPQy5ZYhn29FdcvU82+A25masenPJhrAMKMDtB2j7kmXKQzJtZSkeiqd+5RAz0ORmIIUkEVpmoINgrdrO1bYbNLlS8z92r59VlF5ndp3gp4QxDANcZh4gBeI+ynZRpcw4rEFv4hjMJXMKfzDUswUkZqWyglRQUvppcF4W7JLfGJLefLLd27JL71Er4MzLVRMoASUotdI2zEY7kkU+eqKWdgqqCWYkAKBckk6COT7SdpnZUl4ZJv8APJlicqisuZk71ZZQsrqzKprXKVDAi8dPj8Ck6W0uaodHFGU6Efu9dqRk8L4DKwKs5mOyqGo01gRKQsXYAgCpLXZ2q7UFSaCDIBwbgEvDl581ZQnMWZnBbKgYAUzObtQDNMIDNvGtg55d5v5VYIvmJasx970/6YzcTMzEPPR+6uVTLmCUH+JPUVvyFCF1N/RrcOY4eS0yUQ8gzZtJVRWhnMi9w29aACWbGoyldDIOjgGFWFAAgQYUAQ4nDLMUq6hlOx5i4PQg6EXG0R4TBLLBpmJY1ZmJZmpYVY3IAsP71sGFAFPGYo5hLl0MwitTcS1rTOw33ovrEHYMRXfAmSM0pzX11mMWWaTqxOqOeainNTakmMweUtNlNkmUGatSkygoA6jelAGFGHUeGKWKxha5tyHL7xz3XKte500UOx+xDxPHlr6AadI5TiXFLU5fGLfGOIChvHIY3GViitsbeT1Wl06jHoZ/GcaSbxH2WnzZmI7qUpfPqBoKeseQibCcFm46cJUlan1m9VBzJj2Ls32Xw3CcOTbNSsyY2rH7dIzgk4vPz9v76EazWRpW1cvsiTs52Xl4RO8mUMwirMdFGtByEcZ2+/E6zSsO1F0Z/oIyPxA/EpptUlkrLHvbz6R5DxLijTD0jfTS7VtjxH6v4lLP8v8ANveZPoifi3GTMJANtzuYyqw2FFzCuMFhFZbdK2WWOrDknkQwCCRGXBgnJcouSsaYl78mKEt6GLcuZGmUEuxY0XyksOQWlkxucA4w0ohGPh0B5f0jJSZBdo0WRU1taO2r8uW9M9FXGE6RudnDV2PJfif7R5vwbj9CFmHorfQx6J2ZbNKdxuaedB/WKeyp1ywy38aNlb2my+IobQogMnmTXyhRhk17YnqUB3ABJIAFyTYAC5J5CEY5rtB2iObuJCO7s5kOy0UKxkmaUR3BTvglGAcZTQgkGPTt4PGDuIdq1XEdx4sjLLXv5VHMqZiK90ChU2YXDgMOYEO4B2WMidNeb3c6r95JmtLQTUMzM01bCirmIYUpd3sIHZPsmuGlq0xJZn0OirSVmrVZWvdhgasqnJmzZQAb9JBe5IoFYMCJIAYY61FDcHWuhhxgQBl/wryLyQXlj/JJoV/9FmNAP9tjTkV0MmDwZJDzFCkV7uUKZZQbU2sZhqattUgblr8NMAR4rFrLWrV1AUC7Mx0VRuT9zYAmMqfxRu8kSpqGU7zVpQ50cIjzaLMAFT4ACpAOtMwvDpEz+cRO8M45lk/kyf7RNmcgAsCM3TKATU4qxzSVxEvvU7wgFFqJhaTNVVZK+B6nWuW1arS0A6Uw2K3DpDpLAmMWa5uc2UE1CZyKvlFszXNKmJpk0KKsaC3xIA+JESB8CHQIEoyOKYu9Nh845nifEqA3i3x2eVdh1McdxPHkVjz19rcnk9ZodKtqwVOK8QrFLgfCJuPm5Jfhlg+OafRUchzbpFvs/wBnJnEZh1WQp8b7t+lfqdo9Ek4AYZBLlKFVbAKB7yTvHPhxWTq1OoVf5cOv2NPgeBkYGSJchSx9ZqULHmSY5btgJ+JqDMCDZQpP1jZl8VK+kIOKVJgqL1iebEl6dv71KiuPh2b5LLfc8X4h+H0yYTWdX/o//UZU38OZw0cH2H7x7X/4cIim4AR2LUXQXD+iNllVFksyjz8WeC4vsliJfq5h0/rGTMkMpowIPUUj3zG4DkOkc9juzCzAa08qRsh+ISXE0ap/hlclmDx9TyIQi0dpj+wRuUNPZWMLF9lpqbZh0sfdHfDVVT7lfZob4dFn4GOBEgU84lMkqaEEGERG/dk0xqx1EoaJVluYfhnGhjRkMI55za7FhVVuXUoJw5tSdI9o7LoJeDlWoSuc+beL6x5koBtzj02e4SSANlA9wpFbqrHLGSy09Ci8LuGfxGjEWhRglJj+IKxB0NIUV+8tVVA9Y7QY6fNkzU4eZbTkOR6uEaW2VZigB0KsCDuQKGxrEnZnsqmFlqWCvPAI70oocKfRllhWuVTkrXQAaWhvZLsfLwEshTndrNMoVzKrMUGXMQMoYio1joI9Wl3Pn+QQoUCJASYEKBACgQoUACAYMCAIcThVmKVdQynUHpcHoQbgi4OkVsJw0I2ZneYwGVWmEEop1UEAa0FWNWNBUmkXjDTAEGMxolrU1JJyqouzsa0RRuTQ9AASSACRi8Tw04okwTf5hnSQZdS0ignJSWQBWzUrMFGJrUUog0sdgnLrNlEZ1BXI/oMpNSAQKy3NB4xXQAgilM3HTJUxSxLyZymXmlgfzGIcMiGWDScGYUVlJvowoYglGzhOJBzkYGXNAqZbakfmQi0xP1DyIU2i3FHBYZi3ezad4RQKLiUpIORTuTQZm9YgbBQJ8XjkkrmmOqLUCrGgqdB++ROggSZ3aDgffrVPTHuYfQxw69jpuIm5HUoi3mMbUXkOZIj04zLCl66cqc/KMrifFwgKqbnUxR/iHhRlnPJb6TWXVw2R+XsMlSkw8vu5QCqKIoHICpMQhrRTmT/5cs3oLf8AtWlfdDJ2LotjGqElg3KD692OxNDEeFGWo2PzihOxdTFpTQe6M3jGTc00sFuSkNxUrbfaBh5tfLX9/GBip1L7mw9v2H1jU3wY4e4qYiUKHp9IzMLh8wZjuaD2W+dY1O8BD/pH3P2hvC5VZCHnf3mv1jVjLOlS2xfyMt8IL/2irN4SG1EdHPkClt/7RWaVQRjgRtOSxfZWU/pIDGbO/DOS+hdPI1+YjvGkw+UkbYWTj0ZjZtmvMkzzRvwsNfDOI81B+oh6/hjNBtNX2qfvHpljeH0Ebf8A0W/5fY1KMI9InnOE/DuYrAmaDQgnwnY1prHYrwXNTMba029sayqPbrCY0NNo0zk58yZtVrXEeCuuEoP7faFExMKNfBjukd9CgCFHqzywYEKEYAEKEYECRQIUKAFAhQIAUCDAMACI3kKWViqllrlYgErms2U6io1pElIEQCLGYxZSNMmMFRRVidh9TW1NyYr4TDsX76cKPcImvcqbEWsZjUGYjT0RYEtbdAwIYAggggioINiCDqIzRh5mG/wgZkkf5NazJY/2mJ8S/wC2x/4nRYgyM/E8ckypbrKGREqTQGgzEnKgApcmmUbmgEV5csGjEEmxo3q15jnGkOH/AMQ4nTVKqt5MthQ1/wBaYpuH/Kp9EGp8Ross/CKoLGgUAkk2AAuSSdABHAtFBTc3y/c64XYWDJxSsQevPp8jGGcdSqtYiNbEYwste6mIuqswADqdGpWqm1crAGhHUDj+MzjWoNCNKRX6ny2PBe6GvxYGhPmb1tF3DYvMtN9I5PA9ocppOXMv5hYjzG8dHhFlHxynzDzBp0IpaMM8YN91bg8SRt4V7GvlEWMm/wAwWrQE0+H1iHD4kUIiKc/jrqcpoK9RWMOxoUfMV5U+ve0NrGnsvX3Re4LiKYdN9f8A5GMsAiXNrapzVHUadf6xfwLhcPLFPUGvv+sYrqbbEnHHuvsWZ+JB3t/Xn5RH3u5/dflEU2boDou3Wn7MQNPqNbVp9IlmtRJhiKneJxzr7P7RQDXr+/drFqW1uXx+G8YhxJxD94ilCuunz9v2iwkkm8DB8DDMiKbM5Q6dr+6xFMWn7+JiOTJJEJm+UGECN6n3woxwbPkelwoAhR608gKFChGAFAhQjAkECCYEAIw0wYEAKEYEKsAKBBhQJBChQDEEiMY2KYTsT3MzwooDqh/8yR4qjZkQ0quuYAkBQM2zFfGYJJq5Zi5hUHcEEaMrC6sNmBBEQSiPHYMTUK7nQ9Y8u45hCCdLEioNQcpKmhGtwR7I9FbBYg/yjMDSj6U2uWfl/wBKijLU6d6CCBXw5qNFnFcLlvLEsouRQAq0oFAFAFp6Ipyji1GmVvK4ZaaHWvTPnlHh+G4a86ZlXzJ2UczG0eErKXwVB/NoSY69uES5Hed2tKm++m19o5nik6u9hFROLTwemhqPG5XQyhxWdKNbOORsY2cDx9JwBFmX0lPpAaHzHlGDiJ9owOI40A1Q0YXBFiIzjDdwabYxPQ587wOu+tfMQcLiKyZZ6KP+05fpHE8D7ZEnJOUttnUbfqH1EdJw/HKQQGBAaoHQ3p76wnVKLwznUk0arP7q3O5PIQb66bDp5Dc9YilzM1Da16QxzStan96dI14CeS3I+HM79YuIf3z8+kZ8t/3sIsd+P7/XmYxwYvkvLMt195PsiUTiLE059Izu9JGv9ukSsDltYdftrEmLiiSfOA5mu31J3iocVX26dfMw5pe7fE/QRErUNQKfvUxizNJD+7PX5QoacV7fYIURgcnp9YVYMKPVnkAVgmFCgACAYMKAGwIUKBIKwoUKABAhQoAIgQoUAKBChRBIDChQoglAMVuIGZ3T9yFMyhyBrLm2r9rV5jUKFAyRxPE8TQGhmVFFfvBlmBgBXOBau9V8JrUEikcXxLEmFCihtWLGj2GhlmlMwMZizsYypUlp0wIN9YUKOmviLaMbXmSR2sjgKSJdtaXMYXEZF7e+DCjnTe4zivKVcF2mn4dvSzrurX9x1EdDhO20maQGrLb9Xo/9w+tIUKO5UxmuSuum4Pg2pWLFKqwPKlCPOsTSplrwoUV84pPBtjNl3CHnt8TF7vf3WBCjS+DJ8lfETST9dPYPvFYsTYe3l/WFCjElPCD39PVJ60hQoUMg/9k="/>
          <p:cNvSpPr>
            <a:spLocks noChangeAspect="1" noChangeArrowheads="1"/>
          </p:cNvSpPr>
          <p:nvPr/>
        </p:nvSpPr>
        <p:spPr bwMode="auto">
          <a:xfrm>
            <a:off x="63500" y="-847725"/>
            <a:ext cx="2619375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7654" name="Picture 6" descr="http://t2.gstatic.com/images?q=tbn:ANd9GcQzWqeaadoYxkvTf4IHOfB67iee6-xSyj8cO_X2xPVQSFZp-iS5t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60648"/>
            <a:ext cx="2838450" cy="1609726"/>
          </a:xfrm>
          <a:prstGeom prst="rect">
            <a:avLst/>
          </a:prstGeom>
          <a:noFill/>
        </p:spPr>
      </p:pic>
      <p:pic>
        <p:nvPicPr>
          <p:cNvPr id="7" name="Content Placeholder 6" descr="the-scientific-method_cartoon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48881"/>
            <a:ext cx="4844479" cy="3491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20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RESEARCH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purpose of research is to discover answers to questions through the </a:t>
            </a:r>
            <a:r>
              <a:rPr lang="en-US" b="1" dirty="0" smtClean="0"/>
              <a:t>application</a:t>
            </a:r>
            <a:r>
              <a:rPr lang="en-US" dirty="0" smtClean="0"/>
              <a:t> of </a:t>
            </a:r>
            <a:r>
              <a:rPr lang="en-US" b="1" dirty="0" smtClean="0"/>
              <a:t>scientific procedures</a:t>
            </a:r>
          </a:p>
          <a:p>
            <a:r>
              <a:rPr lang="en-US" dirty="0" smtClean="0"/>
              <a:t>The main aim of research is to find out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true knowledge </a:t>
            </a:r>
          </a:p>
          <a:p>
            <a:pPr lvl="1"/>
            <a:r>
              <a:rPr lang="en-US" dirty="0" smtClean="0"/>
              <a:t>Knowledge that is hidden or not yet been discovered  </a:t>
            </a:r>
          </a:p>
          <a:p>
            <a:r>
              <a:rPr lang="en-US" dirty="0" smtClean="0"/>
              <a:t>deepen understanding of a topic </a:t>
            </a:r>
          </a:p>
          <a:p>
            <a:r>
              <a:rPr lang="en-US" dirty="0" smtClean="0"/>
              <a:t>test if the earlier knowledge (theory) is still valid/ to improve theory</a:t>
            </a:r>
          </a:p>
          <a:p>
            <a:endParaRPr lang="en-US" dirty="0" smtClean="0"/>
          </a:p>
          <a:p>
            <a:r>
              <a:rPr lang="en-US" sz="1200" dirty="0" smtClean="0"/>
              <a:t>Kothari, C.R.. Research Methodology : 2004. </a:t>
            </a:r>
            <a:endParaRPr lang="fi-FI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Methodology</a:t>
            </a:r>
            <a:r>
              <a:rPr lang="en-US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Generally </a:t>
            </a:r>
            <a:r>
              <a:rPr lang="en-US" b="1" dirty="0" smtClean="0"/>
              <a:t>a guideline </a:t>
            </a:r>
            <a:r>
              <a:rPr lang="en-US" dirty="0" smtClean="0"/>
              <a:t>for solving a problem </a:t>
            </a:r>
          </a:p>
          <a:p>
            <a:pPr lvl="1"/>
            <a:r>
              <a:rPr lang="en-US" dirty="0" smtClean="0"/>
              <a:t>with specific components such as phases, tasks, methods, techniques and tools </a:t>
            </a:r>
          </a:p>
          <a:p>
            <a:r>
              <a:rPr lang="en-US" dirty="0" smtClean="0"/>
              <a:t>More precise definitions, which refer to the study of methods: </a:t>
            </a:r>
          </a:p>
          <a:p>
            <a:pPr marL="596646" indent="-514350">
              <a:buFont typeface="+mj-lt"/>
              <a:buAutoNum type="alphaUcPeriod"/>
            </a:pPr>
            <a:r>
              <a:rPr lang="en-US" dirty="0" smtClean="0"/>
              <a:t>The analysis of the principles of methods, rules, and postulates employed by a discipline</a:t>
            </a:r>
          </a:p>
          <a:p>
            <a:pPr marL="596646" indent="-514350">
              <a:buFont typeface="+mj-lt"/>
              <a:buAutoNum type="alphaUcPeriod"/>
            </a:pPr>
            <a:r>
              <a:rPr lang="en-US" dirty="0" smtClean="0"/>
              <a:t>The systematic study of methods that are, can be, or have been applied within a discipline</a:t>
            </a:r>
          </a:p>
          <a:p>
            <a:pPr marL="596646" indent="-514350">
              <a:buFont typeface="+mj-lt"/>
              <a:buAutoNum type="alphaUcPeriod"/>
            </a:pPr>
            <a:r>
              <a:rPr lang="en-US" dirty="0" smtClean="0"/>
              <a:t>The study or description of methods </a:t>
            </a:r>
          </a:p>
          <a:p>
            <a:pPr marL="596646" indent="-514350">
              <a:buFont typeface="+mj-lt"/>
              <a:buAutoNum type="alphaUcPeriod"/>
            </a:pPr>
            <a:r>
              <a:rPr lang="en-US" dirty="0" smtClean="0"/>
              <a:t>The rationale and/or the philosophical assumptions that underlie a particular study or a particular methodology (for example, the scientific method).</a:t>
            </a:r>
          </a:p>
          <a:p>
            <a:pPr lvl="1"/>
            <a:endParaRPr lang="en-US" dirty="0" smtClean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 smtClean="0"/>
              <a:t>Esterberg</a:t>
            </a:r>
            <a:r>
              <a:rPr lang="fi-FI" dirty="0" smtClean="0"/>
              <a:t>, K.G. 2002 </a:t>
            </a:r>
            <a:r>
              <a:rPr lang="fi-FI" dirty="0" err="1" smtClean="0"/>
              <a:t>Qualitative</a:t>
            </a:r>
            <a:r>
              <a:rPr lang="fi-FI" dirty="0" smtClean="0"/>
              <a:t> </a:t>
            </a:r>
            <a:r>
              <a:rPr lang="fi-FI" dirty="0" err="1" smtClean="0"/>
              <a:t>Methods</a:t>
            </a:r>
            <a:r>
              <a:rPr lang="fi-FI" dirty="0" smtClean="0"/>
              <a:t> in Social </a:t>
            </a:r>
            <a:r>
              <a:rPr lang="fi-FI" dirty="0" err="1" smtClean="0"/>
              <a:t>Research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Scientific method</a:t>
            </a:r>
            <a:br>
              <a:rPr lang="en-US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87624" y="1806352"/>
            <a:ext cx="7498080" cy="5051648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A series of steps taken to get knowledge</a:t>
            </a:r>
          </a:p>
          <a:p>
            <a:r>
              <a:rPr lang="en-US" dirty="0" smtClean="0"/>
              <a:t>A body of techniques for investigating phenomena, acquiring new knowledge, or correcting and integrating previous knowledge</a:t>
            </a:r>
          </a:p>
          <a:p>
            <a:r>
              <a:rPr lang="en-US" dirty="0" smtClean="0"/>
              <a:t>To be termed scientific, </a:t>
            </a:r>
            <a:r>
              <a:rPr lang="en-US" b="1" dirty="0" smtClean="0"/>
              <a:t>a method </a:t>
            </a:r>
            <a:r>
              <a:rPr lang="en-US" b="1" dirty="0" smtClean="0"/>
              <a:t>must </a:t>
            </a:r>
            <a:r>
              <a:rPr lang="en-US" b="1" dirty="0" smtClean="0"/>
              <a:t>be based on gathering empirical and analysis-enabling evidence subject to specific principles of reasoning</a:t>
            </a:r>
          </a:p>
          <a:p>
            <a:r>
              <a:rPr lang="en-US" dirty="0" smtClean="0"/>
              <a:t>The Oxford English Dictionary says that scientific method is:</a:t>
            </a:r>
          </a:p>
          <a:p>
            <a:pPr lvl="1"/>
            <a:r>
              <a:rPr lang="en-US" dirty="0" smtClean="0"/>
              <a:t>"a method of procedure that has characterized natural science since the 17th century, consisting in systematic observation, measurement, and experiment, and the formulation, testing, and modification of hypotheses."</a:t>
            </a:r>
          </a:p>
          <a:p>
            <a:endParaRPr lang="fi-FI" dirty="0"/>
          </a:p>
        </p:txBody>
      </p:sp>
      <p:sp>
        <p:nvSpPr>
          <p:cNvPr id="24578" name="AutoShape 2" descr="data:image/jpeg;base64,/9j/4AAQSkZJRgABAQAAAQABAAD/2wCEAAkGBhQRERUUEhMWFBUVGBgVFxcXFx4VFRgYFRoaFB0aHhoYGyYgHhonGhsYIi8gIycpLCwsFR8xNTAqNSYrLCkBCQoKDgwOGg8PGiokHyQzLSwtLC8pNS81NiwsLCwsLC8pKy0pKiosLCwyLCwuLywqLCwsLC0pLC8sLCosKSwsLP/AABEIAM8A2AMBIgACEQEDEQH/xAAcAAEAAwEBAQEBAAAAAAAAAAAABQYHBAMCAQj/xABCEAACAQMCBAMFBQcBBwQDAAABAgMABBESIQUGMUETImEUMlFxgQcjkaGxM0JScpLB0RY0VGKCsuHwQ1OiwhckJf/EABsBAAEFAQEAAAAAAAAAAAAAAAACAwQFBgEH/8QANBEAAQMCBAMGBQQCAwAAAAAAAQACEQMhBBIxQQVRYRNxgaGx8BUikcHRBhQy4YLxIzNS/9oADAMBAAIRAxEAPwDDaUpQhKUpQhKUpQhKVpXIfCpLrhF7DEAXeRAoJ0jYKep9BXXZ8qT2HCOILcKqlwhXSwbYMAenzqpqcUpse6mYzBwbE3MxfTafJSBQJAO0SsqpVy4jyOhmsRbM7RXqqQWwWVgR4g2AHlBz9DXbw/kW0mu72FZpFitUyJDpbddnLAKMqDnYY6daePEaIbmM6Tp1y+voUnsXTHvmqBSrpxnk+2Nk13YTvKkTBJVkXS2+PMMAYG42OevXbFdMPJFnBHCL+6eKa4UOiIoKorbAuSD3+XQ/DNHxCjlm8yRGUzIubROl0di6f7VCpWpcm8oQ2vELmG5OuSKMvEQgKGMg5kwQcOBpwM9S3XGa8uSbSBo+KxwysLcxxgSyDzBMSEsVAGSN9u+1Mv4owZi1pIAaZ2IcQLW6+NxslCgTEnn5LMqVc+YeTbdbSK6spnlR5PBIkUK2vcZGAMbjoc9RvU6Pslh/YGaf2krnX4DG1DY1aden6Z1fTO1OO4ph2tDnE7jQyI1kbQuCg8mAsvpV35a5AEsEs0wmfwpTD4VuEMmV94nXtgZ6DeuKfk1Hv47W2mLCTBy6MkkWxYq6EDzADtjO3SnRj6Bc5s/xmTFrXPv6JPZOgHmqrStF419msIgme2kuC9uCziaExpIq9TGxUdME9/7158M+zuE2sE0xuX8catUCK8cIOw1jdz8TpHY0z8Uw5Zmk6xEXmJ07vcpXYPmFn1K6uJ2ixTOiSCVVYhXUEBh2ODuD6djXLVk0hwBCYNkpSldQlKUoQlKUoQlKUoQlKUoQlKUoQrZwXmGGLhd3bOT4szKUGnIIGnOT26GnL3MMMPDb6ByRJPo8MBcg6Tvk9qqdKhuwdN2aZu4O8RHlYJztDboIWs8m8Qa24VJNcRMptSz2rOpGTOmkac9RluvTDelRH2VTL/8A0GlBdfZmZxndl3LDPxIzv61TrzmK4miSGSZ2ijACoT5RgYGw64Hxry4fxiaASCKQoJVMbgfvKdiD6b1BPDnGnVBIzPIO8AAz38z3lO9sJbyCtvFeYrKCwe0sPFczsGkeUAFQuDp2G52xt6711PzJw69SB74TpNbosZEYBSUJuPlk5+HvddqzylSfh1OLOdMk5pvcQfKBpskds7kO5aDYfaFE/FZLmdWSGSJoRpGplXAAJx1O3b4964+FcctLaPiUUbyFJ41SAsvmbAfOrAAG5qlUrvw6jECQIaIn/wAmQjtnevmrbFzNGnCo4FJ8dLkTAafLgbg56dcbVZb7nuxn/wD2HlvkkKAG2jlZIi4GMhlOw9R88ZrLaUmpw2i8ySZkmx56jut39UCu4WVx5X5ihjSTVPcWtwz6/HjzMjDrpeMsMnc+b1+eZHin2kJ7fazxq0gt08N5GAR5tWzHSNlHUgfEms9pSncOovqF7pMyPqIN9dNpgbBArOAgLQ+Y+abNopjBPfSSTZ0o8rrFFq6jGfMuCRpOfwr45Z5st4IodF1c2rR/tYwvtEU2+SVDNiMnfO373pWf0pPw2l2fZyY6wdo0Ijy66o7Z05lM838bW8vJZ0TQrkYHfAAXJ9TjNQ1KVPp0202BjdAIHgmiS4yUpSlLXEpSlCEpSlCEpSlCEpSpC24BcSLqSCRlPQhDg/I43pLntaJcYSHvawS4gd6j6V7XNo8baZEZG+DAqfwNeNdBBEhKBBEhKUpXV1K9IIGdgqKWZjgKoyST2AFW3k77NJ77TI/3Vuf/AFD7zAfwL337nb51s/L/ACpbWK6YIwD3c+aRvm39hgVTY7jFDCS3+TuQ+5Umlhn1L6BY/wAH+yG9nAaQLAp3+8Pm/pXJ/Grvw77F7NP2ryynG41BFz8cKM/nWgV+Vk8Rx3F1T8pyjp+VYswlNut1Wofs24cox7Kp9WZmP5tXr/8Aj7h/+6Rfn/mrBSq44/EnWo76lP8AY0+QVWu/sw4fIMezhPVGZT+uKq/F/sPQ721wVP8ADKNQ/qUAjb0NajSpFLi2MpGRUJ77+qQ7DU3bL+b+P8kXdlvNEdP8aedP6h0+uKga/q5hkEHcEYI6gg7Y+VUTnL7KoboGS2CwTbnAGI39CBsp9QPp3rSYL9RMqEMriDzGnjyUGrgiLsWGUq6cA+y26muvCnQwxofvHODsD0T4k9j071Bc228Ud7OkA0xpIUUbnAXy9Tv1BrRMxNOo8sYZIE2UIscBJCiKUpUhISlS9hwAOgkmnigRvd1HU7Y2yEXJx6nHSup+W4W2gvYnbsrqYc+gLEjPzIrsJwU3H/ar1K+5oijFWGCpII9QcGviuJtKUpQhKUpQhetrcGNw4AJU5GoBh9QdjVotor65MbtcsgkWR8mQqFSLGWIXoMnA+RqpVcuDXU8lpoitGc6TD4wOMxFtbJg98kjOe/pUHGWAcAJ0kxYeKrsf8rQ9obOkmLAzzje6iePX1ymq3nkEoGllY4fY4YMjkZwRUHUtzPI5uG8SLwSFVVj66UVQqjPyFRNP4cAUwYF7mOfgpGFAFJpgCRJjSfCysPLHMaQEJcRJLCT0KgshOMsCR6dK0eTk6zlw3grg7grlRjt0rPuROW/ap9Tg+FHhm/4jnZf7/T1rXlUDYDA+Aqg4tX7N4FJxDt4KzHHMUKNQCi4h28FfMUkyABJ2AAwAQGGBsBjHT5V0RcXuB73hP64Kn8tq8qVnnPzfyAPgqqlx7H0v41D6qW4RxczF1ZNLJjODlTq+Hf8AGpKqjbccgtJZGnkCAopA6s2CRsBuag+K/ayxJFtCAP45Nz/SP80DhNfEPzUW/KY/teocN4iK2EZVqn5iLrS6ViNzznfSnJuGX0TCD8hXP/qG86+0zf1mp4/TNbd481K/fN5FbrSscsvtDvYvecSj4Ov9xg1cuB/abBMQsw8BztknMf8AVjb61CxPAsVRBcBmHT8J1mLputorjSgOdxuKVR6KWjNgE/Df8K/l3i+szO8i6TIzP6eZidvTNf0px2bRbTN0xG+PmVIH51jXFeFCaEKMagAVJ/T61tP0wwltR/d91DxNE1R8uyolK+mUgkEYI2IPUV81rVTKb5Ts45JZPGTWqQySaclclBq6irDbW1k6WzeyEe0SNHjxW8ukgZ9evpVb5YSRpHSJ0V3idAH6MGGCoJ6MR0+Vdktld20MckpEYhkPhI2NRYnLEDuu3elBSqZhsx5dyh7q0zO8cak/eMqqNz7xAFdH+l7r/d5f6TXC10xcyZIcsWyNiCTnIx03q28DvZLm1eIXfhzCUODJIVymnSQDnOAcnFcCbpta8kFVK6tHiYpIpRh1BGDvvSpXnG6WS7co2sAIuoHIJVQpOe+460ribeAHEBQlWm05IyW8WdYwoiBIUt95N0Q7jpkZPqKq1aRHbX7LD91bkKVk97BkKJpVm37DB2xuoqvxtV9MDK4CZ1jppPu6qeI130g3I8NmdSOmk+I8Qs9u7UxSNG3vIxU46ZU4NWzhl1HJawobyWF49eViRyMM2Rq0nc+vr+MDx/hU8MmZwNUhL6gQVYk5JBG3U/nVn4ELhrOIWDIGDN44yofOfKTq/d00nFPDqTHSNdZEaHcg92mqRjajX0GPzDXWRGh1JDrbaawqnxor4p0TNOMDzuCGO3Tck7VxRxliFUZJIAHck7AVM84Mhum0FSdK+IU9wyaRrx6ZqQ+zng/jXQcgFIfMc92OQu3z3+lPisKeH7Q7CfeikjEClhRWdsJv/QHoFpPL3CRbW8cXcKC3qx3P57fSpKlKwdSoaji92pXmVWo6q8vdqbpSuXiV+sETSN0UZ+Z7D8azyy5imE5mznUd1/dx8Km4Th9TEtc5u3qrLA8Lq4xjntsB5nkpbnyLVNF/If8AqqDhs6nuNXi3LROvZSGB6g5r4t7StZw9jmYdrXCCPytxwxj6eFYx4gj8qPSyr79hqbjsq9DZVOViq1JZV4RcNDuqllQE4LN7o9TVlmsqjrm1rhQrnY842FlAsSSvJoHZSST6EgV8n7SNYzFBsRszuB/8VB/DNZvdW9OEXWh9B6N09G/71Tt4HhC8uqAuJ5n8QrGhiSXBrtFc+Kc1T3EbRt4ao2MgLk4BB94n0+FRNKVcUMNSw7ctJsBWwaBoqpzdw8hhKBsdmPqOh+o/Sq5WicTtPFidO5G3zG4rPKW4XVLjaeSpI3Vh5a4ZOp8dbUzjB8PIygfONR33xvtXVzBcXbQH2y33DDRKQFKZOSu3VT+WK4uVeMeHIUkmeNCjqjAkrG7dG0g4+P4128YuUS0aJrv2p3kV1wWKoFzk5b456elGyS2OzsfT/arNpceG6vpVtJB0sMqcdiPhVmg5lilSVJra3i1RvodIznWBsN89T3yMbVAcF8P2iLxf2etdWemM9/T4+lXm/wDadFz7Z4fs2hzHjTjVj7rRjfrj86Ak0QYJB8vXks5pSlJUZKucHGLIyR3LtMssap90oGkmMBQAeynHTbrVMrS53uxoFvJbRxhEwjFNSnSMg5B75qtxxAyg7zvFrSNDr7KqeJOAyg2mb5strSNHa922qqfEuNQyLboIzoR5JJFHl/auGKL8AAMZr2sLu0PlFjLIzMwXTI2SM5C4HUhcZqC4iW8WTWQW1tqK40ltRyRjbGatnBuOwxWqt4umWKOVFj0+bxJW2kBx2X9PxKzMlMZATPIneTt1XMRT7Oi3sw4ydnHUybxtKrPGSnit4cTQgYHhsSWBHXOd+taH9ltjpt5JMbyPgfJB/kmqPzXeLLcZR/E0oiNJjHiMihS31NaZyFCFsIsfvamPzLGonE6hGCHWPzvf6qBxiqW8PaLjNAvPfvfbdWGlKVkVhlSvtC4gcxwg9Rrb9AP1P4VG8pcBa8uY4FYKXJ8x3AABYnHc4HT1rn5sfVeyemkfgorv5TuIoriN5g5QHfw2KSKezKQQcg4OO9b/AANMU8OwDlP1Xp/DaLaWFYByB+qn7zllI/D8Cbxy7FNBTw5ldTjBiLFsHsf+1S1hylKJUjmjePXkg6QxOkZ2GoD4Z32zUkvOEWbY65Lp4pS5lkjEbhCCugDO53znp5a6uE8Qt4Z43WSZ1DSO2pcKuoHGEyfNk7tUxWCirXgMrR+IsbFBnLAfDr64roXlyYprEbFcas7Yx+Oe1WCx4wohjGSGRCmAinOe+tvdHxFfUF+itEd8JEyHb95s9PTcUIUAeTnJh1agJgTlVDEHBYDGoZOkZ6iuOPkYvBFKzOPFbSqpGHwD0JOsdd8CrJbcThja2di2YlZGATOx1HIOd9yNvWoi143FF7Hqz9xJK74XOA+wx8aEKkHlO5mEjQwPIkZYFgAPdz2J3PoM1T7pMHatRm41bSQxpLJPC0EkzqYR5nEpJGGz5G6DJB2J+O2bcQ3JO/Unc5P1Pc0IUzaza0VviM/Xv+de1R3Am+6x8GP+akaeGi0lJ2dgclZ/xuHTPIB/ET+O/wDetAqlc1/7Qf5V/Skv0UTHj/jB6r65SRDMxZUZljdolk9xpAMgH47ZOPSpzmpQ1qJJY4kZvAaEoArsHjDSZA/dBO2aqvCbyOJ9UsImXBGksV3+OQDUxxG7tZrVmihSCVXUY1lmZT/DnHTvtSRoq9jh2ZFvfh91D8GtFluIo3OFd1Un0J/Xt9atVxDDN7RB7H4Hs6SOJNZLKUBK6gdsNjG2eoqp8KsTNNHGDpLsFz8M96tV7waCSNzFPcGRkkcmTdZBb+8GwM9ts/AUBFEHKbKlUpSkqMpPgFj40pTwmmJRsKraTnGzZJGw+FW6PlxQBnhchOBk+OBk/H3qoMMzIcqxU/EHB/KrzHxKB5Irg3zxqipqgwxOUABUYOCGwcnfrVXjRUDgWm3TNr/id1S8RFYOBaTHTPr/AIuGvcqXfx6ZXAXRh2GknJXBI05746Z9KtXAEujAnhWMEyb4d0BY7nqS4+XTtVammje4LEMsTSEkDGoIWzgds4qxwy2QQFTf6M6AQwC6jvp2GMnrinMUSWNblnwJ9CL+KdxhcabW5ZNtifRwv4lRvOkIW6I0oh0RkogACMVGV22Jz3rTeSv9gt/5D/1NWScdhRJ2WMSqBjIl/aBu+cetah9nd3rsUGQSjMny31D8jVdxNh/ZM6R6Kq4zTPw+nGxHoe/1VmpSlZVYpZXzHtezZ/i/sK9LJq7OfLLRciTtIoP1Xyn8sVGWclehYRwdQYRyC9TwLw7DUyOQ9FpnIfA4rmOfxAda+GsRDEAPJ4mM4ODuq9an15dUWkBUHx5HRWyTj7wFgMdBtpOao3LXMpto5FVcl3hcNqxp8Fi+MY3znHUY9atDc9M7FhGFPjLMvm1ABUEejGkZGAd9uv1qSpisFry2ySRiRvKzFCQCDqUE4Gpe+Dg9NjXqvDEaM4dQfF8MMSdJBGwA65yfh2PzqEbm3U8brHjQ2sgyM+o/DLe6u+wA2o/MgxpWPAEwmHnJ6Y8udP59vhQhe0vBWOrW6RhXMeWJwX+AwD+PSoyTlp8v4rxxLG4iJcnzO2DpGkHsRv6/PHTNzUreIJIRIjSeKq6ypVsY94DcY7YHeo6fnPV4onhWZZJBMBqKaXUBR0zlcADH50IUFzvYpBdyxRghEIABJJ90Hqd+pqmXpqyc08a9quJJtOjWQdOdWMADrgZ6fCqpdyUIUtwIfdf8xqRrl4bBoiUd8ZPzO9dVPDRaSi3LTaDySqVzZ/tB/lX9KutUPmKbVcPvnBCj6DFcfoouPP8AxgdV78qwO85EcMcx0nyy+7jbfqN6nuORSwRrJJY2qKrqfLuT/wAJGr3T3qrcHEPiffrIyYO0eNWe3XtVgvkg9gl9njlA8WLX43bZsFe2ex+YpA0VfTPyHx96fdVy11yTr4I0uz5QLtgk5GPQf2q38Qt7rwJkW6t5CPEkmjjx4uCcvvjpnqBjpVR4RceHPG/m8rqfJ7536DPer17JDF4svsF0gZXDHUBpVgdWBq22z9KAu0RIPv0Wc0rr4m8RkJgVlj2wHOW6b7j1pSVFIgrkrRmsp1SMW3D7d4/DQ6pFBfJUE5Osb5qh8OSMufF16dLHyYLZA26jpnrU7Dd2GldTXmrAzhlxnG+PSq7GNLiAATHQn0IVTj2ueWhoJjoSL9zmqB4kG8aTWoRtbalX3VOdwNzsKsFhPBPaRQvc+zNC7tgqWV9W4bIPvDcfWq5dlS7aNWnUdOr3sZ2z64q6cBs5fY4mt7OGZmaTxGlAJ2IC6csNuo+ldxbg2m0mxkRoLwechdxzgykwkwZEGQIMHXNI0nmq9zXxFJ58xsXVURNbDDOUGCx+dWT7K+JgPLCT74DqPVchvyx+FVjmZZBP99DHC+keSMYXHY4BO/1rn4JxH2e4jl66GBI9Oh/LNdfQFXCdmOVt/NFTDNr4Hsm8rXm40uLfRbxSvO3nWRFdDqVgGUjuDSeYIpY9BWH7N2fJF9F5uabg7JvoonmzhBuLchRl18y/TqPqKza3kwcHatZ9ocnyxkereUfh1qDl5KSWUyysctuVTyr+PXNbbguCxmTK9ltitRwriQwjDTrm2o3PcqxbXWMVLW93Xxx+5t7cGCBFL7a3PmK+mT3qIhvKtajMhyytZh63bMz5SAdJVqjva+ze/wDmarqXtfZvqbUhTE15Udc3Vccl7XFPd0IX1dXFc1ha+K+/uruf8V2WSrMhRuqnII64P9s1I2losa6V+ZPcmlBqn4fCl5DjovelKU6rpeVzOERmP7oJ+HQZxWcyyFmLHqSSfmd6tnNnENKCMHd9z/KP8n9DVQptxVNj6mZ4aNlN8piTxmaObwAqMzyY1aUGM7dznG1TPNgleAkXhnRDGXRk8MjxV1I23UEfhUFyxr8YiN4lJRg3ikCNlOxBz37/AEqa5lSYWqgvbeGDGjeC2p5GRdKlj3wB0rg0TTP+o6+/FVzgd0I7iJyQoV1JJGQADvsN6sPEzAwkZeJytkOQhR99iQhOoDfpnHfpVWtLjw3V9KtpIOlhlTjsR3FXA8RLRS+02UcCtG+iRYGXzkeUb56nocjtXAkUjLSD9/sVSaUpXFHU9yYAbkgsF1RSqCxwMshA3PrUze8plrWCNZLfxIzIXPiAZDkEb9+lUilQ6uHe6pna6NNp0kc+qgVsK99UVGPjTadARzHNet1bmN2QkEqSpIOQcHGx7irDw2zgit45bqSb70uI0iOMBCAxJPfJ6frVbRCxAAyScADqSatdhPc2si2ckUMmohlSUalRn9QdvUUYonKGg31N4MDWOWy5jC7IGg31N4JAF41i8eFlDcxcOEMoCuzo6LIjN72hxkZ9ai6lOZHnNw/tIxIMAgbKABsF/wCHHSoun6E9m2TNlJw8mk3MZMC4Wi/ZnzHnNtI3TeLP5qP1HyNXW+GTGuOrZPyXesJgnZGDKSrKcgjYgitX5O5hN95nGHhXDfAs5PmHw2HT0qJT4Znx9OqzSZIWY4xw/s3nFM0379irVSvyv2vRFkFVuYeSRMTJCQsh3Kn3WP8AY1S7yxmgOJUK+vb8ela7Xy8YIwQCPUZqtrcOZUJc0wVf4Pjtag0MeMwH1WPrd19e2VpU/Ktq5yYVz6ZX9K805NtAciEfVmP6moXwurzCuR+o8PF2u8vys2NyT03qc4TydNPgyZiQ9yPMfkP81f7Th0cQxHGq/Ib/AI10E0/S4ZBmoZUHE/qNzhFFsdT+FWeJcAjt4VaJcaDhmx5mB7k/PFRtXSeEOrKRkMCD9ap8ljJHkOjDG2rBYHHfakY3D5CCwWV/+luLtdTfRxD7zIk818V4Xt4sSF26D8SfhXokoPQ1XOcQ+E/9v/7b/wBv1NVjrLa1awbTL23UBxC9M0hdu/b4DsK5qUplZ8kkyV38FeISffRPKpBAVCQ2ex2+tTnEZk9lkS2s5Y1LIZGclsadRXGenU71w8oSyLLIYmRD4T6pH6RrsdQx3zgD51O3vEb+G0LvOrF/DYjP3sSyatORjGGxuN+lKGik0x8n12HqqlwW7WK4ikcZVHViOuwP/n4Vbp+YY/BkL3RlJW4jEek5k8Q+RznZQOv0qp8DCG5i8XGguurOwxnv6VdL6KOOOSOZYA8kc88mMZU+7CEPbzY2HYGgLtGcpg+/f3WeUpSkqIlKUoQunht34U0chGdDq+PjpINWfiPAYLiV50voFSRi+HOJF1bkaTucVUoZdLBgASpBwRkbHO4PUelWGPi9i+81oyN38GQhCf5WO34moWIa8OD2TOloPkfsq7FsqB4qU80xFoNu5328Vyc18RSacGMlkREjDnq+gY1H5moapniPF4ShS3tljDbF3JkkPfYnZfpUNT2HGWmGwRHPXyspGFblphuUiLXifGLJV85e45Hw+w1kAzTMSidyo8oY/BevzOfWqHX6Wz1qXTqGmczdV3EYduIZkfputZ5Z5+iucJLiKXtk4RvkT+96VayK/nsHHSrPy9z9PbYVz40eejElgO+k5/XIq0w/EiPlq/VZzH8ADiX4e3T8LXaVWuHfaDaSkAuYmPZxgZPbUNv0qyKwO4II9N6uKdanU/iZWVr4WtQMVGkL9pSlOqMlKYrh4jxuGBS0sqrjtnLH5Ab0lz2t1Kcp0n1DDAT3Lurk4jxaK2TXM4QdB8SfgANzVN4x9qKgEWyEn+KQbf0g5qg8Q4nJO5eVy7Hfc9PkOgHyqsxHEWNtTuVosDwGrUIdX+Uct/6Uxzbzb7YwCoI416D95j8WI/SolOLShCmslTsQ3mH59K46VQveXmStrRYKLAxlglKUpKWpvgwlt/vjAZYZVZGGDpZSdxqXODkd/hXVd8XnvfESOD9qyE6VLELGulUzjGkbnPr2qH4dxma3OYZWTPXB2P06V1XnNl1Kul53K9wDpz+GK6nw8BsSffVRc0RRirbFSQR13BwelfFKVxMJSlKEJSlKEJSlKEJSlKEJSlKEJSlKEJUpwuK7xqt1nwD1jVyMj+UYzUXVus+JSQcKDRO0bG5IypwcaM4/L8qeotDiZOgmyiYqo5jQGAEkgX0uuBub7+JtLTygjqr9fqGFfTc/XpGPHPzCqD+OKk+LobuGwklVnlkLo2gASSIrDGM7Z679PNX7xngEEdsZvB8No5lRoxP4upTg4YjOhsdh0qR2dQSWuMC+/KVXNq4U5e0pNzEkWA1BI3gwSNY71X7nmS7YYeeUgjO7EZBqMZydyc/Or3zJaxzcQjjFu74jUsI3wXGhSo82Air0J75qL5q4HFFBDNGnhs7MrIJfGUaenm+PxHrSKlBwzGZA71Iw+Opns25cpeJ268jO2sfQqrUpSoitEpSlCEpSlCEpSlCEpSlCEpSlCEpSlCEpSlCEpSlCEpSlCEpSrmbRIpeGw6VOQk0hwCWMzZwcjcBQNvU07Tp5/LzKjV8QKUWmZ8hP9eKplTvB+bpLaLwhFDIuov8AeIX3Ix/EB+VX25tSrSe1Q2aWnnGtRiXH7v8AzdNh3qmcF5LM8Kys7qJGKoEiM3TbU5UjQue+9Sjh6lJ3yG9+nrsqwY/D4mmTXHyiN5uZ5biLjZcVxzbO9xHOSoaLZFC4RR8Avw/Ovq/5seWJ4fChRHYOQiFSGG5IOo7nvnPpiuyx5HZjOJHYeAwQiKMzSMTuCFyPLjeua15YWS4liWbKxxtKGEZBOkZ0lXwQfx+tNxX336+H2TwfgpsB8gBsDYai8RvPieq/f9Zy+IkmiLWqGNjoP3ikBcP5t9h2x1Nc3E+Y3niWIxxIiMWURqV05GCPeO3fff1ro4dwQCO2uC2fEuFiKFdsAg5znf5Yqx3XCbZpeJGTy+HpA0xgiNW0+ZRqAJJyMbYHfelhlV7bnX8T9k2+rhaLxlZMbibEOyxH+X0sFntKtNryYpt45pJmQSAsCsLSxoB/GynK/wBJrx4farLYXIwuq3dJVcDcq+UYZxnTtn60x2Dt+U+Uqb+9pEEtvBDTbmY5XvyVcpSlMKalKUoQlKUoQlKUoQlKUoQlKUoQlKUoQlKUoQlKUoQlW7iPEVDWF3jKqio4HXVAcEfUEGqjSnGVCwH3oo9agKpaTtP0Igj3yVksOalSe4LoXt7guXjyMjUSQR21D4/4FeljzREIVhkWbTE7NGY5PDZlY50vj9Rv8PWr0pYxDx75pp2Bou25b8hE98WVg4bzBEkkjOkyF21K8UxEigfunXkOPUjPX6dn+tVN4ZmjYxtEYCNQ8QqRjUWxjVVTpQMQ8CB3odgaLiXEG4jU6ewrNPzJAIYIoo5FWGfxcswYsM57Aeb6Yr0/1VE012ZI5PCugoIVgHXSQR1BFVWlH7h/sdIXP2FHr9TuQ71AKtXAeaorZUIWdXTOVSXEUh+LKwOP+Wvy3vdNleTMApupFjVR6EyNj0GQPpVWpXRXdEHafMQh2BplxcNSQTvoZj6/hKUpUdTkpSlCEpSlCEpSlCEpSlCF/9k="/>
          <p:cNvSpPr>
            <a:spLocks noChangeAspect="1" noChangeArrowheads="1"/>
          </p:cNvSpPr>
          <p:nvPr/>
        </p:nvSpPr>
        <p:spPr bwMode="auto">
          <a:xfrm>
            <a:off x="63500" y="-954088"/>
            <a:ext cx="2057400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580" name="AutoShape 4" descr="data:image/jpeg;base64,/9j/4AAQSkZJRgABAQAAAQABAAD/2wCEAAkGBhQRERUUEhMWFBUVGBgVFxcXFx4VFRgYFRoaFB0aHhoYGyYgHhonGhsYIi8gIycpLCwsFR8xNTAqNSYrLCkBCQoKDgwOGg8PGiokHyQzLSwtLC8pNS81NiwsLCwsLC8pKy0pKiosLCwyLCwuLywqLCwsLC0pLC8sLCosKSwsLP/AABEIAM8A2AMBIgACEQEDEQH/xAAcAAEAAwEBAQEBAAAAAAAAAAAABQYHBAMCAQj/xABCEAACAQMCBAMFBQcBBwQDAAABAgMABBESIQUGMUETImEUMlFxgQcjkaGxM0JScpLB0RY0VGKCsuHwQ1OiwhckJf/EABsBAAEFAQEAAAAAAAAAAAAAAAACAwQFBgEH/8QANBEAAQMCBAMGBQQCAwAAAAAAAQACEQMhBBIxQQVRYRNxgaGx8BUikcHRBhQy4YLxIzNS/9oADAMBAAIRAxEAPwDDaUpQhKUpQhKUpQhKVpXIfCpLrhF7DEAXeRAoJ0jYKep9BXXZ8qT2HCOILcKqlwhXSwbYMAenzqpqcUpse6mYzBwbE3MxfTafJSBQJAO0SsqpVy4jyOhmsRbM7RXqqQWwWVgR4g2AHlBz9DXbw/kW0mu72FZpFitUyJDpbddnLAKMqDnYY6daePEaIbmM6Tp1y+voUnsXTHvmqBSrpxnk+2Nk13YTvKkTBJVkXS2+PMMAYG42OevXbFdMPJFnBHCL+6eKa4UOiIoKorbAuSD3+XQ/DNHxCjlm8yRGUzIubROl0di6f7VCpWpcm8oQ2vELmG5OuSKMvEQgKGMg5kwQcOBpwM9S3XGa8uSbSBo+KxwysLcxxgSyDzBMSEsVAGSN9u+1Mv4owZi1pIAaZ2IcQLW6+NxslCgTEnn5LMqVc+YeTbdbSK6spnlR5PBIkUK2vcZGAMbjoc9RvU6Pslh/YGaf2krnX4DG1DY1aden6Z1fTO1OO4ph2tDnE7jQyI1kbQuCg8mAsvpV35a5AEsEs0wmfwpTD4VuEMmV94nXtgZ6DeuKfk1Hv47W2mLCTBy6MkkWxYq6EDzADtjO3SnRj6Bc5s/xmTFrXPv6JPZOgHmqrStF419msIgme2kuC9uCziaExpIq9TGxUdME9/7158M+zuE2sE0xuX8catUCK8cIOw1jdz8TpHY0z8Uw5Zmk6xEXmJ07vcpXYPmFn1K6uJ2ixTOiSCVVYhXUEBh2ODuD6djXLVk0hwBCYNkpSldQlKUoQlKUoQlKUoQlKUoQlKUoQrZwXmGGLhd3bOT4szKUGnIIGnOT26GnL3MMMPDb6ByRJPo8MBcg6Tvk9qqdKhuwdN2aZu4O8RHlYJztDboIWs8m8Qa24VJNcRMptSz2rOpGTOmkac9RluvTDelRH2VTL/8A0GlBdfZmZxndl3LDPxIzv61TrzmK4miSGSZ2ijACoT5RgYGw64Hxry4fxiaASCKQoJVMbgfvKdiD6b1BPDnGnVBIzPIO8AAz38z3lO9sJbyCtvFeYrKCwe0sPFczsGkeUAFQuDp2G52xt6711PzJw69SB74TpNbosZEYBSUJuPlk5+HvddqzylSfh1OLOdMk5pvcQfKBpskds7kO5aDYfaFE/FZLmdWSGSJoRpGplXAAJx1O3b4964+FcctLaPiUUbyFJ41SAsvmbAfOrAAG5qlUrvw6jECQIaIn/wAmQjtnevmrbFzNGnCo4FJ8dLkTAafLgbg56dcbVZb7nuxn/wD2HlvkkKAG2jlZIi4GMhlOw9R88ZrLaUmpw2i8ySZkmx56jut39UCu4WVx5X5ihjSTVPcWtwz6/HjzMjDrpeMsMnc+b1+eZHin2kJ7fazxq0gt08N5GAR5tWzHSNlHUgfEms9pSncOovqF7pMyPqIN9dNpgbBArOAgLQ+Y+abNopjBPfSSTZ0o8rrFFq6jGfMuCRpOfwr45Z5st4IodF1c2rR/tYwvtEU2+SVDNiMnfO373pWf0pPw2l2fZyY6wdo0Ijy66o7Z05lM838bW8vJZ0TQrkYHfAAXJ9TjNQ1KVPp0202BjdAIHgmiS4yUpSlLXEpSlCEpSlCEpSlCEpSpC24BcSLqSCRlPQhDg/I43pLntaJcYSHvawS4gd6j6V7XNo8baZEZG+DAqfwNeNdBBEhKBBEhKUpXV1K9IIGdgqKWZjgKoyST2AFW3k77NJ77TI/3Vuf/AFD7zAfwL337nb51s/L/ACpbWK6YIwD3c+aRvm39hgVTY7jFDCS3+TuQ+5Umlhn1L6BY/wAH+yG9nAaQLAp3+8Pm/pXJ/Grvw77F7NP2ryynG41BFz8cKM/nWgV+Vk8Rx3F1T8pyjp+VYswlNut1Wofs24cox7Kp9WZmP5tXr/8Aj7h/+6Rfn/mrBSq44/EnWo76lP8AY0+QVWu/sw4fIMezhPVGZT+uKq/F/sPQ721wVP8ADKNQ/qUAjb0NajSpFLi2MpGRUJ77+qQ7DU3bL+b+P8kXdlvNEdP8aedP6h0+uKga/q5hkEHcEYI6gg7Y+VUTnL7KoboGS2CwTbnAGI39CBsp9QPp3rSYL9RMqEMriDzGnjyUGrgiLsWGUq6cA+y26muvCnQwxofvHODsD0T4k9j071Bc228Ud7OkA0xpIUUbnAXy9Tv1BrRMxNOo8sYZIE2UIscBJCiKUpUhISlS9hwAOgkmnigRvd1HU7Y2yEXJx6nHSup+W4W2gvYnbsrqYc+gLEjPzIrsJwU3H/ar1K+5oijFWGCpII9QcGviuJtKUpQhKUpQhetrcGNw4AJU5GoBh9QdjVotor65MbtcsgkWR8mQqFSLGWIXoMnA+RqpVcuDXU8lpoitGc6TD4wOMxFtbJg98kjOe/pUHGWAcAJ0kxYeKrsf8rQ9obOkmLAzzje6iePX1ymq3nkEoGllY4fY4YMjkZwRUHUtzPI5uG8SLwSFVVj66UVQqjPyFRNP4cAUwYF7mOfgpGFAFJpgCRJjSfCysPLHMaQEJcRJLCT0KgshOMsCR6dK0eTk6zlw3grg7grlRjt0rPuROW/ap9Tg+FHhm/4jnZf7/T1rXlUDYDA+Aqg4tX7N4FJxDt4KzHHMUKNQCi4h28FfMUkyABJ2AAwAQGGBsBjHT5V0RcXuB73hP64Kn8tq8qVnnPzfyAPgqqlx7H0v41D6qW4RxczF1ZNLJjODlTq+Hf8AGpKqjbccgtJZGnkCAopA6s2CRsBuag+K/ayxJFtCAP45Nz/SP80DhNfEPzUW/KY/teocN4iK2EZVqn5iLrS6ViNzznfSnJuGX0TCD8hXP/qG86+0zf1mp4/TNbd481K/fN5FbrSscsvtDvYvecSj4Ov9xg1cuB/abBMQsw8BztknMf8AVjb61CxPAsVRBcBmHT8J1mLputorjSgOdxuKVR6KWjNgE/Df8K/l3i+szO8i6TIzP6eZidvTNf0px2bRbTN0xG+PmVIH51jXFeFCaEKMagAVJ/T61tP0wwltR/d91DxNE1R8uyolK+mUgkEYI2IPUV81rVTKb5Ts45JZPGTWqQySaclclBq6irDbW1k6WzeyEe0SNHjxW8ukgZ9evpVb5YSRpHSJ0V3idAH6MGGCoJ6MR0+Vdktld20MckpEYhkPhI2NRYnLEDuu3elBSqZhsx5dyh7q0zO8cak/eMqqNz7xAFdH+l7r/d5f6TXC10xcyZIcsWyNiCTnIx03q28DvZLm1eIXfhzCUODJIVymnSQDnOAcnFcCbpta8kFVK6tHiYpIpRh1BGDvvSpXnG6WS7co2sAIuoHIJVQpOe+460ribeAHEBQlWm05IyW8WdYwoiBIUt95N0Q7jpkZPqKq1aRHbX7LD91bkKVk97BkKJpVm37DB2xuoqvxtV9MDK4CZ1jppPu6qeI130g3I8NmdSOmk+I8Qs9u7UxSNG3vIxU46ZU4NWzhl1HJawobyWF49eViRyMM2Rq0nc+vr+MDx/hU8MmZwNUhL6gQVYk5JBG3U/nVn4ELhrOIWDIGDN44yofOfKTq/d00nFPDqTHSNdZEaHcg92mqRjajX0GPzDXWRGh1JDrbaawqnxor4p0TNOMDzuCGO3Tck7VxRxliFUZJIAHck7AVM84Mhum0FSdK+IU9wyaRrx6ZqQ+zng/jXQcgFIfMc92OQu3z3+lPisKeH7Q7CfeikjEClhRWdsJv/QHoFpPL3CRbW8cXcKC3qx3P57fSpKlKwdSoaji92pXmVWo6q8vdqbpSuXiV+sETSN0UZ+Z7D8azyy5imE5mznUd1/dx8Km4Th9TEtc5u3qrLA8Lq4xjntsB5nkpbnyLVNF/If8AqqDhs6nuNXi3LROvZSGB6g5r4t7StZw9jmYdrXCCPytxwxj6eFYx4gj8qPSyr79hqbjsq9DZVOViq1JZV4RcNDuqllQE4LN7o9TVlmsqjrm1rhQrnY842FlAsSSvJoHZSST6EgV8n7SNYzFBsRszuB/8VB/DNZvdW9OEXWh9B6N09G/71Tt4HhC8uqAuJ5n8QrGhiSXBrtFc+Kc1T3EbRt4ao2MgLk4BB94n0+FRNKVcUMNSw7ctJsBWwaBoqpzdw8hhKBsdmPqOh+o/Sq5WicTtPFidO5G3zG4rPKW4XVLjaeSpI3Vh5a4ZOp8dbUzjB8PIygfONR33xvtXVzBcXbQH2y33DDRKQFKZOSu3VT+WK4uVeMeHIUkmeNCjqjAkrG7dG0g4+P4128YuUS0aJrv2p3kV1wWKoFzk5b456elGyS2OzsfT/arNpceG6vpVtJB0sMqcdiPhVmg5lilSVJra3i1RvodIznWBsN89T3yMbVAcF8P2iLxf2etdWemM9/T4+lXm/wDadFz7Z4fs2hzHjTjVj7rRjfrj86Ak0QYJB8vXks5pSlJUZKucHGLIyR3LtMssap90oGkmMBQAeynHTbrVMrS53uxoFvJbRxhEwjFNSnSMg5B75qtxxAyg7zvFrSNDr7KqeJOAyg2mb5strSNHa922qqfEuNQyLboIzoR5JJFHl/auGKL8AAMZr2sLu0PlFjLIzMwXTI2SM5C4HUhcZqC4iW8WTWQW1tqK40ltRyRjbGatnBuOwxWqt4umWKOVFj0+bxJW2kBx2X9PxKzMlMZATPIneTt1XMRT7Oi3sw4ydnHUybxtKrPGSnit4cTQgYHhsSWBHXOd+taH9ltjpt5JMbyPgfJB/kmqPzXeLLcZR/E0oiNJjHiMihS31NaZyFCFsIsfvamPzLGonE6hGCHWPzvf6qBxiqW8PaLjNAvPfvfbdWGlKVkVhlSvtC4gcxwg9Rrb9AP1P4VG8pcBa8uY4FYKXJ8x3AABYnHc4HT1rn5sfVeyemkfgorv5TuIoriN5g5QHfw2KSKezKQQcg4OO9b/AANMU8OwDlP1Xp/DaLaWFYByB+qn7zllI/D8Cbxy7FNBTw5ldTjBiLFsHsf+1S1hylKJUjmjePXkg6QxOkZ2GoD4Z32zUkvOEWbY65Lp4pS5lkjEbhCCugDO53znp5a6uE8Qt4Z43WSZ1DSO2pcKuoHGEyfNk7tUxWCirXgMrR+IsbFBnLAfDr64roXlyYprEbFcas7Yx+Oe1WCx4wohjGSGRCmAinOe+tvdHxFfUF+itEd8JEyHb95s9PTcUIUAeTnJh1agJgTlVDEHBYDGoZOkZ6iuOPkYvBFKzOPFbSqpGHwD0JOsdd8CrJbcThja2di2YlZGATOx1HIOd9yNvWoi143FF7Hqz9xJK74XOA+wx8aEKkHlO5mEjQwPIkZYFgAPdz2J3PoM1T7pMHatRm41bSQxpLJPC0EkzqYR5nEpJGGz5G6DJB2J+O2bcQ3JO/Unc5P1Pc0IUzaza0VviM/Xv+de1R3Am+6x8GP+akaeGi0lJ2dgclZ/xuHTPIB/ET+O/wDetAqlc1/7Qf5V/Skv0UTHj/jB6r65SRDMxZUZljdolk9xpAMgH47ZOPSpzmpQ1qJJY4kZvAaEoArsHjDSZA/dBO2aqvCbyOJ9UsImXBGksV3+OQDUxxG7tZrVmihSCVXUY1lmZT/DnHTvtSRoq9jh2ZFvfh91D8GtFluIo3OFd1Un0J/Xt9atVxDDN7RB7H4Hs6SOJNZLKUBK6gdsNjG2eoqp8KsTNNHGDpLsFz8M96tV7waCSNzFPcGRkkcmTdZBb+8GwM9ts/AUBFEHKbKlUpSkqMpPgFj40pTwmmJRsKraTnGzZJGw+FW6PlxQBnhchOBk+OBk/H3qoMMzIcqxU/EHB/KrzHxKB5Irg3zxqipqgwxOUABUYOCGwcnfrVXjRUDgWm3TNr/id1S8RFYOBaTHTPr/AIuGvcqXfx6ZXAXRh2GknJXBI05746Z9KtXAEujAnhWMEyb4d0BY7nqS4+XTtVammje4LEMsTSEkDGoIWzgds4qxwy2QQFTf6M6AQwC6jvp2GMnrinMUSWNblnwJ9CL+KdxhcabW5ZNtifRwv4lRvOkIW6I0oh0RkogACMVGV22Jz3rTeSv9gt/5D/1NWScdhRJ2WMSqBjIl/aBu+cetah9nd3rsUGQSjMny31D8jVdxNh/ZM6R6Kq4zTPw+nGxHoe/1VmpSlZVYpZXzHtezZ/i/sK9LJq7OfLLRciTtIoP1Xyn8sVGWclehYRwdQYRyC9TwLw7DUyOQ9FpnIfA4rmOfxAda+GsRDEAPJ4mM4ODuq9an15dUWkBUHx5HRWyTj7wFgMdBtpOao3LXMpto5FVcl3hcNqxp8Fi+MY3znHUY9atDc9M7FhGFPjLMvm1ABUEejGkZGAd9uv1qSpisFry2ySRiRvKzFCQCDqUE4Gpe+Dg9NjXqvDEaM4dQfF8MMSdJBGwA65yfh2PzqEbm3U8brHjQ2sgyM+o/DLe6u+wA2o/MgxpWPAEwmHnJ6Y8udP59vhQhe0vBWOrW6RhXMeWJwX+AwD+PSoyTlp8v4rxxLG4iJcnzO2DpGkHsRv6/PHTNzUreIJIRIjSeKq6ypVsY94DcY7YHeo6fnPV4onhWZZJBMBqKaXUBR0zlcADH50IUFzvYpBdyxRghEIABJJ90Hqd+pqmXpqyc08a9quJJtOjWQdOdWMADrgZ6fCqpdyUIUtwIfdf8xqRrl4bBoiUd8ZPzO9dVPDRaSi3LTaDySqVzZ/tB/lX9KutUPmKbVcPvnBCj6DFcfoouPP8AxgdV78qwO85EcMcx0nyy+7jbfqN6nuORSwRrJJY2qKrqfLuT/wAJGr3T3qrcHEPiffrIyYO0eNWe3XtVgvkg9gl9njlA8WLX43bZsFe2ex+YpA0VfTPyHx96fdVy11yTr4I0uz5QLtgk5GPQf2q38Qt7rwJkW6t5CPEkmjjx4uCcvvjpnqBjpVR4RceHPG/m8rqfJ7536DPer17JDF4svsF0gZXDHUBpVgdWBq22z9KAu0RIPv0Wc0rr4m8RkJgVlj2wHOW6b7j1pSVFIgrkrRmsp1SMW3D7d4/DQ6pFBfJUE5Osb5qh8OSMufF16dLHyYLZA26jpnrU7Dd2GldTXmrAzhlxnG+PSq7GNLiAATHQn0IVTj2ueWhoJjoSL9zmqB4kG8aTWoRtbalX3VOdwNzsKsFhPBPaRQvc+zNC7tgqWV9W4bIPvDcfWq5dlS7aNWnUdOr3sZ2z64q6cBs5fY4mt7OGZmaTxGlAJ2IC6csNuo+ldxbg2m0mxkRoLwechdxzgykwkwZEGQIMHXNI0nmq9zXxFJ58xsXVURNbDDOUGCx+dWT7K+JgPLCT74DqPVchvyx+FVjmZZBP99DHC+keSMYXHY4BO/1rn4JxH2e4jl66GBI9Oh/LNdfQFXCdmOVt/NFTDNr4Hsm8rXm40uLfRbxSvO3nWRFdDqVgGUjuDSeYIpY9BWH7N2fJF9F5uabg7JvoonmzhBuLchRl18y/TqPqKza3kwcHatZ9ocnyxkereUfh1qDl5KSWUyysctuVTyr+PXNbbguCxmTK9ltitRwriQwjDTrm2o3PcqxbXWMVLW93Xxx+5t7cGCBFL7a3PmK+mT3qIhvKtajMhyytZh63bMz5SAdJVqjva+ze/wDmarqXtfZvqbUhTE15Udc3Vccl7XFPd0IX1dXFc1ha+K+/uruf8V2WSrMhRuqnII64P9s1I2losa6V+ZPcmlBqn4fCl5DjovelKU6rpeVzOERmP7oJ+HQZxWcyyFmLHqSSfmd6tnNnENKCMHd9z/KP8n9DVQptxVNj6mZ4aNlN8piTxmaObwAqMzyY1aUGM7dznG1TPNgleAkXhnRDGXRk8MjxV1I23UEfhUFyxr8YiN4lJRg3ikCNlOxBz37/AEqa5lSYWqgvbeGDGjeC2p5GRdKlj3wB0rg0TTP+o6+/FVzgd0I7iJyQoV1JJGQADvsN6sPEzAwkZeJytkOQhR99iQhOoDfpnHfpVWtLjw3V9KtpIOlhlTjsR3FXA8RLRS+02UcCtG+iRYGXzkeUb56nocjtXAkUjLSD9/sVSaUpXFHU9yYAbkgsF1RSqCxwMshA3PrUze8plrWCNZLfxIzIXPiAZDkEb9+lUilQ6uHe6pna6NNp0kc+qgVsK99UVGPjTadARzHNet1bmN2QkEqSpIOQcHGx7irDw2zgit45bqSb70uI0iOMBCAxJPfJ6frVbRCxAAyScADqSatdhPc2si2ckUMmohlSUalRn9QdvUUYonKGg31N4MDWOWy5jC7IGg31N4JAF41i8eFlDcxcOEMoCuzo6LIjN72hxkZ9ai6lOZHnNw/tIxIMAgbKABsF/wCHHSoun6E9m2TNlJw8mk3MZMC4Wi/ZnzHnNtI3TeLP5qP1HyNXW+GTGuOrZPyXesJgnZGDKSrKcgjYgitX5O5hN95nGHhXDfAs5PmHw2HT0qJT4Znx9OqzSZIWY4xw/s3nFM0379irVSvyv2vRFkFVuYeSRMTJCQsh3Kn3WP8AY1S7yxmgOJUK+vb8ela7Xy8YIwQCPUZqtrcOZUJc0wVf4Pjtag0MeMwH1WPrd19e2VpU/Ktq5yYVz6ZX9K805NtAciEfVmP6moXwurzCuR+o8PF2u8vys2NyT03qc4TydNPgyZiQ9yPMfkP81f7Th0cQxHGq/Ib/AI10E0/S4ZBmoZUHE/qNzhFFsdT+FWeJcAjt4VaJcaDhmx5mB7k/PFRtXSeEOrKRkMCD9ap8ljJHkOjDG2rBYHHfakY3D5CCwWV/+luLtdTfRxD7zIk818V4Xt4sSF26D8SfhXokoPQ1XOcQ+E/9v/7b/wBv1NVjrLa1awbTL23UBxC9M0hdu/b4DsK5qUplZ8kkyV38FeISffRPKpBAVCQ2ex2+tTnEZk9lkS2s5Y1LIZGclsadRXGenU71w8oSyLLIYmRD4T6pH6RrsdQx3zgD51O3vEb+G0LvOrF/DYjP3sSyatORjGGxuN+lKGik0x8n12HqqlwW7WK4ikcZVHViOuwP/n4Vbp+YY/BkL3RlJW4jEek5k8Q+RznZQOv0qp8DCG5i8XGguurOwxnv6VdL6KOOOSOZYA8kc88mMZU+7CEPbzY2HYGgLtGcpg+/f3WeUpSkqIlKUoQunht34U0chGdDq+PjpINWfiPAYLiV50voFSRi+HOJF1bkaTucVUoZdLBgASpBwRkbHO4PUelWGPi9i+81oyN38GQhCf5WO34moWIa8OD2TOloPkfsq7FsqB4qU80xFoNu5328Vyc18RSacGMlkREjDnq+gY1H5moapniPF4ShS3tljDbF3JkkPfYnZfpUNT2HGWmGwRHPXyspGFblphuUiLXifGLJV85e45Hw+w1kAzTMSidyo8oY/BevzOfWqHX6Wz1qXTqGmczdV3EYduIZkfputZ5Z5+iucJLiKXtk4RvkT+96VayK/nsHHSrPy9z9PbYVz40eejElgO+k5/XIq0w/EiPlq/VZzH8ADiX4e3T8LXaVWuHfaDaSkAuYmPZxgZPbUNv0qyKwO4II9N6uKdanU/iZWVr4WtQMVGkL9pSlOqMlKYrh4jxuGBS0sqrjtnLH5Ab0lz2t1Kcp0n1DDAT3Lurk4jxaK2TXM4QdB8SfgANzVN4x9qKgEWyEn+KQbf0g5qg8Q4nJO5eVy7Hfc9PkOgHyqsxHEWNtTuVosDwGrUIdX+Uct/6Uxzbzb7YwCoI416D95j8WI/SolOLShCmslTsQ3mH59K46VQveXmStrRYKLAxlglKUpKWpvgwlt/vjAZYZVZGGDpZSdxqXODkd/hXVd8XnvfESOD9qyE6VLELGulUzjGkbnPr2qH4dxma3OYZWTPXB2P06V1XnNl1Kul53K9wDpz+GK6nw8BsSffVRc0RRirbFSQR13BwelfFKVxMJSlKEJSlKEJSlKEJSlKEJSlKEJSlKEJUpwuK7xqt1nwD1jVyMj+UYzUXVus+JSQcKDRO0bG5IypwcaM4/L8qeotDiZOgmyiYqo5jQGAEkgX0uuBub7+JtLTygjqr9fqGFfTc/XpGPHPzCqD+OKk+LobuGwklVnlkLo2gASSIrDGM7Z679PNX7xngEEdsZvB8No5lRoxP4upTg4YjOhsdh0qR2dQSWuMC+/KVXNq4U5e0pNzEkWA1BI3gwSNY71X7nmS7YYeeUgjO7EZBqMZydyc/Or3zJaxzcQjjFu74jUsI3wXGhSo82Air0J75qL5q4HFFBDNGnhs7MrIJfGUaenm+PxHrSKlBwzGZA71Iw+Opns25cpeJ268jO2sfQqrUpSoitEpSlCEpSlCEpSlCEpSlCEpSlCEpSlCEpSlCEpSlCEpSlCEpSrmbRIpeGw6VOQk0hwCWMzZwcjcBQNvU07Tp5/LzKjV8QKUWmZ8hP9eKplTvB+bpLaLwhFDIuov8AeIX3Ix/EB+VX25tSrSe1Q2aWnnGtRiXH7v8AzdNh3qmcF5LM8Kys7qJGKoEiM3TbU5UjQue+9Sjh6lJ3yG9+nrsqwY/D4mmTXHyiN5uZ5biLjZcVxzbO9xHOSoaLZFC4RR8Avw/Ovq/5seWJ4fChRHYOQiFSGG5IOo7nvnPpiuyx5HZjOJHYeAwQiKMzSMTuCFyPLjeua15YWS4liWbKxxtKGEZBOkZ0lXwQfx+tNxX336+H2TwfgpsB8gBsDYai8RvPieq/f9Zy+IkmiLWqGNjoP3ikBcP5t9h2x1Nc3E+Y3niWIxxIiMWURqV05GCPeO3fff1ro4dwQCO2uC2fEuFiKFdsAg5znf5Yqx3XCbZpeJGTy+HpA0xgiNW0+ZRqAJJyMbYHfelhlV7bnX8T9k2+rhaLxlZMbibEOyxH+X0sFntKtNryYpt45pJmQSAsCsLSxoB/GynK/wBJrx4farLYXIwuq3dJVcDcq+UYZxnTtn60x2Dt+U+Uqb+9pEEtvBDTbmY5XvyVcpSlMKalKUoQlKUoQlKUoQlKUoQlKUoQlKUoQlKUoQlKUoQlW7iPEVDWF3jKqio4HXVAcEfUEGqjSnGVCwH3oo9agKpaTtP0Igj3yVksOalSe4LoXt7guXjyMjUSQR21D4/4FeljzREIVhkWbTE7NGY5PDZlY50vj9Rv8PWr0pYxDx75pp2Bou25b8hE98WVg4bzBEkkjOkyF21K8UxEigfunXkOPUjPX6dn+tVN4ZmjYxtEYCNQ8QqRjUWxjVVTpQMQ8CB3odgaLiXEG4jU6ewrNPzJAIYIoo5FWGfxcswYsM57Aeb6Yr0/1VE012ZI5PCugoIVgHXSQR1BFVWlH7h/sdIXP2FHr9TuQ71AKtXAeaorZUIWdXTOVSXEUh+LKwOP+Wvy3vdNleTMApupFjVR6EyNj0GQPpVWpXRXdEHafMQh2BplxcNSQTvoZj6/hKUpUdTkpSlCEpSlCEpSlCEpSlCF/9k="/>
          <p:cNvSpPr>
            <a:spLocks noChangeAspect="1" noChangeArrowheads="1"/>
          </p:cNvSpPr>
          <p:nvPr/>
        </p:nvSpPr>
        <p:spPr bwMode="auto">
          <a:xfrm>
            <a:off x="63500" y="-954088"/>
            <a:ext cx="2057400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4582" name="Picture 6" descr="http://t1.gstatic.com/images?q=tbn:ANd9GcTNbHaC2NOqaLHxuiEiFRs9okliTwxlS5f34_HtV_c8M0ym4EJCf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Empirical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75656" y="1772816"/>
            <a:ext cx="749808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central concept in modern science </a:t>
            </a:r>
          </a:p>
          <a:p>
            <a:r>
              <a:rPr lang="en-US" dirty="0" smtClean="0"/>
              <a:t>The evidence must be empirical, or empirically based</a:t>
            </a:r>
          </a:p>
          <a:p>
            <a:r>
              <a:rPr lang="en-US" dirty="0" smtClean="0"/>
              <a:t>Dependent on evidence or consequences that are observable by the senses</a:t>
            </a:r>
          </a:p>
          <a:p>
            <a:r>
              <a:rPr lang="en-US" dirty="0" smtClean="0"/>
              <a:t>Denotes information gained by means of observation or experimentation.</a:t>
            </a:r>
          </a:p>
          <a:p>
            <a:r>
              <a:rPr lang="en-US" dirty="0" smtClean="0"/>
              <a:t>Empirical data is data produced by an experiment or observation (questionnaire)</a:t>
            </a:r>
            <a:endParaRPr lang="fi-FI" dirty="0"/>
          </a:p>
        </p:txBody>
      </p:sp>
      <p:sp>
        <p:nvSpPr>
          <p:cNvPr id="23554" name="AutoShape 2" descr="data:image/jpeg;base64,/9j/4AAQSkZJRgABAQAAAQABAAD/2wCEAAkGBhAQEA0NDw8NDQ0NDQ0NDQwMDQ4NDAwNFBAVFBQQEhIXGyYeFxklGRISHzsgLycpLCwsFR8xNTIqOiYrLCkBCQoKDgwOFA8PFCkYFBwpKSkpKSkpKSkpKSkpKSkpKSkpKSkpKSkpKSkpMCkpKSkpKSkpKSkpKSkpNikpKTUpKv/AABEIAMIBAwMBIgACEQEDEQH/xAAcAAACAwEBAQEAAAAAAAAAAAADBAECBQAGBwj/xAA6EAACAgIABAQDBQcBCQAAAAAAAQIDBBEFEhMhBjFRkUFhcRQigaGxIzJCUmLw8eEHFSRDcoKywdH/xAAYAQEBAQEBAAAAAAAAAAAAAAAAAQIDBP/EACARAQEBAQACAgIDAAAAAAAAAAABEQIDMRIhQWETIjL/2gAMAwEAAhEDEQA/APnlVY5TWRVQKZfGejb0+nzKPLzty03tb+6e/ruc/dcOeL16I+K69So/6Z/qjX8O4+8av62f+bMjiub9odbUHDkUlpy5t7afoet8L4yeNWlptOe0nvW5NrZ5+O5fJbHfrx5xCtmKKzxT01mEKW4Z6dcPi87ZjAJY5vW4ovLGNxixkrHLrHNH7Od0Dcc6znQVdJoyqByrKwQdRR1DrqI6ZUJdE7ojnTJ6ZQl0QkaRnpl41gBhUEdfYKoltECfSO6Y46yjrMVqFeQLXUXUBimBh0joUmTjY28qXb92dsvZM9FVVs0uHcAqjKd00pTk225vUIJ/BLyOfdd/Hy+ezp5m5Pzk9v6spJKKafK9/LbT+TR9h4PxrDUuR81lUez6WLZbVH2jo9Bk+CeDcTqlOiNPOu0rcT9hdXL+uGl+cTzXrfV+3q+Oe4/OU4p/L69jTrSaS2nJRjzJNNp6+Ju+Mf8AZzfgyk01dj6bjclyta/hnH+F/k/yPLcKrfU+SjLf0/yTnuy5Yx3xM2GrKhOys1bkIWo9TyFuQ4u2QVNe9xcfZh+JcX/iF21+xr7+veR6vBq8gHibh3am9ecW65P5fvR/SXucfP8A5evwT+zytGGnHy+8td/VGvweNtc10oym351xi5Oa+iPpHhLwBZl1VWZcIYuKkpV01QUL8jf/ADJt94p/4S3t/QcTBxMOPSx6YxeluFEOe6Xzk/P8WzxSX3r19d8z6zXzKvhtsoKToug2u8Z1uLXuJZXD5R7yjKPw+8mj6LxbIvW5R4fkTilvtbRz69eRNsw5ZNd8HKCa3tclkUpfPt7r8D1c+Tfpx68cs2PCXY4nOg9Fm4XK2l5PyXp8jMtoPTzXk75xmukpKofdYGyJ2jzUhOsG6xmZXRpgo6yjgNSiUcQFuQ7kD8hzgNQDlJSLtHAQcQ2VciAkWX5QKkFjIKjkC1oqFrRzrrydwV96P9/A3qKFOddT/dlrfz7/APz9TCw6JOS5Vt7Wj6n4T8HRkq8i5d4tOMH/AO0efyenr8dxteHOCRhCEuXpxitQhXuENfRfqd4g8Nq3d9L+z5lalKjJh9z738luv3oy0k/9D0CR5Hx14mrxlGuVi5mudUrfNOSa1t67Lejze/bpLbfp5PK4ss2iULoRblF131tdt90/p3T/ABTPleZwVY1ttaba2uWUvNw1tfqe/wACbfWsek7Zb+6tRb23Jpem5M8r4ksUrZNfwxjBv1a/v8jtzNkt9nkubHm7hOxGhdAQuZ2jy0oziWiCsvq2BHyPW8A4bC2SdsFOuuUJ8kluMrE9x2vRefseRw5eR7nw7alXH5yk39dmO3q8Xt6+7iTnZXi1vlslX1brF500712/qk+y9O79DSox4wXLFaXu2/Vv4v5nmeH5EqsmyzljKu5RVjUV1Y6ilF7+MdLy/H5HqK7VLyaf0PJ+a33M9ektHg+OqpZNkKnHqSyKpTgvg2k5v2jNv6nvjA4h4ahz25MI/tpLS0taj5y+rb17Ce4eOybrwnEa+/0MbIrN7iVMouW18e5h5Ej2cOPk9s+zsK2B8iQnKZ3leWwKysH5DGwNhthRldEJhEaZU5SsohWikiIDJFGEkUZAOQJsLJApIK5SCxkBQeqlsiiwezU4dgObSKcPwNvuet4Nhxi02StRu+E/Cq3GUl27PZ9Cio1xS7Ril5HnuHZ6hDUfPQDN4hJ7bZ5u+L1f09HPTcyuOVQTbb7JvWj5T4s4lTfkdS2KnpPl25NR/wC3yfkavFsyTjLR8/4tkvm7nP4Y7TvDmdxztqta7aT1pR+iPOZE97Zey8TtsO05cuutBuZmWjl1gpM1jmA0cS2cQfTqGb/BuJ9PtLbi3vt5p+p5qmwcpu0Wx146x9CpyqrEnz6a8pQnyzS9O/n9GmbnBbV1OXrzs3F6hLpa94xTPmePlm3wLifLfU9/HRx6416P5NmPp5wOm1SipL4hDzObG41wSFqctal8j51xrgkoN9ux9UyMuK2tnn+L0xmt6PX4tz7c+6+R5cGhFnseLcIT3o81k4Lizu40skCsQdIHYjbnS/KSno5lWWM1Z2FJMqyNmmUSKF2juQgE0UdY3GoJGgBanHNjEwuwvXXpmpjMjRnEoUTTx590IRTGIPyIr0+Dd28y+RZru2YeLktdtl8rKZmxuVPEsiKjI+ccZt+89ep6ziGXtPueI4pL7zOeOmlJ2AZzOlIE2akYtDsFrGMTYtYSmhnHHEXX0OEw0bRBWE9Y3YStWGQNYXEOWyD35SRhfaCYZOmvqjOOnyfcfDXGFKLi36NG1kZaS7Pe0fKvDvFmn5+aR62jim2u5zvilur8jWRY9tmZm5z79xzLyU0ebzrntnaRztCyMjZkZunvsN2TFpx2XGbWNbUKWwNq2ozrqTTFZsijYzOkHLHYZLsq0MqgnolQuoluQM4FlWUDrQzAHyBIAWaHcb4CSY5j2EVpVyRdT0Lwnoiy4A/2nXc6/iC0Z1lvmJWWsy0jOy9t6MDO77NS5GbkxJi6z+UpOAyokSiMTSM4i84j1kBeVZMUtykhumcMV6eUynUImC2bxJR1M7nBxLJExrXpOB5PdHscXIfY+f8ADLdNHrsDK2hhratyG0IXPZ1uQKzsLjNpe99+xRS7Ey7lWVnQbZC8q9hZx7hoUhCDxSY4hpxoJdJcGNZii86TanULXUBGVKBMYBraiqiBTkLxqCKIaMQFJ1BaOwZxBsuGjStWgDuIl3KxrGAVs2BbD2oC4mcXQJimRWOOIC5DC1nOBSURpwKusYaTnAG6h51EdEYaS6Jw70jiYaNOwC7AUplOY2Q3G0IrRSMgkZBWthW+R6LBvPJ4sjexLuxcTWxPJZV3sR6wSMxho3WZdNtA4xHKawheEBuuJbpFZS0EW8gdlqK2WIUssKGHNMDeV5iJS2AlZIEM2VgWtBEwLcxESZICkrQMrSZoFOJoT9oLRvFJEKYDNkgXMU6xXnM2K6QC1jSFshECzkVcyJMqVFucjnKtlWwCc5wI4uQLEpFlW/R+xZVv0fsc20RReJyg/R+xaMX6P2KGsY06JszMdGpjx7FgcqkPUoz60aGOyoZhEZrloBGIVRJgJZaJ2W9w80KTRUDttA82y862D1ogvz/A7mBp7OkwovMDlEiKJaYRRPTC72D6T+YWFbKBSiCsrHXADOPyKjOsgLTNC6HyFJ0t/BhSjkXgy0sd+hMKn6MiLJgrxl1v0F74P0JlGfMHsNOBTkLlFDtBOQhoZRTRJ2zi5UNKkuqRlQCRgbaKqkJCgajWGhUQL00D9MCIVIdxsZvyTYFqaR2uvQ3icHk/PUV8zSr4NFfvTf4LQGVBDCh8jXr4ZUvg39ZB44ta/gj+PcDz1lIFYzZ6iUYr+GPsiqsS+C9kB5x4TAWcPb/wz1TvQGdyKjzC4c/7TJ+wP1fsehdoOUwMRcP+b9gv+7l6v2NR2lo3IoyXw1fzP2KTwV/N+RtOS/tC1rXoBlSwP6vyBTwH/MvzNNteiKNJkGJbw+XrH3Ay4fP0Xub0oIHOpAedtxpLzi/YFyfI3rKwTr9UmXRkcotfWblmNF/DRnZWM1vQ1GNZWBdY5bAC4k0BdZVwDuINoKFyHBDgNRRLIjZVsiiqRdTF1IspBT2PJb7nouH2xWjyddhoY2Y0EewjkhI3mBj8R9R2GagNWN5Z5Jk/agiuKHp5IPrikrAfWAfd4KWQLO8C7AHeuQ7xRWEO0IZdpVXC3WJ5wGpZAvO4HOQByCj8x3MA5yHaQHcwFlpR2ArJATK8p1AUmQ5AH5wF8ikrdCt+QVC+SkJuIayzYFsiqtA5Iu5FJMAZBJxBpMrstIGyidnKRQlBR62OUsQrY3WwHIzDQsYrBjFYQeNzD15TFQkAG3lgnlFJIBKIDiyUTG5CGiVIDR50UlMS6jOdjCG+YsrDPleQskK0JTBtin2k77QAw2DlMC7wbvAK7CHaLOwpKwA1lwCWQBnYBlMKZdoGxg1MrZMIHNg3IiUikiCJSKOZEihFX2cU2cBrbKs7ZxplVogsQFXrG6hWtD1MACQDRkUUC+gL84WFgqyVIKadhXmAqZZSCLtlGyHIHKQBecpOYPnKTkBE5kKRRnIAjmRzlSUgJTJZCZIFWCmw7iClABabBh51g+QiqAbGHmheYFCJHbIbCByBsJIGyKg4k4K1CGccaYccccFGpNGk44AxzOOAFI5HHBUosjjgjmDmScAMrI44CpxxwRyJZxwHF0ccFWRWRBwApA2ccACwVmccRQ2QyDgKsozjiCDjjgr/2Q=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556" name="AutoShape 4" descr="data:image/jpeg;base64,/9j/4AAQSkZJRgABAQAAAQABAAD/2wCEAAkGBhAQEA0NDw8NDQ0NDQ0NDQwMDQ4NDAwNFBAVFBQQEhIXGyYeFxklGRISHzsgLycpLCwsFR8xNTIqOiYrLCkBCQoKDgwOFA8PFCkYFBwpKSkpKSkpKSkpKSkpKSkpKSkpKSkpKSkpKSkpMCkpKSkpKSkpKSkpKSkpNikpKTUpKv/AABEIAMIBAwMBIgACEQEDEQH/xAAcAAACAwEBAQEAAAAAAAAAAAADBAECBQAGBwj/xAA6EAACAgIABAQDBQcBCQAAAAAAAQIDBBEFEhMhBjFRkUFhcRQigaGxIzJCUmLw8eEHFSRDcoKywdH/xAAYAQEBAQEBAAAAAAAAAAAAAAAAAQIDBP/EACARAQEBAQACAgIDAAAAAAAAAAABEQIDMRIhQWETIjL/2gAMAwEAAhEDEQA/APnlVY5TWRVQKZfGejb0+nzKPLzty03tb+6e/ruc/dcOeL16I+K69So/6Z/qjX8O4+8av62f+bMjiub9odbUHDkUlpy5t7afoet8L4yeNWlptOe0nvW5NrZ5+O5fJbHfrx5xCtmKKzxT01mEKW4Z6dcPi87ZjAJY5vW4ovLGNxixkrHLrHNH7Od0Dcc6znQVdJoyqByrKwQdRR1DrqI6ZUJdE7ojnTJ6ZQl0QkaRnpl41gBhUEdfYKoltECfSO6Y46yjrMVqFeQLXUXUBimBh0joUmTjY28qXb92dsvZM9FVVs0uHcAqjKd00pTk225vUIJ/BLyOfdd/Hy+ezp5m5Pzk9v6spJKKafK9/LbT+TR9h4PxrDUuR81lUez6WLZbVH2jo9Bk+CeDcTqlOiNPOu0rcT9hdXL+uGl+cTzXrfV+3q+Oe4/OU4p/L69jTrSaS2nJRjzJNNp6+Ju+Mf8AZzfgyk01dj6bjclyta/hnH+F/k/yPLcKrfU+SjLf0/yTnuy5Yx3xM2GrKhOys1bkIWo9TyFuQ4u2QVNe9xcfZh+JcX/iF21+xr7+veR6vBq8gHibh3am9ecW65P5fvR/SXucfP8A5evwT+zytGGnHy+8td/VGvweNtc10oym351xi5Oa+iPpHhLwBZl1VWZcIYuKkpV01QUL8jf/ADJt94p/4S3t/QcTBxMOPSx6YxeluFEOe6Xzk/P8WzxSX3r19d8z6zXzKvhtsoKToug2u8Z1uLXuJZXD5R7yjKPw+8mj6LxbIvW5R4fkTilvtbRz69eRNsw5ZNd8HKCa3tclkUpfPt7r8D1c+Tfpx68cs2PCXY4nOg9Fm4XK2l5PyXp8jMtoPTzXk75xmukpKofdYGyJ2jzUhOsG6xmZXRpgo6yjgNSiUcQFuQ7kD8hzgNQDlJSLtHAQcQ2VciAkWX5QKkFjIKjkC1oqFrRzrrydwV96P9/A3qKFOddT/dlrfz7/APz9TCw6JOS5Vt7Wj6n4T8HRkq8i5d4tOMH/AO0efyenr8dxteHOCRhCEuXpxitQhXuENfRfqd4g8Nq3d9L+z5lalKjJh9z738luv3oy0k/9D0CR5Hx14mrxlGuVi5mudUrfNOSa1t67Lejze/bpLbfp5PK4ss2iULoRblF131tdt90/p3T/ABTPleZwVY1ttaba2uWUvNw1tfqe/wACbfWsek7Zb+6tRb23Jpem5M8r4ksUrZNfwxjBv1a/v8jtzNkt9nkubHm7hOxGhdAQuZ2jy0oziWiCsvq2BHyPW8A4bC2SdsFOuuUJ8kluMrE9x2vRefseRw5eR7nw7alXH5yk39dmO3q8Xt6+7iTnZXi1vlslX1brF500712/qk+y9O79DSox4wXLFaXu2/Vv4v5nmeH5EqsmyzljKu5RVjUV1Y6ilF7+MdLy/H5HqK7VLyaf0PJ+a33M9ektHg+OqpZNkKnHqSyKpTgvg2k5v2jNv6nvjA4h4ahz25MI/tpLS0taj5y+rb17Ce4eOybrwnEa+/0MbIrN7iVMouW18e5h5Ej2cOPk9s+zsK2B8iQnKZ3leWwKysH5DGwNhthRldEJhEaZU5SsohWikiIDJFGEkUZAOQJsLJApIK5SCxkBQeqlsiiwezU4dgObSKcPwNvuet4Nhxi02StRu+E/Cq3GUl27PZ9Cio1xS7Ril5HnuHZ6hDUfPQDN4hJ7bZ5u+L1f09HPTcyuOVQTbb7JvWj5T4s4lTfkdS2KnpPl25NR/wC3yfkavFsyTjLR8/4tkvm7nP4Y7TvDmdxztqta7aT1pR+iPOZE97Zey8TtsO05cuutBuZmWjl1gpM1jmA0cS2cQfTqGb/BuJ9PtLbi3vt5p+p5qmwcpu0Wx146x9CpyqrEnz6a8pQnyzS9O/n9GmbnBbV1OXrzs3F6hLpa94xTPmePlm3wLifLfU9/HRx6416P5NmPp5wOm1SipL4hDzObG41wSFqctal8j51xrgkoN9ux9UyMuK2tnn+L0xmt6PX4tz7c+6+R5cGhFnseLcIT3o81k4Lizu40skCsQdIHYjbnS/KSno5lWWM1Z2FJMqyNmmUSKF2juQgE0UdY3GoJGgBanHNjEwuwvXXpmpjMjRnEoUTTx590IRTGIPyIr0+Dd28y+RZru2YeLktdtl8rKZmxuVPEsiKjI+ccZt+89ep6ziGXtPueI4pL7zOeOmlJ2AZzOlIE2akYtDsFrGMTYtYSmhnHHEXX0OEw0bRBWE9Y3YStWGQNYXEOWyD35SRhfaCYZOmvqjOOnyfcfDXGFKLi36NG1kZaS7Pe0fKvDvFmn5+aR62jim2u5zvilur8jWRY9tmZm5z79xzLyU0ebzrntnaRztCyMjZkZunvsN2TFpx2XGbWNbUKWwNq2ozrqTTFZsijYzOkHLHYZLsq0MqgnolQuoluQM4FlWUDrQzAHyBIAWaHcb4CSY5j2EVpVyRdT0Lwnoiy4A/2nXc6/iC0Z1lvmJWWsy0jOy9t6MDO77NS5GbkxJi6z+UpOAyokSiMTSM4i84j1kBeVZMUtykhumcMV6eUynUImC2bxJR1M7nBxLJExrXpOB5PdHscXIfY+f8ADLdNHrsDK2hhratyG0IXPZ1uQKzsLjNpe99+xRS7Ey7lWVnQbZC8q9hZx7hoUhCDxSY4hpxoJdJcGNZii86TanULXUBGVKBMYBraiqiBTkLxqCKIaMQFJ1BaOwZxBsuGjStWgDuIl3KxrGAVs2BbD2oC4mcXQJimRWOOIC5DC1nOBSURpwKusYaTnAG6h51EdEYaS6Jw70jiYaNOwC7AUplOY2Q3G0IrRSMgkZBWthW+R6LBvPJ4sjexLuxcTWxPJZV3sR6wSMxho3WZdNtA4xHKawheEBuuJbpFZS0EW8gdlqK2WIUssKGHNMDeV5iJS2AlZIEM2VgWtBEwLcxESZICkrQMrSZoFOJoT9oLRvFJEKYDNkgXMU6xXnM2K6QC1jSFshECzkVcyJMqVFucjnKtlWwCc5wI4uQLEpFlW/R+xZVv0fsc20RReJyg/R+xaMX6P2KGsY06JszMdGpjx7FgcqkPUoz60aGOyoZhEZrloBGIVRJgJZaJ2W9w80KTRUDttA82y862D1ogvz/A7mBp7OkwovMDlEiKJaYRRPTC72D6T+YWFbKBSiCsrHXADOPyKjOsgLTNC6HyFJ0t/BhSjkXgy0sd+hMKn6MiLJgrxl1v0F74P0JlGfMHsNOBTkLlFDtBOQhoZRTRJ2zi5UNKkuqRlQCRgbaKqkJCgajWGhUQL00D9MCIVIdxsZvyTYFqaR2uvQ3icHk/PUV8zSr4NFfvTf4LQGVBDCh8jXr4ZUvg39ZB44ta/gj+PcDz1lIFYzZ6iUYr+GPsiqsS+C9kB5x4TAWcPb/wz1TvQGdyKjzC4c/7TJ+wP1fsehdoOUwMRcP+b9gv+7l6v2NR2lo3IoyXw1fzP2KTwV/N+RtOS/tC1rXoBlSwP6vyBTwH/MvzNNteiKNJkGJbw+XrH3Ay4fP0Xub0oIHOpAedtxpLzi/YFyfI3rKwTr9UmXRkcotfWblmNF/DRnZWM1vQ1GNZWBdY5bAC4k0BdZVwDuINoKFyHBDgNRRLIjZVsiiqRdTF1IspBT2PJb7nouH2xWjyddhoY2Y0EewjkhI3mBj8R9R2GagNWN5Z5Jk/agiuKHp5IPrikrAfWAfd4KWQLO8C7AHeuQ7xRWEO0IZdpVXC3WJ5wGpZAvO4HOQByCj8x3MA5yHaQHcwFlpR2ArJATK8p1AUmQ5AH5wF8ikrdCt+QVC+SkJuIayzYFsiqtA5Iu5FJMAZBJxBpMrstIGyidnKRQlBR62OUsQrY3WwHIzDQsYrBjFYQeNzD15TFQkAG3lgnlFJIBKIDiyUTG5CGiVIDR50UlMS6jOdjCG+YsrDPleQskK0JTBtin2k77QAw2DlMC7wbvAK7CHaLOwpKwA1lwCWQBnYBlMKZdoGxg1MrZMIHNg3IiUikiCJSKOZEihFX2cU2cBrbKs7ZxplVogsQFXrG6hWtD1MACQDRkUUC+gL84WFgqyVIKadhXmAqZZSCLtlGyHIHKQBecpOYPnKTkBE5kKRRnIAjmRzlSUgJTJZCZIFWCmw7iClABabBh51g+QiqAbGHmheYFCJHbIbCByBsJIGyKg4k4K1CGccaYccccFGpNGk44AxzOOAFI5HHBUosjjgjmDmScAMrI44CpxxwRyJZxwHF0ccFWRWRBwApA2ccACwVmccRQ2QyDgKsozjiCDjjgr/2Q=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558" name="AutoShape 6" descr="data:image/jpeg;base64,/9j/4AAQSkZJRgABAQAAAQABAAD/2wCEAAkGBhAQEA0NDw8NDQ0NDQ0NDQwMDQ4NDAwNFBAVFBQQEhIXGyYeFxklGRISHzsgLycpLCwsFR8xNTIqOiYrLCkBCQoKDgwOFA8PFCkYFBwpKSkpKSkpKSkpKSkpKSkpKSkpKSkpKSkpKSkpMCkpKSkpKSkpKSkpKSkpNikpKTUpKv/AABEIAMIBAwMBIgACEQEDEQH/xAAcAAACAwEBAQEAAAAAAAAAAAADBAECBQAGBwj/xAA6EAACAgIABAQDBQcBCQAAAAAAAQIDBBEFEhMhBjFRkUFhcRQigaGxIzJCUmLw8eEHFSRDcoKywdH/xAAYAQEBAQEBAAAAAAAAAAAAAAAAAQIDBP/EACARAQEBAQACAgIDAAAAAAAAAAABEQIDMRIhQWETIjL/2gAMAwEAAhEDEQA/APnlVY5TWRVQKZfGejb0+nzKPLzty03tb+6e/ruc/dcOeL16I+K69So/6Z/qjX8O4+8av62f+bMjiub9odbUHDkUlpy5t7afoet8L4yeNWlptOe0nvW5NrZ5+O5fJbHfrx5xCtmKKzxT01mEKW4Z6dcPi87ZjAJY5vW4ovLGNxixkrHLrHNH7Od0Dcc6znQVdJoyqByrKwQdRR1DrqI6ZUJdE7ojnTJ6ZQl0QkaRnpl41gBhUEdfYKoltECfSO6Y46yjrMVqFeQLXUXUBimBh0joUmTjY28qXb92dsvZM9FVVs0uHcAqjKd00pTk225vUIJ/BLyOfdd/Hy+ezp5m5Pzk9v6spJKKafK9/LbT+TR9h4PxrDUuR81lUez6WLZbVH2jo9Bk+CeDcTqlOiNPOu0rcT9hdXL+uGl+cTzXrfV+3q+Oe4/OU4p/L69jTrSaS2nJRjzJNNp6+Ju+Mf8AZzfgyk01dj6bjclyta/hnH+F/k/yPLcKrfU+SjLf0/yTnuy5Yx3xM2GrKhOys1bkIWo9TyFuQ4u2QVNe9xcfZh+JcX/iF21+xr7+veR6vBq8gHibh3am9ecW65P5fvR/SXucfP8A5evwT+zytGGnHy+8td/VGvweNtc10oym351xi5Oa+iPpHhLwBZl1VWZcIYuKkpV01QUL8jf/ADJt94p/4S3t/QcTBxMOPSx6YxeluFEOe6Xzk/P8WzxSX3r19d8z6zXzKvhtsoKToug2u8Z1uLXuJZXD5R7yjKPw+8mj6LxbIvW5R4fkTilvtbRz69eRNsw5ZNd8HKCa3tclkUpfPt7r8D1c+Tfpx68cs2PCXY4nOg9Fm4XK2l5PyXp8jMtoPTzXk75xmukpKofdYGyJ2jzUhOsG6xmZXRpgo6yjgNSiUcQFuQ7kD8hzgNQDlJSLtHAQcQ2VciAkWX5QKkFjIKjkC1oqFrRzrrydwV96P9/A3qKFOddT/dlrfz7/APz9TCw6JOS5Vt7Wj6n4T8HRkq8i5d4tOMH/AO0efyenr8dxteHOCRhCEuXpxitQhXuENfRfqd4g8Nq3d9L+z5lalKjJh9z738luv3oy0k/9D0CR5Hx14mrxlGuVi5mudUrfNOSa1t67Lejze/bpLbfp5PK4ss2iULoRblF131tdt90/p3T/ABTPleZwVY1ttaba2uWUvNw1tfqe/wACbfWsek7Zb+6tRb23Jpem5M8r4ksUrZNfwxjBv1a/v8jtzNkt9nkubHm7hOxGhdAQuZ2jy0oziWiCsvq2BHyPW8A4bC2SdsFOuuUJ8kluMrE9x2vRefseRw5eR7nw7alXH5yk39dmO3q8Xt6+7iTnZXi1vlslX1brF500712/qk+y9O79DSox4wXLFaXu2/Vv4v5nmeH5EqsmyzljKu5RVjUV1Y6ilF7+MdLy/H5HqK7VLyaf0PJ+a33M9ektHg+OqpZNkKnHqSyKpTgvg2k5v2jNv6nvjA4h4ahz25MI/tpLS0taj5y+rb17Ce4eOybrwnEa+/0MbIrN7iVMouW18e5h5Ej2cOPk9s+zsK2B8iQnKZ3leWwKysH5DGwNhthRldEJhEaZU5SsohWikiIDJFGEkUZAOQJsLJApIK5SCxkBQeqlsiiwezU4dgObSKcPwNvuet4Nhxi02StRu+E/Cq3GUl27PZ9Cio1xS7Ril5HnuHZ6hDUfPQDN4hJ7bZ5u+L1f09HPTcyuOVQTbb7JvWj5T4s4lTfkdS2KnpPl25NR/wC3yfkavFsyTjLR8/4tkvm7nP4Y7TvDmdxztqta7aT1pR+iPOZE97Zey8TtsO05cuutBuZmWjl1gpM1jmA0cS2cQfTqGb/BuJ9PtLbi3vt5p+p5qmwcpu0Wx146x9CpyqrEnz6a8pQnyzS9O/n9GmbnBbV1OXrzs3F6hLpa94xTPmePlm3wLifLfU9/HRx6416P5NmPp5wOm1SipL4hDzObG41wSFqctal8j51xrgkoN9ux9UyMuK2tnn+L0xmt6PX4tz7c+6+R5cGhFnseLcIT3o81k4Lizu40skCsQdIHYjbnS/KSno5lWWM1Z2FJMqyNmmUSKF2juQgE0UdY3GoJGgBanHNjEwuwvXXpmpjMjRnEoUTTx590IRTGIPyIr0+Dd28y+RZru2YeLktdtl8rKZmxuVPEsiKjI+ccZt+89ep6ziGXtPueI4pL7zOeOmlJ2AZzOlIE2akYtDsFrGMTYtYSmhnHHEXX0OEw0bRBWE9Y3YStWGQNYXEOWyD35SRhfaCYZOmvqjOOnyfcfDXGFKLi36NG1kZaS7Pe0fKvDvFmn5+aR62jim2u5zvilur8jWRY9tmZm5z79xzLyU0ebzrntnaRztCyMjZkZunvsN2TFpx2XGbWNbUKWwNq2ozrqTTFZsijYzOkHLHYZLsq0MqgnolQuoluQM4FlWUDrQzAHyBIAWaHcb4CSY5j2EVpVyRdT0Lwnoiy4A/2nXc6/iC0Z1lvmJWWsy0jOy9t6MDO77NS5GbkxJi6z+UpOAyokSiMTSM4i84j1kBeVZMUtykhumcMV6eUynUImC2bxJR1M7nBxLJExrXpOB5PdHscXIfY+f8ADLdNHrsDK2hhratyG0IXPZ1uQKzsLjNpe99+xRS7Ey7lWVnQbZC8q9hZx7hoUhCDxSY4hpxoJdJcGNZii86TanULXUBGVKBMYBraiqiBTkLxqCKIaMQFJ1BaOwZxBsuGjStWgDuIl3KxrGAVs2BbD2oC4mcXQJimRWOOIC5DC1nOBSURpwKusYaTnAG6h51EdEYaS6Jw70jiYaNOwC7AUplOY2Q3G0IrRSMgkZBWthW+R6LBvPJ4sjexLuxcTWxPJZV3sR6wSMxho3WZdNtA4xHKawheEBuuJbpFZS0EW8gdlqK2WIUssKGHNMDeV5iJS2AlZIEM2VgWtBEwLcxESZICkrQMrSZoFOJoT9oLRvFJEKYDNkgXMU6xXnM2K6QC1jSFshECzkVcyJMqVFucjnKtlWwCc5wI4uQLEpFlW/R+xZVv0fsc20RReJyg/R+xaMX6P2KGsY06JszMdGpjx7FgcqkPUoz60aGOyoZhEZrloBGIVRJgJZaJ2W9w80KTRUDttA82y862D1ogvz/A7mBp7OkwovMDlEiKJaYRRPTC72D6T+YWFbKBSiCsrHXADOPyKjOsgLTNC6HyFJ0t/BhSjkXgy0sd+hMKn6MiLJgrxl1v0F74P0JlGfMHsNOBTkLlFDtBOQhoZRTRJ2zi5UNKkuqRlQCRgbaKqkJCgajWGhUQL00D9MCIVIdxsZvyTYFqaR2uvQ3icHk/PUV8zSr4NFfvTf4LQGVBDCh8jXr4ZUvg39ZB44ta/gj+PcDz1lIFYzZ6iUYr+GPsiqsS+C9kB5x4TAWcPb/wz1TvQGdyKjzC4c/7TJ+wP1fsehdoOUwMRcP+b9gv+7l6v2NR2lo3IoyXw1fzP2KTwV/N+RtOS/tC1rXoBlSwP6vyBTwH/MvzNNteiKNJkGJbw+XrH3Ay4fP0Xub0oIHOpAedtxpLzi/YFyfI3rKwTr9UmXRkcotfWblmNF/DRnZWM1vQ1GNZWBdY5bAC4k0BdZVwDuINoKFyHBDgNRRLIjZVsiiqRdTF1IspBT2PJb7nouH2xWjyddhoY2Y0EewjkhI3mBj8R9R2GagNWN5Z5Jk/agiuKHp5IPrikrAfWAfd4KWQLO8C7AHeuQ7xRWEO0IZdpVXC3WJ5wGpZAvO4HOQByCj8x3MA5yHaQHcwFlpR2ArJATK8p1AUmQ5AH5wF8ikrdCt+QVC+SkJuIayzYFsiqtA5Iu5FJMAZBJxBpMrstIGyidnKRQlBR62OUsQrY3WwHIzDQsYrBjFYQeNzD15TFQkAG3lgnlFJIBKIDiyUTG5CGiVIDR50UlMS6jOdjCG+YsrDPleQskK0JTBtin2k77QAw2DlMC7wbvAK7CHaLOwpKwA1lwCWQBnYBlMKZdoGxg1MrZMIHNg3IiUikiCJSKOZEihFX2cU2cBrbKs7ZxplVogsQFXrG6hWtD1MACQDRkUUC+gL84WFgqyVIKadhXmAqZZSCLtlGyHIHKQBecpOYPnKTkBE5kKRRnIAjmRzlSUgJTJZCZIFWCmw7iClABabBh51g+QiqAbGHmheYFCJHbIbCByBsJIGyKg4k4K1CGccaYccccFGpNGk44AxzOOAFI5HHBUosjjgjmDmScAMrI44CpxxwRyJZxwHF0ccFWRWRBwApA2ccACwVmccRQ2QyDgKsozjiCDjjgr/2Q=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3560" name="Picture 8" descr="http://t1.gstatic.com/images?q=tbn:ANd9GcTfARkAAnzDwQs60nUnuUtURm0KeREBLMf6R7DwbizPQFFzz55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1093" y="188640"/>
            <a:ext cx="1067723" cy="158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äivänseisaus">
  <a:themeElements>
    <a:clrScheme name="Päivänseisaus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äivänseisaus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äivänseisa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969</TotalTime>
  <Words>751</Words>
  <Application>Microsoft Office PowerPoint</Application>
  <PresentationFormat>On-screen Show (4:3)</PresentationFormat>
  <Paragraphs>102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Päivänseisaus</vt:lpstr>
      <vt:lpstr>YFIA205 Basics of Research Methodology in Social Sciences, 5 cr. </vt:lpstr>
      <vt:lpstr>Programme</vt:lpstr>
      <vt:lpstr>Content of the lecture: Empirical social science </vt:lpstr>
      <vt:lpstr>Research </vt:lpstr>
      <vt:lpstr>Research </vt:lpstr>
      <vt:lpstr>OBJECTIVES OF RESEARCH </vt:lpstr>
      <vt:lpstr>Methodology </vt:lpstr>
      <vt:lpstr>Scientific method </vt:lpstr>
      <vt:lpstr>Empirical </vt:lpstr>
      <vt:lpstr>The empirical research process (step by step): </vt:lpstr>
      <vt:lpstr>The empirical research process </vt:lpstr>
      <vt:lpstr>The empirical research process </vt:lpstr>
      <vt:lpstr>The empirical research process </vt:lpstr>
      <vt:lpstr>Positivism as background of empirical orientation in social sciences</vt:lpstr>
      <vt:lpstr>Research strategy</vt:lpstr>
      <vt:lpstr>Qualitative vrs. quantitative research</vt:lpstr>
      <vt:lpstr>PowerPoint Presentation</vt:lpstr>
    </vt:vector>
  </TitlesOfParts>
  <Company>Finland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Research Methods</dc:title>
  <dc:creator>TapioMallaElias</dc:creator>
  <cp:lastModifiedBy>Pertti Jokivuori</cp:lastModifiedBy>
  <cp:revision>119</cp:revision>
  <dcterms:created xsi:type="dcterms:W3CDTF">2004-09-15T05:43:55Z</dcterms:created>
  <dcterms:modified xsi:type="dcterms:W3CDTF">2016-11-02T08:28:57Z</dcterms:modified>
</cp:coreProperties>
</file>