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38"/>
  </p:notesMasterIdLst>
  <p:handoutMasterIdLst>
    <p:handoutMasterId r:id="rId39"/>
  </p:handoutMasterIdLst>
  <p:sldIdLst>
    <p:sldId id="256" r:id="rId2"/>
    <p:sldId id="317" r:id="rId3"/>
    <p:sldId id="308" r:id="rId4"/>
    <p:sldId id="314" r:id="rId5"/>
    <p:sldId id="316" r:id="rId6"/>
    <p:sldId id="313" r:id="rId7"/>
    <p:sldId id="330" r:id="rId8"/>
    <p:sldId id="333" r:id="rId9"/>
    <p:sldId id="332" r:id="rId10"/>
    <p:sldId id="334" r:id="rId11"/>
    <p:sldId id="283" r:id="rId12"/>
    <p:sldId id="311" r:id="rId13"/>
    <p:sldId id="331" r:id="rId14"/>
    <p:sldId id="296" r:id="rId15"/>
    <p:sldId id="312" r:id="rId16"/>
    <p:sldId id="335" r:id="rId17"/>
    <p:sldId id="297" r:id="rId18"/>
    <p:sldId id="337" r:id="rId19"/>
    <p:sldId id="336" r:id="rId20"/>
    <p:sldId id="341" r:id="rId21"/>
    <p:sldId id="325" r:id="rId22"/>
    <p:sldId id="326" r:id="rId23"/>
    <p:sldId id="342" r:id="rId24"/>
    <p:sldId id="345" r:id="rId25"/>
    <p:sldId id="343" r:id="rId26"/>
    <p:sldId id="347" r:id="rId27"/>
    <p:sldId id="338" r:id="rId28"/>
    <p:sldId id="344" r:id="rId29"/>
    <p:sldId id="278" r:id="rId30"/>
    <p:sldId id="350" r:id="rId31"/>
    <p:sldId id="349" r:id="rId32"/>
    <p:sldId id="352" r:id="rId33"/>
    <p:sldId id="351" r:id="rId34"/>
    <p:sldId id="348" r:id="rId35"/>
    <p:sldId id="353" r:id="rId36"/>
    <p:sldId id="354" r:id="rId37"/>
  </p:sldIdLst>
  <p:sldSz cx="9144000" cy="6858000" type="screen4x3"/>
  <p:notesSz cx="6669088" cy="9872663"/>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32E6B6-F58B-4C1B-83E9-A69298A3FEC2}" type="doc">
      <dgm:prSet loTypeId="urn:microsoft.com/office/officeart/2005/8/layout/venn1" loCatId="relationship" qsTypeId="urn:microsoft.com/office/officeart/2005/8/quickstyle/simple1" qsCatId="simple" csTypeId="urn:microsoft.com/office/officeart/2005/8/colors/accent1_2" csCatId="accent1" phldr="1"/>
      <dgm:spPr/>
    </dgm:pt>
    <dgm:pt modelId="{9C1DE618-9209-4AF2-BBA0-123F0805A729}">
      <dgm:prSet phldrT="[Text]"/>
      <dgm:spPr/>
      <dgm:t>
        <a:bodyPr/>
        <a:lstStyle/>
        <a:p>
          <a:r>
            <a:rPr lang="fi-FI" b="1" dirty="0" smtClean="0"/>
            <a:t>QUANT</a:t>
          </a:r>
          <a:r>
            <a:rPr lang="fi-FI" dirty="0" smtClean="0"/>
            <a:t>ATIVE</a:t>
          </a:r>
          <a:endParaRPr lang="fi-FI" dirty="0"/>
        </a:p>
      </dgm:t>
    </dgm:pt>
    <dgm:pt modelId="{D76EB3A2-77C4-428A-8B78-4493782B49FE}" type="parTrans" cxnId="{1CBCD38E-0683-47D7-8A6E-D8BF387D87C0}">
      <dgm:prSet/>
      <dgm:spPr/>
      <dgm:t>
        <a:bodyPr/>
        <a:lstStyle/>
        <a:p>
          <a:endParaRPr lang="fi-FI"/>
        </a:p>
      </dgm:t>
    </dgm:pt>
    <dgm:pt modelId="{40E91566-99EA-4B59-8786-814D3414BA99}" type="sibTrans" cxnId="{1CBCD38E-0683-47D7-8A6E-D8BF387D87C0}">
      <dgm:prSet/>
      <dgm:spPr/>
      <dgm:t>
        <a:bodyPr/>
        <a:lstStyle/>
        <a:p>
          <a:endParaRPr lang="fi-FI"/>
        </a:p>
      </dgm:t>
    </dgm:pt>
    <dgm:pt modelId="{6196ECEC-AA5F-4AEE-9C30-84C430893EA0}">
      <dgm:prSet phldrT="[Text]"/>
      <dgm:spPr/>
      <dgm:t>
        <a:bodyPr/>
        <a:lstStyle/>
        <a:p>
          <a:r>
            <a:rPr lang="fi-FI" b="1" dirty="0" smtClean="0"/>
            <a:t>QUAL</a:t>
          </a:r>
          <a:r>
            <a:rPr lang="fi-FI" dirty="0" smtClean="0"/>
            <a:t>ITATIVE</a:t>
          </a:r>
          <a:endParaRPr lang="fi-FI" dirty="0"/>
        </a:p>
      </dgm:t>
    </dgm:pt>
    <dgm:pt modelId="{BA955213-3E05-430B-9502-8540A53704B6}" type="parTrans" cxnId="{A5DD7099-B780-4E46-9782-FBC82B5A3859}">
      <dgm:prSet/>
      <dgm:spPr/>
      <dgm:t>
        <a:bodyPr/>
        <a:lstStyle/>
        <a:p>
          <a:endParaRPr lang="fi-FI"/>
        </a:p>
      </dgm:t>
    </dgm:pt>
    <dgm:pt modelId="{D66D0A21-5D65-4927-B5A2-F25EF6CE8807}" type="sibTrans" cxnId="{A5DD7099-B780-4E46-9782-FBC82B5A3859}">
      <dgm:prSet/>
      <dgm:spPr/>
      <dgm:t>
        <a:bodyPr/>
        <a:lstStyle/>
        <a:p>
          <a:endParaRPr lang="fi-FI"/>
        </a:p>
      </dgm:t>
    </dgm:pt>
    <dgm:pt modelId="{48441598-85D4-41B3-9174-014DA9466A50}" type="pres">
      <dgm:prSet presAssocID="{D032E6B6-F58B-4C1B-83E9-A69298A3FEC2}" presName="compositeShape" presStyleCnt="0">
        <dgm:presLayoutVars>
          <dgm:chMax val="7"/>
          <dgm:dir/>
          <dgm:resizeHandles val="exact"/>
        </dgm:presLayoutVars>
      </dgm:prSet>
      <dgm:spPr/>
    </dgm:pt>
    <dgm:pt modelId="{53E2E54C-FFE3-4DB0-A041-76D1FAAC6F50}" type="pres">
      <dgm:prSet presAssocID="{9C1DE618-9209-4AF2-BBA0-123F0805A729}" presName="circ1" presStyleLbl="vennNode1" presStyleIdx="0" presStyleCnt="2"/>
      <dgm:spPr/>
      <dgm:t>
        <a:bodyPr/>
        <a:lstStyle/>
        <a:p>
          <a:endParaRPr lang="fi-FI"/>
        </a:p>
      </dgm:t>
    </dgm:pt>
    <dgm:pt modelId="{E06CFEA2-CD75-424F-B4E4-8BB304EDA42A}" type="pres">
      <dgm:prSet presAssocID="{9C1DE618-9209-4AF2-BBA0-123F0805A729}" presName="circ1Tx" presStyleLbl="revTx" presStyleIdx="0" presStyleCnt="0">
        <dgm:presLayoutVars>
          <dgm:chMax val="0"/>
          <dgm:chPref val="0"/>
          <dgm:bulletEnabled val="1"/>
        </dgm:presLayoutVars>
      </dgm:prSet>
      <dgm:spPr/>
      <dgm:t>
        <a:bodyPr/>
        <a:lstStyle/>
        <a:p>
          <a:endParaRPr lang="fi-FI"/>
        </a:p>
      </dgm:t>
    </dgm:pt>
    <dgm:pt modelId="{EB957DA8-2BF5-4771-9813-79781827B508}" type="pres">
      <dgm:prSet presAssocID="{6196ECEC-AA5F-4AEE-9C30-84C430893EA0}" presName="circ2" presStyleLbl="vennNode1" presStyleIdx="1" presStyleCnt="2"/>
      <dgm:spPr/>
      <dgm:t>
        <a:bodyPr/>
        <a:lstStyle/>
        <a:p>
          <a:endParaRPr lang="fi-FI"/>
        </a:p>
      </dgm:t>
    </dgm:pt>
    <dgm:pt modelId="{889B2EE1-9686-4511-BED0-349FC98E3D16}" type="pres">
      <dgm:prSet presAssocID="{6196ECEC-AA5F-4AEE-9C30-84C430893EA0}" presName="circ2Tx" presStyleLbl="revTx" presStyleIdx="0" presStyleCnt="0">
        <dgm:presLayoutVars>
          <dgm:chMax val="0"/>
          <dgm:chPref val="0"/>
          <dgm:bulletEnabled val="1"/>
        </dgm:presLayoutVars>
      </dgm:prSet>
      <dgm:spPr/>
      <dgm:t>
        <a:bodyPr/>
        <a:lstStyle/>
        <a:p>
          <a:endParaRPr lang="fi-FI"/>
        </a:p>
      </dgm:t>
    </dgm:pt>
  </dgm:ptLst>
  <dgm:cxnLst>
    <dgm:cxn modelId="{96E14F06-369D-40BD-9865-0EA33C962BA2}" type="presOf" srcId="{9C1DE618-9209-4AF2-BBA0-123F0805A729}" destId="{E06CFEA2-CD75-424F-B4E4-8BB304EDA42A}" srcOrd="1" destOrd="0" presId="urn:microsoft.com/office/officeart/2005/8/layout/venn1"/>
    <dgm:cxn modelId="{A5DD7099-B780-4E46-9782-FBC82B5A3859}" srcId="{D032E6B6-F58B-4C1B-83E9-A69298A3FEC2}" destId="{6196ECEC-AA5F-4AEE-9C30-84C430893EA0}" srcOrd="1" destOrd="0" parTransId="{BA955213-3E05-430B-9502-8540A53704B6}" sibTransId="{D66D0A21-5D65-4927-B5A2-F25EF6CE8807}"/>
    <dgm:cxn modelId="{2AFE2706-6778-40DB-BC31-D7E57DBC51A8}" type="presOf" srcId="{6196ECEC-AA5F-4AEE-9C30-84C430893EA0}" destId="{889B2EE1-9686-4511-BED0-349FC98E3D16}" srcOrd="1" destOrd="0" presId="urn:microsoft.com/office/officeart/2005/8/layout/venn1"/>
    <dgm:cxn modelId="{4AD7E967-60BC-4F9F-8BF0-7921CB98ABB9}" type="presOf" srcId="{6196ECEC-AA5F-4AEE-9C30-84C430893EA0}" destId="{EB957DA8-2BF5-4771-9813-79781827B508}" srcOrd="0" destOrd="0" presId="urn:microsoft.com/office/officeart/2005/8/layout/venn1"/>
    <dgm:cxn modelId="{A32F6F75-1572-4C90-BAEC-4FAD0E19CEDB}" type="presOf" srcId="{D032E6B6-F58B-4C1B-83E9-A69298A3FEC2}" destId="{48441598-85D4-41B3-9174-014DA9466A50}" srcOrd="0" destOrd="0" presId="urn:microsoft.com/office/officeart/2005/8/layout/venn1"/>
    <dgm:cxn modelId="{1CBCD38E-0683-47D7-8A6E-D8BF387D87C0}" srcId="{D032E6B6-F58B-4C1B-83E9-A69298A3FEC2}" destId="{9C1DE618-9209-4AF2-BBA0-123F0805A729}" srcOrd="0" destOrd="0" parTransId="{D76EB3A2-77C4-428A-8B78-4493782B49FE}" sibTransId="{40E91566-99EA-4B59-8786-814D3414BA99}"/>
    <dgm:cxn modelId="{75BDABFE-49A7-4F94-869D-51B79745E06F}" type="presOf" srcId="{9C1DE618-9209-4AF2-BBA0-123F0805A729}" destId="{53E2E54C-FFE3-4DB0-A041-76D1FAAC6F50}" srcOrd="0" destOrd="0" presId="urn:microsoft.com/office/officeart/2005/8/layout/venn1"/>
    <dgm:cxn modelId="{03EA36DF-20C4-451A-ACAD-83191DCC4B5F}" type="presParOf" srcId="{48441598-85D4-41B3-9174-014DA9466A50}" destId="{53E2E54C-FFE3-4DB0-A041-76D1FAAC6F50}" srcOrd="0" destOrd="0" presId="urn:microsoft.com/office/officeart/2005/8/layout/venn1"/>
    <dgm:cxn modelId="{F28E1B2A-E68E-460C-90B2-30327D2892A5}" type="presParOf" srcId="{48441598-85D4-41B3-9174-014DA9466A50}" destId="{E06CFEA2-CD75-424F-B4E4-8BB304EDA42A}" srcOrd="1" destOrd="0" presId="urn:microsoft.com/office/officeart/2005/8/layout/venn1"/>
    <dgm:cxn modelId="{0640BD28-3F25-4D49-A60B-15A33D39D1FA}" type="presParOf" srcId="{48441598-85D4-41B3-9174-014DA9466A50}" destId="{EB957DA8-2BF5-4771-9813-79781827B508}" srcOrd="2" destOrd="0" presId="urn:microsoft.com/office/officeart/2005/8/layout/venn1"/>
    <dgm:cxn modelId="{45ED2E08-1CC6-464A-B15B-03AD08A208CF}" type="presParOf" srcId="{48441598-85D4-41B3-9174-014DA9466A50}" destId="{889B2EE1-9686-4511-BED0-349FC98E3D16}"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0444AE-4B2B-4521-817F-89C92C49D4B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i-FI"/>
        </a:p>
      </dgm:t>
    </dgm:pt>
    <dgm:pt modelId="{9E7F95F1-6633-414B-B2BE-752165F4D299}">
      <dgm:prSet phldrT="[Text]"/>
      <dgm:spPr/>
      <dgm:t>
        <a:bodyPr/>
        <a:lstStyle/>
        <a:p>
          <a:r>
            <a:rPr lang="fi-FI" dirty="0" smtClean="0"/>
            <a:t>The </a:t>
          </a:r>
        </a:p>
        <a:p>
          <a:r>
            <a:rPr lang="fi-FI" dirty="0" err="1" smtClean="0"/>
            <a:t>Choice</a:t>
          </a:r>
          <a:endParaRPr lang="fi-FI" dirty="0"/>
        </a:p>
      </dgm:t>
    </dgm:pt>
    <dgm:pt modelId="{4A25F593-6044-41DF-A5A7-501FCCF37E3F}" type="parTrans" cxnId="{8A09C55E-334A-4B6C-B389-BAB124A1B9E8}">
      <dgm:prSet/>
      <dgm:spPr/>
      <dgm:t>
        <a:bodyPr/>
        <a:lstStyle/>
        <a:p>
          <a:endParaRPr lang="fi-FI"/>
        </a:p>
      </dgm:t>
    </dgm:pt>
    <dgm:pt modelId="{6710D3BA-FBF4-4B96-9F61-EC7AD026149D}" type="sibTrans" cxnId="{8A09C55E-334A-4B6C-B389-BAB124A1B9E8}">
      <dgm:prSet/>
      <dgm:spPr/>
      <dgm:t>
        <a:bodyPr/>
        <a:lstStyle/>
        <a:p>
          <a:endParaRPr lang="fi-FI"/>
        </a:p>
      </dgm:t>
    </dgm:pt>
    <dgm:pt modelId="{2F38F430-693B-4A7B-859B-38D70C083C4F}">
      <dgm:prSet phldrT="[Text]"/>
      <dgm:spPr/>
      <dgm:t>
        <a:bodyPr/>
        <a:lstStyle/>
        <a:p>
          <a:r>
            <a:rPr lang="fi-FI" dirty="0" err="1" smtClean="0"/>
            <a:t>Aims</a:t>
          </a:r>
          <a:r>
            <a:rPr lang="fi-FI" dirty="0" smtClean="0"/>
            <a:t> and </a:t>
          </a:r>
        </a:p>
        <a:p>
          <a:r>
            <a:rPr lang="fi-FI" dirty="0" err="1" smtClean="0"/>
            <a:t>objectives</a:t>
          </a:r>
          <a:r>
            <a:rPr lang="fi-FI" dirty="0" smtClean="0"/>
            <a:t> of the </a:t>
          </a:r>
          <a:r>
            <a:rPr lang="fi-FI" dirty="0" err="1" smtClean="0"/>
            <a:t>research</a:t>
          </a:r>
          <a:endParaRPr lang="fi-FI" dirty="0"/>
        </a:p>
      </dgm:t>
    </dgm:pt>
    <dgm:pt modelId="{3F066FFB-21F9-4F3B-AC79-2B7F3046C4E8}" type="parTrans" cxnId="{480E9CBD-FCE4-42F8-AEE2-873A6F506BE7}">
      <dgm:prSet/>
      <dgm:spPr/>
      <dgm:t>
        <a:bodyPr/>
        <a:lstStyle/>
        <a:p>
          <a:endParaRPr lang="fi-FI"/>
        </a:p>
      </dgm:t>
    </dgm:pt>
    <dgm:pt modelId="{AAC4059C-116B-417B-B577-99AFAD11774E}" type="sibTrans" cxnId="{480E9CBD-FCE4-42F8-AEE2-873A6F506BE7}">
      <dgm:prSet/>
      <dgm:spPr/>
      <dgm:t>
        <a:bodyPr/>
        <a:lstStyle/>
        <a:p>
          <a:endParaRPr lang="fi-FI"/>
        </a:p>
      </dgm:t>
    </dgm:pt>
    <dgm:pt modelId="{4E80B88C-0635-41FE-85C6-F4507B994D5E}">
      <dgm:prSet phldrT="[Text]"/>
      <dgm:spPr/>
      <dgm:t>
        <a:bodyPr/>
        <a:lstStyle/>
        <a:p>
          <a:r>
            <a:rPr lang="fi-FI" dirty="0" smtClean="0"/>
            <a:t> </a:t>
          </a:r>
          <a:r>
            <a:rPr lang="fi-FI" dirty="0" err="1" smtClean="0"/>
            <a:t>Understanding</a:t>
          </a:r>
          <a:r>
            <a:rPr lang="fi-FI" dirty="0" smtClean="0"/>
            <a:t> of </a:t>
          </a:r>
          <a:r>
            <a:rPr lang="fi-FI" dirty="0" err="1" smtClean="0"/>
            <a:t>research</a:t>
          </a:r>
          <a:r>
            <a:rPr lang="fi-FI" dirty="0" smtClean="0"/>
            <a:t> in general</a:t>
          </a:r>
          <a:endParaRPr lang="fi-FI" dirty="0"/>
        </a:p>
      </dgm:t>
    </dgm:pt>
    <dgm:pt modelId="{C5472956-713C-427C-BF57-3D9557D0C1EF}" type="parTrans" cxnId="{43EB68BF-8F33-4F18-BEE9-FA04305DEC54}">
      <dgm:prSet/>
      <dgm:spPr/>
      <dgm:t>
        <a:bodyPr/>
        <a:lstStyle/>
        <a:p>
          <a:endParaRPr lang="fi-FI"/>
        </a:p>
      </dgm:t>
    </dgm:pt>
    <dgm:pt modelId="{52B94F92-780E-4050-97C8-79E65D83F5E0}" type="sibTrans" cxnId="{43EB68BF-8F33-4F18-BEE9-FA04305DEC54}">
      <dgm:prSet/>
      <dgm:spPr/>
      <dgm:t>
        <a:bodyPr/>
        <a:lstStyle/>
        <a:p>
          <a:endParaRPr lang="fi-FI"/>
        </a:p>
      </dgm:t>
    </dgm:pt>
    <dgm:pt modelId="{A5A0BA44-C213-42B4-A07B-258CEF5AAA16}">
      <dgm:prSet phldrT="[Text]"/>
      <dgm:spPr/>
      <dgm:t>
        <a:bodyPr/>
        <a:lstStyle/>
        <a:p>
          <a:r>
            <a:rPr lang="fi-FI" dirty="0" smtClean="0"/>
            <a:t>Personal</a:t>
          </a:r>
        </a:p>
        <a:p>
          <a:r>
            <a:rPr lang="fi-FI" dirty="0" err="1" smtClean="0"/>
            <a:t>interests</a:t>
          </a:r>
          <a:endParaRPr lang="fi-FI" dirty="0"/>
        </a:p>
      </dgm:t>
    </dgm:pt>
    <dgm:pt modelId="{9D87F9C3-2ABE-4CBE-B0A5-9686632E6993}" type="parTrans" cxnId="{CE542F79-5CEB-4DF5-8F0A-4A456C9B78E4}">
      <dgm:prSet/>
      <dgm:spPr/>
      <dgm:t>
        <a:bodyPr/>
        <a:lstStyle/>
        <a:p>
          <a:endParaRPr lang="fi-FI"/>
        </a:p>
      </dgm:t>
    </dgm:pt>
    <dgm:pt modelId="{6BE71E13-52C1-468C-9566-2E54B4F37BED}" type="sibTrans" cxnId="{CE542F79-5CEB-4DF5-8F0A-4A456C9B78E4}">
      <dgm:prSet/>
      <dgm:spPr/>
      <dgm:t>
        <a:bodyPr/>
        <a:lstStyle/>
        <a:p>
          <a:endParaRPr lang="fi-FI"/>
        </a:p>
      </dgm:t>
    </dgm:pt>
    <dgm:pt modelId="{6F7E17C3-EA9C-4251-BA7D-F5F3D290E8B6}">
      <dgm:prSet phldrT="[Text]"/>
      <dgm:spPr/>
      <dgm:t>
        <a:bodyPr/>
        <a:lstStyle/>
        <a:p>
          <a:r>
            <a:rPr lang="fi-FI" dirty="0" err="1" smtClean="0"/>
            <a:t>Theoretical</a:t>
          </a:r>
          <a:endParaRPr lang="fi-FI" dirty="0" smtClean="0"/>
        </a:p>
        <a:p>
          <a:r>
            <a:rPr lang="fi-FI" dirty="0" err="1" smtClean="0"/>
            <a:t>approaches</a:t>
          </a:r>
          <a:endParaRPr lang="fi-FI" dirty="0"/>
        </a:p>
      </dgm:t>
    </dgm:pt>
    <dgm:pt modelId="{CAD872AA-4DB1-4221-9DE2-182739E75D4F}" type="parTrans" cxnId="{26411F9C-0D95-4EC6-B0A2-1ABB00AABF28}">
      <dgm:prSet/>
      <dgm:spPr/>
      <dgm:t>
        <a:bodyPr/>
        <a:lstStyle/>
        <a:p>
          <a:endParaRPr lang="fi-FI"/>
        </a:p>
      </dgm:t>
    </dgm:pt>
    <dgm:pt modelId="{11E920AC-9B9C-48DD-816E-7242B5DE38C8}" type="sibTrans" cxnId="{26411F9C-0D95-4EC6-B0A2-1ABB00AABF28}">
      <dgm:prSet/>
      <dgm:spPr/>
      <dgm:t>
        <a:bodyPr/>
        <a:lstStyle/>
        <a:p>
          <a:endParaRPr lang="fi-FI"/>
        </a:p>
      </dgm:t>
    </dgm:pt>
    <dgm:pt modelId="{6EA92F99-75F4-4597-AD51-A721B619B0F6}">
      <dgm:prSet/>
      <dgm:spPr/>
      <dgm:t>
        <a:bodyPr/>
        <a:lstStyle/>
        <a:p>
          <a:r>
            <a:rPr lang="fi-FI" dirty="0" smtClean="0"/>
            <a:t>World </a:t>
          </a:r>
          <a:r>
            <a:rPr lang="fi-FI" dirty="0" err="1" smtClean="0"/>
            <a:t>view</a:t>
          </a:r>
          <a:endParaRPr lang="fi-FI" dirty="0"/>
        </a:p>
      </dgm:t>
    </dgm:pt>
    <dgm:pt modelId="{AB0A10C0-CEDE-47BA-8052-BDCE7021B5DE}" type="parTrans" cxnId="{9D049A97-7AE3-46C8-94B8-BB3FFD66ED3D}">
      <dgm:prSet/>
      <dgm:spPr/>
      <dgm:t>
        <a:bodyPr/>
        <a:lstStyle/>
        <a:p>
          <a:endParaRPr lang="fi-FI"/>
        </a:p>
      </dgm:t>
    </dgm:pt>
    <dgm:pt modelId="{7046A09E-3116-49E2-91C5-5E9147BD5C1D}" type="sibTrans" cxnId="{9D049A97-7AE3-46C8-94B8-BB3FFD66ED3D}">
      <dgm:prSet/>
      <dgm:spPr/>
      <dgm:t>
        <a:bodyPr/>
        <a:lstStyle/>
        <a:p>
          <a:endParaRPr lang="fi-FI"/>
        </a:p>
      </dgm:t>
    </dgm:pt>
    <dgm:pt modelId="{4491B1B1-5FF8-4FB8-BC7C-DB7DC4CAA501}">
      <dgm:prSet/>
      <dgm:spPr/>
      <dgm:t>
        <a:bodyPr/>
        <a:lstStyle/>
        <a:p>
          <a:r>
            <a:rPr lang="fi-FI" dirty="0" smtClean="0"/>
            <a:t>Personal</a:t>
          </a:r>
        </a:p>
        <a:p>
          <a:r>
            <a:rPr lang="fi-FI" dirty="0" err="1" smtClean="0"/>
            <a:t>preferences</a:t>
          </a:r>
          <a:endParaRPr lang="fi-FI" dirty="0"/>
        </a:p>
      </dgm:t>
    </dgm:pt>
    <dgm:pt modelId="{78DED5CD-8CA8-4681-88EF-1E16CC6B5F7C}" type="parTrans" cxnId="{85D2FD53-C0D9-4B46-8C92-190A12022012}">
      <dgm:prSet/>
      <dgm:spPr/>
      <dgm:t>
        <a:bodyPr/>
        <a:lstStyle/>
        <a:p>
          <a:endParaRPr lang="fi-FI"/>
        </a:p>
      </dgm:t>
    </dgm:pt>
    <dgm:pt modelId="{7A494BBC-509D-4320-92E1-16D22039D8F4}" type="sibTrans" cxnId="{85D2FD53-C0D9-4B46-8C92-190A12022012}">
      <dgm:prSet/>
      <dgm:spPr/>
      <dgm:t>
        <a:bodyPr/>
        <a:lstStyle/>
        <a:p>
          <a:endParaRPr lang="fi-FI"/>
        </a:p>
      </dgm:t>
    </dgm:pt>
    <dgm:pt modelId="{9CFADCD7-A409-4F95-8C32-149BDDFB6253}">
      <dgm:prSet/>
      <dgm:spPr/>
      <dgm:t>
        <a:bodyPr/>
        <a:lstStyle/>
        <a:p>
          <a:r>
            <a:rPr lang="fi-FI" dirty="0" err="1" smtClean="0"/>
            <a:t>Research</a:t>
          </a:r>
          <a:endParaRPr lang="fi-FI" dirty="0" smtClean="0"/>
        </a:p>
        <a:p>
          <a:r>
            <a:rPr lang="fi-FI" dirty="0" err="1" smtClean="0"/>
            <a:t>questions</a:t>
          </a:r>
          <a:endParaRPr lang="fi-FI" dirty="0"/>
        </a:p>
      </dgm:t>
    </dgm:pt>
    <dgm:pt modelId="{2140012C-48FE-4D51-B13F-D6D7E76FB1F6}" type="parTrans" cxnId="{274C6E7A-34FB-48FD-A50C-6EB22348C8EE}">
      <dgm:prSet/>
      <dgm:spPr/>
      <dgm:t>
        <a:bodyPr/>
        <a:lstStyle/>
        <a:p>
          <a:endParaRPr lang="fi-FI"/>
        </a:p>
      </dgm:t>
    </dgm:pt>
    <dgm:pt modelId="{53207088-9462-4F46-A8B5-E9C059E6AFC7}" type="sibTrans" cxnId="{274C6E7A-34FB-48FD-A50C-6EB22348C8EE}">
      <dgm:prSet/>
      <dgm:spPr/>
      <dgm:t>
        <a:bodyPr/>
        <a:lstStyle/>
        <a:p>
          <a:endParaRPr lang="fi-FI"/>
        </a:p>
      </dgm:t>
    </dgm:pt>
    <dgm:pt modelId="{4331FA5A-4853-4806-8011-A4469F249FAA}" type="pres">
      <dgm:prSet presAssocID="{870444AE-4B2B-4521-817F-89C92C49D4BA}" presName="Name0" presStyleCnt="0">
        <dgm:presLayoutVars>
          <dgm:chMax val="1"/>
          <dgm:dir/>
          <dgm:animLvl val="ctr"/>
          <dgm:resizeHandles val="exact"/>
        </dgm:presLayoutVars>
      </dgm:prSet>
      <dgm:spPr/>
      <dgm:t>
        <a:bodyPr/>
        <a:lstStyle/>
        <a:p>
          <a:endParaRPr lang="fi-FI"/>
        </a:p>
      </dgm:t>
    </dgm:pt>
    <dgm:pt modelId="{57C38D5C-1412-4B8C-BA8B-E92A247BE684}" type="pres">
      <dgm:prSet presAssocID="{9E7F95F1-6633-414B-B2BE-752165F4D299}" presName="centerShape" presStyleLbl="node0" presStyleIdx="0" presStyleCnt="1"/>
      <dgm:spPr/>
      <dgm:t>
        <a:bodyPr/>
        <a:lstStyle/>
        <a:p>
          <a:endParaRPr lang="fi-FI"/>
        </a:p>
      </dgm:t>
    </dgm:pt>
    <dgm:pt modelId="{A83C136F-35CF-4A43-8AD1-1B5821C2AA9B}" type="pres">
      <dgm:prSet presAssocID="{9CFADCD7-A409-4F95-8C32-149BDDFB6253}" presName="node" presStyleLbl="node1" presStyleIdx="0" presStyleCnt="7">
        <dgm:presLayoutVars>
          <dgm:bulletEnabled val="1"/>
        </dgm:presLayoutVars>
      </dgm:prSet>
      <dgm:spPr/>
      <dgm:t>
        <a:bodyPr/>
        <a:lstStyle/>
        <a:p>
          <a:endParaRPr lang="fi-FI"/>
        </a:p>
      </dgm:t>
    </dgm:pt>
    <dgm:pt modelId="{CF465C24-8ECE-422D-9AC6-15B74F14F6F2}" type="pres">
      <dgm:prSet presAssocID="{9CFADCD7-A409-4F95-8C32-149BDDFB6253}" presName="dummy" presStyleCnt="0"/>
      <dgm:spPr/>
    </dgm:pt>
    <dgm:pt modelId="{874EB427-A9FC-499D-8F87-933F02D60312}" type="pres">
      <dgm:prSet presAssocID="{53207088-9462-4F46-A8B5-E9C059E6AFC7}" presName="sibTrans" presStyleLbl="sibTrans2D1" presStyleIdx="0" presStyleCnt="7"/>
      <dgm:spPr/>
      <dgm:t>
        <a:bodyPr/>
        <a:lstStyle/>
        <a:p>
          <a:endParaRPr lang="fi-FI"/>
        </a:p>
      </dgm:t>
    </dgm:pt>
    <dgm:pt modelId="{6DED8FC2-43FC-4BA8-A429-A47DF0DBC32B}" type="pres">
      <dgm:prSet presAssocID="{2F38F430-693B-4A7B-859B-38D70C083C4F}" presName="node" presStyleLbl="node1" presStyleIdx="1" presStyleCnt="7">
        <dgm:presLayoutVars>
          <dgm:bulletEnabled val="1"/>
        </dgm:presLayoutVars>
      </dgm:prSet>
      <dgm:spPr/>
      <dgm:t>
        <a:bodyPr/>
        <a:lstStyle/>
        <a:p>
          <a:endParaRPr lang="fi-FI"/>
        </a:p>
      </dgm:t>
    </dgm:pt>
    <dgm:pt modelId="{A4761B4E-AD22-41E1-A04B-A6671219A7B7}" type="pres">
      <dgm:prSet presAssocID="{2F38F430-693B-4A7B-859B-38D70C083C4F}" presName="dummy" presStyleCnt="0"/>
      <dgm:spPr/>
    </dgm:pt>
    <dgm:pt modelId="{4BF07D71-AECE-4FFA-8396-22158696FCFC}" type="pres">
      <dgm:prSet presAssocID="{AAC4059C-116B-417B-B577-99AFAD11774E}" presName="sibTrans" presStyleLbl="sibTrans2D1" presStyleIdx="1" presStyleCnt="7"/>
      <dgm:spPr/>
      <dgm:t>
        <a:bodyPr/>
        <a:lstStyle/>
        <a:p>
          <a:endParaRPr lang="fi-FI"/>
        </a:p>
      </dgm:t>
    </dgm:pt>
    <dgm:pt modelId="{EF71ED5F-C21C-4030-AC45-B33E669CF37A}" type="pres">
      <dgm:prSet presAssocID="{4E80B88C-0635-41FE-85C6-F4507B994D5E}" presName="node" presStyleLbl="node1" presStyleIdx="2" presStyleCnt="7">
        <dgm:presLayoutVars>
          <dgm:bulletEnabled val="1"/>
        </dgm:presLayoutVars>
      </dgm:prSet>
      <dgm:spPr/>
      <dgm:t>
        <a:bodyPr/>
        <a:lstStyle/>
        <a:p>
          <a:endParaRPr lang="fi-FI"/>
        </a:p>
      </dgm:t>
    </dgm:pt>
    <dgm:pt modelId="{FD8FB0FB-B1D8-4EBE-BAE6-8A6B826B816A}" type="pres">
      <dgm:prSet presAssocID="{4E80B88C-0635-41FE-85C6-F4507B994D5E}" presName="dummy" presStyleCnt="0"/>
      <dgm:spPr/>
    </dgm:pt>
    <dgm:pt modelId="{1AD3A2F2-9F70-4C6D-ADA9-E5A4DC7982F8}" type="pres">
      <dgm:prSet presAssocID="{52B94F92-780E-4050-97C8-79E65D83F5E0}" presName="sibTrans" presStyleLbl="sibTrans2D1" presStyleIdx="2" presStyleCnt="7"/>
      <dgm:spPr/>
      <dgm:t>
        <a:bodyPr/>
        <a:lstStyle/>
        <a:p>
          <a:endParaRPr lang="fi-FI"/>
        </a:p>
      </dgm:t>
    </dgm:pt>
    <dgm:pt modelId="{4076EF71-B0A8-4B75-ABBE-42335AB636C4}" type="pres">
      <dgm:prSet presAssocID="{6EA92F99-75F4-4597-AD51-A721B619B0F6}" presName="node" presStyleLbl="node1" presStyleIdx="3" presStyleCnt="7">
        <dgm:presLayoutVars>
          <dgm:bulletEnabled val="1"/>
        </dgm:presLayoutVars>
      </dgm:prSet>
      <dgm:spPr/>
      <dgm:t>
        <a:bodyPr/>
        <a:lstStyle/>
        <a:p>
          <a:endParaRPr lang="fi-FI"/>
        </a:p>
      </dgm:t>
    </dgm:pt>
    <dgm:pt modelId="{32983705-9399-42D4-BFB4-C718481C8C05}" type="pres">
      <dgm:prSet presAssocID="{6EA92F99-75F4-4597-AD51-A721B619B0F6}" presName="dummy" presStyleCnt="0"/>
      <dgm:spPr/>
    </dgm:pt>
    <dgm:pt modelId="{E8404356-4818-4209-870B-0A741D4DC616}" type="pres">
      <dgm:prSet presAssocID="{7046A09E-3116-49E2-91C5-5E9147BD5C1D}" presName="sibTrans" presStyleLbl="sibTrans2D1" presStyleIdx="3" presStyleCnt="7"/>
      <dgm:spPr/>
      <dgm:t>
        <a:bodyPr/>
        <a:lstStyle/>
        <a:p>
          <a:endParaRPr lang="fi-FI"/>
        </a:p>
      </dgm:t>
    </dgm:pt>
    <dgm:pt modelId="{6DD22BD9-8212-4079-B2A4-8E3205195BA0}" type="pres">
      <dgm:prSet presAssocID="{4491B1B1-5FF8-4FB8-BC7C-DB7DC4CAA501}" presName="node" presStyleLbl="node1" presStyleIdx="4" presStyleCnt="7">
        <dgm:presLayoutVars>
          <dgm:bulletEnabled val="1"/>
        </dgm:presLayoutVars>
      </dgm:prSet>
      <dgm:spPr/>
      <dgm:t>
        <a:bodyPr/>
        <a:lstStyle/>
        <a:p>
          <a:endParaRPr lang="fi-FI"/>
        </a:p>
      </dgm:t>
    </dgm:pt>
    <dgm:pt modelId="{6DC7AC48-D762-4665-AEDE-69272B437DDA}" type="pres">
      <dgm:prSet presAssocID="{4491B1B1-5FF8-4FB8-BC7C-DB7DC4CAA501}" presName="dummy" presStyleCnt="0"/>
      <dgm:spPr/>
    </dgm:pt>
    <dgm:pt modelId="{4F72962E-D456-4C5C-A3A7-24C4B62B1A19}" type="pres">
      <dgm:prSet presAssocID="{7A494BBC-509D-4320-92E1-16D22039D8F4}" presName="sibTrans" presStyleLbl="sibTrans2D1" presStyleIdx="4" presStyleCnt="7"/>
      <dgm:spPr/>
      <dgm:t>
        <a:bodyPr/>
        <a:lstStyle/>
        <a:p>
          <a:endParaRPr lang="fi-FI"/>
        </a:p>
      </dgm:t>
    </dgm:pt>
    <dgm:pt modelId="{A11CA507-8348-4DC3-8959-003135677496}" type="pres">
      <dgm:prSet presAssocID="{A5A0BA44-C213-42B4-A07B-258CEF5AAA16}" presName="node" presStyleLbl="node1" presStyleIdx="5" presStyleCnt="7">
        <dgm:presLayoutVars>
          <dgm:bulletEnabled val="1"/>
        </dgm:presLayoutVars>
      </dgm:prSet>
      <dgm:spPr/>
      <dgm:t>
        <a:bodyPr/>
        <a:lstStyle/>
        <a:p>
          <a:endParaRPr lang="fi-FI"/>
        </a:p>
      </dgm:t>
    </dgm:pt>
    <dgm:pt modelId="{BDBE7C60-FB0D-46CC-85AD-C4CFEAD4D218}" type="pres">
      <dgm:prSet presAssocID="{A5A0BA44-C213-42B4-A07B-258CEF5AAA16}" presName="dummy" presStyleCnt="0"/>
      <dgm:spPr/>
    </dgm:pt>
    <dgm:pt modelId="{69CDEB20-B445-4AB5-B873-ED7075BFB8AA}" type="pres">
      <dgm:prSet presAssocID="{6BE71E13-52C1-468C-9566-2E54B4F37BED}" presName="sibTrans" presStyleLbl="sibTrans2D1" presStyleIdx="5" presStyleCnt="7"/>
      <dgm:spPr/>
      <dgm:t>
        <a:bodyPr/>
        <a:lstStyle/>
        <a:p>
          <a:endParaRPr lang="fi-FI"/>
        </a:p>
      </dgm:t>
    </dgm:pt>
    <dgm:pt modelId="{7C45E774-476C-4BD0-A24F-DCFA320B6919}" type="pres">
      <dgm:prSet presAssocID="{6F7E17C3-EA9C-4251-BA7D-F5F3D290E8B6}" presName="node" presStyleLbl="node1" presStyleIdx="6" presStyleCnt="7">
        <dgm:presLayoutVars>
          <dgm:bulletEnabled val="1"/>
        </dgm:presLayoutVars>
      </dgm:prSet>
      <dgm:spPr/>
      <dgm:t>
        <a:bodyPr/>
        <a:lstStyle/>
        <a:p>
          <a:endParaRPr lang="fi-FI"/>
        </a:p>
      </dgm:t>
    </dgm:pt>
    <dgm:pt modelId="{1773626F-4923-4644-9BE4-E426958C980B}" type="pres">
      <dgm:prSet presAssocID="{6F7E17C3-EA9C-4251-BA7D-F5F3D290E8B6}" presName="dummy" presStyleCnt="0"/>
      <dgm:spPr/>
    </dgm:pt>
    <dgm:pt modelId="{6604FFB7-21FB-4129-BF6E-E449EDBBC60E}" type="pres">
      <dgm:prSet presAssocID="{11E920AC-9B9C-48DD-816E-7242B5DE38C8}" presName="sibTrans" presStyleLbl="sibTrans2D1" presStyleIdx="6" presStyleCnt="7"/>
      <dgm:spPr/>
      <dgm:t>
        <a:bodyPr/>
        <a:lstStyle/>
        <a:p>
          <a:endParaRPr lang="fi-FI"/>
        </a:p>
      </dgm:t>
    </dgm:pt>
  </dgm:ptLst>
  <dgm:cxnLst>
    <dgm:cxn modelId="{43EB68BF-8F33-4F18-BEE9-FA04305DEC54}" srcId="{9E7F95F1-6633-414B-B2BE-752165F4D299}" destId="{4E80B88C-0635-41FE-85C6-F4507B994D5E}" srcOrd="2" destOrd="0" parTransId="{C5472956-713C-427C-BF57-3D9557D0C1EF}" sibTransId="{52B94F92-780E-4050-97C8-79E65D83F5E0}"/>
    <dgm:cxn modelId="{F4B14383-74ED-4486-9088-4330B9A0C26A}" type="presOf" srcId="{9E7F95F1-6633-414B-B2BE-752165F4D299}" destId="{57C38D5C-1412-4B8C-BA8B-E92A247BE684}" srcOrd="0" destOrd="0" presId="urn:microsoft.com/office/officeart/2005/8/layout/radial6"/>
    <dgm:cxn modelId="{6877102D-6C26-4F71-9E40-7C5D52C02E4C}" type="presOf" srcId="{7A494BBC-509D-4320-92E1-16D22039D8F4}" destId="{4F72962E-D456-4C5C-A3A7-24C4B62B1A19}" srcOrd="0" destOrd="0" presId="urn:microsoft.com/office/officeart/2005/8/layout/radial6"/>
    <dgm:cxn modelId="{DC130B1F-C039-4484-BFA2-08684B155460}" type="presOf" srcId="{11E920AC-9B9C-48DD-816E-7242B5DE38C8}" destId="{6604FFB7-21FB-4129-BF6E-E449EDBBC60E}" srcOrd="0" destOrd="0" presId="urn:microsoft.com/office/officeart/2005/8/layout/radial6"/>
    <dgm:cxn modelId="{480E9CBD-FCE4-42F8-AEE2-873A6F506BE7}" srcId="{9E7F95F1-6633-414B-B2BE-752165F4D299}" destId="{2F38F430-693B-4A7B-859B-38D70C083C4F}" srcOrd="1" destOrd="0" parTransId="{3F066FFB-21F9-4F3B-AC79-2B7F3046C4E8}" sibTransId="{AAC4059C-116B-417B-B577-99AFAD11774E}"/>
    <dgm:cxn modelId="{478ADEA2-09D3-4064-81A4-BD7E2D2C7493}" type="presOf" srcId="{9CFADCD7-A409-4F95-8C32-149BDDFB6253}" destId="{A83C136F-35CF-4A43-8AD1-1B5821C2AA9B}" srcOrd="0" destOrd="0" presId="urn:microsoft.com/office/officeart/2005/8/layout/radial6"/>
    <dgm:cxn modelId="{84A04C63-1B66-42F7-8EEA-7FC8A539CB7C}" type="presOf" srcId="{4491B1B1-5FF8-4FB8-BC7C-DB7DC4CAA501}" destId="{6DD22BD9-8212-4079-B2A4-8E3205195BA0}" srcOrd="0" destOrd="0" presId="urn:microsoft.com/office/officeart/2005/8/layout/radial6"/>
    <dgm:cxn modelId="{CE542F79-5CEB-4DF5-8F0A-4A456C9B78E4}" srcId="{9E7F95F1-6633-414B-B2BE-752165F4D299}" destId="{A5A0BA44-C213-42B4-A07B-258CEF5AAA16}" srcOrd="5" destOrd="0" parTransId="{9D87F9C3-2ABE-4CBE-B0A5-9686632E6993}" sibTransId="{6BE71E13-52C1-468C-9566-2E54B4F37BED}"/>
    <dgm:cxn modelId="{26411F9C-0D95-4EC6-B0A2-1ABB00AABF28}" srcId="{9E7F95F1-6633-414B-B2BE-752165F4D299}" destId="{6F7E17C3-EA9C-4251-BA7D-F5F3D290E8B6}" srcOrd="6" destOrd="0" parTransId="{CAD872AA-4DB1-4221-9DE2-182739E75D4F}" sibTransId="{11E920AC-9B9C-48DD-816E-7242B5DE38C8}"/>
    <dgm:cxn modelId="{8A09C55E-334A-4B6C-B389-BAB124A1B9E8}" srcId="{870444AE-4B2B-4521-817F-89C92C49D4BA}" destId="{9E7F95F1-6633-414B-B2BE-752165F4D299}" srcOrd="0" destOrd="0" parTransId="{4A25F593-6044-41DF-A5A7-501FCCF37E3F}" sibTransId="{6710D3BA-FBF4-4B96-9F61-EC7AD026149D}"/>
    <dgm:cxn modelId="{63AAECA4-72E4-4943-898A-A65A25979630}" type="presOf" srcId="{6BE71E13-52C1-468C-9566-2E54B4F37BED}" destId="{69CDEB20-B445-4AB5-B873-ED7075BFB8AA}" srcOrd="0" destOrd="0" presId="urn:microsoft.com/office/officeart/2005/8/layout/radial6"/>
    <dgm:cxn modelId="{9C6B275E-0EC1-4B7D-A2A0-CAFAFBE45B09}" type="presOf" srcId="{6F7E17C3-EA9C-4251-BA7D-F5F3D290E8B6}" destId="{7C45E774-476C-4BD0-A24F-DCFA320B6919}" srcOrd="0" destOrd="0" presId="urn:microsoft.com/office/officeart/2005/8/layout/radial6"/>
    <dgm:cxn modelId="{DE528AEC-F6FB-4C63-BB11-BB84DCD893EF}" type="presOf" srcId="{6EA92F99-75F4-4597-AD51-A721B619B0F6}" destId="{4076EF71-B0A8-4B75-ABBE-42335AB636C4}" srcOrd="0" destOrd="0" presId="urn:microsoft.com/office/officeart/2005/8/layout/radial6"/>
    <dgm:cxn modelId="{9D049A97-7AE3-46C8-94B8-BB3FFD66ED3D}" srcId="{9E7F95F1-6633-414B-B2BE-752165F4D299}" destId="{6EA92F99-75F4-4597-AD51-A721B619B0F6}" srcOrd="3" destOrd="0" parTransId="{AB0A10C0-CEDE-47BA-8052-BDCE7021B5DE}" sibTransId="{7046A09E-3116-49E2-91C5-5E9147BD5C1D}"/>
    <dgm:cxn modelId="{B67BEE82-52D5-48B7-928F-04700D239BF5}" type="presOf" srcId="{2F38F430-693B-4A7B-859B-38D70C083C4F}" destId="{6DED8FC2-43FC-4BA8-A429-A47DF0DBC32B}" srcOrd="0" destOrd="0" presId="urn:microsoft.com/office/officeart/2005/8/layout/radial6"/>
    <dgm:cxn modelId="{274C6E7A-34FB-48FD-A50C-6EB22348C8EE}" srcId="{9E7F95F1-6633-414B-B2BE-752165F4D299}" destId="{9CFADCD7-A409-4F95-8C32-149BDDFB6253}" srcOrd="0" destOrd="0" parTransId="{2140012C-48FE-4D51-B13F-D6D7E76FB1F6}" sibTransId="{53207088-9462-4F46-A8B5-E9C059E6AFC7}"/>
    <dgm:cxn modelId="{9A07D643-2197-4A51-AAC8-0A813229CAA5}" type="presOf" srcId="{52B94F92-780E-4050-97C8-79E65D83F5E0}" destId="{1AD3A2F2-9F70-4C6D-ADA9-E5A4DC7982F8}" srcOrd="0" destOrd="0" presId="urn:microsoft.com/office/officeart/2005/8/layout/radial6"/>
    <dgm:cxn modelId="{8400C917-A407-4E7F-BBEC-4EDDDE830488}" type="presOf" srcId="{4E80B88C-0635-41FE-85C6-F4507B994D5E}" destId="{EF71ED5F-C21C-4030-AC45-B33E669CF37A}" srcOrd="0" destOrd="0" presId="urn:microsoft.com/office/officeart/2005/8/layout/radial6"/>
    <dgm:cxn modelId="{FDECCC38-CD50-4A31-B369-D58282190C24}" type="presOf" srcId="{AAC4059C-116B-417B-B577-99AFAD11774E}" destId="{4BF07D71-AECE-4FFA-8396-22158696FCFC}" srcOrd="0" destOrd="0" presId="urn:microsoft.com/office/officeart/2005/8/layout/radial6"/>
    <dgm:cxn modelId="{4AFA0FA8-D3D3-41AD-BB3F-19325B995344}" type="presOf" srcId="{53207088-9462-4F46-A8B5-E9C059E6AFC7}" destId="{874EB427-A9FC-499D-8F87-933F02D60312}" srcOrd="0" destOrd="0" presId="urn:microsoft.com/office/officeart/2005/8/layout/radial6"/>
    <dgm:cxn modelId="{06FC09FA-6E1A-439D-8AED-F284A9240FC8}" type="presOf" srcId="{870444AE-4B2B-4521-817F-89C92C49D4BA}" destId="{4331FA5A-4853-4806-8011-A4469F249FAA}" srcOrd="0" destOrd="0" presId="urn:microsoft.com/office/officeart/2005/8/layout/radial6"/>
    <dgm:cxn modelId="{78F9EE2D-7ECD-412C-88E8-FE02FE7E567A}" type="presOf" srcId="{7046A09E-3116-49E2-91C5-5E9147BD5C1D}" destId="{E8404356-4818-4209-870B-0A741D4DC616}" srcOrd="0" destOrd="0" presId="urn:microsoft.com/office/officeart/2005/8/layout/radial6"/>
    <dgm:cxn modelId="{D5189E45-3E10-44A8-85DE-6F0FBEC7BA4A}" type="presOf" srcId="{A5A0BA44-C213-42B4-A07B-258CEF5AAA16}" destId="{A11CA507-8348-4DC3-8959-003135677496}" srcOrd="0" destOrd="0" presId="urn:microsoft.com/office/officeart/2005/8/layout/radial6"/>
    <dgm:cxn modelId="{85D2FD53-C0D9-4B46-8C92-190A12022012}" srcId="{9E7F95F1-6633-414B-B2BE-752165F4D299}" destId="{4491B1B1-5FF8-4FB8-BC7C-DB7DC4CAA501}" srcOrd="4" destOrd="0" parTransId="{78DED5CD-8CA8-4681-88EF-1E16CC6B5F7C}" sibTransId="{7A494BBC-509D-4320-92E1-16D22039D8F4}"/>
    <dgm:cxn modelId="{00A48206-00E2-45D5-924C-E52429E43312}" type="presParOf" srcId="{4331FA5A-4853-4806-8011-A4469F249FAA}" destId="{57C38D5C-1412-4B8C-BA8B-E92A247BE684}" srcOrd="0" destOrd="0" presId="urn:microsoft.com/office/officeart/2005/8/layout/radial6"/>
    <dgm:cxn modelId="{D9443044-421A-4F76-9343-622412C6ECDA}" type="presParOf" srcId="{4331FA5A-4853-4806-8011-A4469F249FAA}" destId="{A83C136F-35CF-4A43-8AD1-1B5821C2AA9B}" srcOrd="1" destOrd="0" presId="urn:microsoft.com/office/officeart/2005/8/layout/radial6"/>
    <dgm:cxn modelId="{7E5C26DC-8101-40D1-9E73-576B7D9EB9D0}" type="presParOf" srcId="{4331FA5A-4853-4806-8011-A4469F249FAA}" destId="{CF465C24-8ECE-422D-9AC6-15B74F14F6F2}" srcOrd="2" destOrd="0" presId="urn:microsoft.com/office/officeart/2005/8/layout/radial6"/>
    <dgm:cxn modelId="{3FB2C195-5888-448B-9A4C-9E841C7F1A54}" type="presParOf" srcId="{4331FA5A-4853-4806-8011-A4469F249FAA}" destId="{874EB427-A9FC-499D-8F87-933F02D60312}" srcOrd="3" destOrd="0" presId="urn:microsoft.com/office/officeart/2005/8/layout/radial6"/>
    <dgm:cxn modelId="{4859688F-97ED-44AE-8A60-9BA8CBD2B1D2}" type="presParOf" srcId="{4331FA5A-4853-4806-8011-A4469F249FAA}" destId="{6DED8FC2-43FC-4BA8-A429-A47DF0DBC32B}" srcOrd="4" destOrd="0" presId="urn:microsoft.com/office/officeart/2005/8/layout/radial6"/>
    <dgm:cxn modelId="{337164FA-AC3C-41E7-89D3-C89D23538C48}" type="presParOf" srcId="{4331FA5A-4853-4806-8011-A4469F249FAA}" destId="{A4761B4E-AD22-41E1-A04B-A6671219A7B7}" srcOrd="5" destOrd="0" presId="urn:microsoft.com/office/officeart/2005/8/layout/radial6"/>
    <dgm:cxn modelId="{D46396BB-D34A-4D06-BF83-7C1DB17CAB87}" type="presParOf" srcId="{4331FA5A-4853-4806-8011-A4469F249FAA}" destId="{4BF07D71-AECE-4FFA-8396-22158696FCFC}" srcOrd="6" destOrd="0" presId="urn:microsoft.com/office/officeart/2005/8/layout/radial6"/>
    <dgm:cxn modelId="{F1E06DAD-E7E3-4581-95B6-267709977CC1}" type="presParOf" srcId="{4331FA5A-4853-4806-8011-A4469F249FAA}" destId="{EF71ED5F-C21C-4030-AC45-B33E669CF37A}" srcOrd="7" destOrd="0" presId="urn:microsoft.com/office/officeart/2005/8/layout/radial6"/>
    <dgm:cxn modelId="{5215CE16-4E87-49B9-9171-C09C5BA458AF}" type="presParOf" srcId="{4331FA5A-4853-4806-8011-A4469F249FAA}" destId="{FD8FB0FB-B1D8-4EBE-BAE6-8A6B826B816A}" srcOrd="8" destOrd="0" presId="urn:microsoft.com/office/officeart/2005/8/layout/radial6"/>
    <dgm:cxn modelId="{8CC1180B-2902-4275-8ED5-C93EAC2A21F9}" type="presParOf" srcId="{4331FA5A-4853-4806-8011-A4469F249FAA}" destId="{1AD3A2F2-9F70-4C6D-ADA9-E5A4DC7982F8}" srcOrd="9" destOrd="0" presId="urn:microsoft.com/office/officeart/2005/8/layout/radial6"/>
    <dgm:cxn modelId="{D1640F45-2EEC-4DF6-B4FB-F1348A6C9E0D}" type="presParOf" srcId="{4331FA5A-4853-4806-8011-A4469F249FAA}" destId="{4076EF71-B0A8-4B75-ABBE-42335AB636C4}" srcOrd="10" destOrd="0" presId="urn:microsoft.com/office/officeart/2005/8/layout/radial6"/>
    <dgm:cxn modelId="{C7DFC959-A806-45D7-807A-192C1A1BC0AC}" type="presParOf" srcId="{4331FA5A-4853-4806-8011-A4469F249FAA}" destId="{32983705-9399-42D4-BFB4-C718481C8C05}" srcOrd="11" destOrd="0" presId="urn:microsoft.com/office/officeart/2005/8/layout/radial6"/>
    <dgm:cxn modelId="{4234BF26-0C8C-42BE-A541-C915A42FD5B4}" type="presParOf" srcId="{4331FA5A-4853-4806-8011-A4469F249FAA}" destId="{E8404356-4818-4209-870B-0A741D4DC616}" srcOrd="12" destOrd="0" presId="urn:microsoft.com/office/officeart/2005/8/layout/radial6"/>
    <dgm:cxn modelId="{F9DF4A70-0CA8-44AC-853F-2C754AB84FA8}" type="presParOf" srcId="{4331FA5A-4853-4806-8011-A4469F249FAA}" destId="{6DD22BD9-8212-4079-B2A4-8E3205195BA0}" srcOrd="13" destOrd="0" presId="urn:microsoft.com/office/officeart/2005/8/layout/radial6"/>
    <dgm:cxn modelId="{62FC3365-82AD-49EB-82B7-ADC2CD812005}" type="presParOf" srcId="{4331FA5A-4853-4806-8011-A4469F249FAA}" destId="{6DC7AC48-D762-4665-AEDE-69272B437DDA}" srcOrd="14" destOrd="0" presId="urn:microsoft.com/office/officeart/2005/8/layout/radial6"/>
    <dgm:cxn modelId="{467AD2A9-BBEE-4DE0-A1F9-E47BCE8151DC}" type="presParOf" srcId="{4331FA5A-4853-4806-8011-A4469F249FAA}" destId="{4F72962E-D456-4C5C-A3A7-24C4B62B1A19}" srcOrd="15" destOrd="0" presId="urn:microsoft.com/office/officeart/2005/8/layout/radial6"/>
    <dgm:cxn modelId="{36F3F15B-03F1-4B01-B952-A03D413A96DE}" type="presParOf" srcId="{4331FA5A-4853-4806-8011-A4469F249FAA}" destId="{A11CA507-8348-4DC3-8959-003135677496}" srcOrd="16" destOrd="0" presId="urn:microsoft.com/office/officeart/2005/8/layout/radial6"/>
    <dgm:cxn modelId="{C395C9DA-4D37-49E2-B282-F34084E460DC}" type="presParOf" srcId="{4331FA5A-4853-4806-8011-A4469F249FAA}" destId="{BDBE7C60-FB0D-46CC-85AD-C4CFEAD4D218}" srcOrd="17" destOrd="0" presId="urn:microsoft.com/office/officeart/2005/8/layout/radial6"/>
    <dgm:cxn modelId="{BCB9B1E4-6CB2-4B7E-B763-34E650C7ED17}" type="presParOf" srcId="{4331FA5A-4853-4806-8011-A4469F249FAA}" destId="{69CDEB20-B445-4AB5-B873-ED7075BFB8AA}" srcOrd="18" destOrd="0" presId="urn:microsoft.com/office/officeart/2005/8/layout/radial6"/>
    <dgm:cxn modelId="{B9386FC7-C703-496D-93AB-D67CD3D87D14}" type="presParOf" srcId="{4331FA5A-4853-4806-8011-A4469F249FAA}" destId="{7C45E774-476C-4BD0-A24F-DCFA320B6919}" srcOrd="19" destOrd="0" presId="urn:microsoft.com/office/officeart/2005/8/layout/radial6"/>
    <dgm:cxn modelId="{A90481D6-4CE4-4925-9BEE-4160B27695FD}" type="presParOf" srcId="{4331FA5A-4853-4806-8011-A4469F249FAA}" destId="{1773626F-4923-4644-9BE4-E426958C980B}" srcOrd="20" destOrd="0" presId="urn:microsoft.com/office/officeart/2005/8/layout/radial6"/>
    <dgm:cxn modelId="{B5ABC5C4-4916-4B45-8822-51BA869F9132}" type="presParOf" srcId="{4331FA5A-4853-4806-8011-A4469F249FAA}" destId="{6604FFB7-21FB-4129-BF6E-E449EDBBC60E}"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1B2998-9971-4E24-81CC-726C186BF59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i-FI"/>
        </a:p>
      </dgm:t>
    </dgm:pt>
    <dgm:pt modelId="{19B16FAE-877A-4C72-8518-31F984D50DF6}">
      <dgm:prSet phldrT="[Text]"/>
      <dgm:spPr/>
      <dgm:t>
        <a:bodyPr/>
        <a:lstStyle/>
        <a:p>
          <a:endParaRPr lang="fi-FI" dirty="0" smtClean="0"/>
        </a:p>
        <a:p>
          <a:r>
            <a:rPr lang="fi-FI" dirty="0" err="1" smtClean="0"/>
            <a:t>Research</a:t>
          </a:r>
          <a:endParaRPr lang="fi-FI" dirty="0" smtClean="0"/>
        </a:p>
        <a:p>
          <a:r>
            <a:rPr lang="fi-FI" dirty="0" err="1" smtClean="0"/>
            <a:t>questions</a:t>
          </a:r>
          <a:endParaRPr lang="fi-FI" dirty="0"/>
        </a:p>
      </dgm:t>
    </dgm:pt>
    <dgm:pt modelId="{A803582E-75FB-4F56-9DBA-3940A542CA8C}" type="parTrans" cxnId="{54485749-A535-49C0-9D1F-796A02F3CAEF}">
      <dgm:prSet/>
      <dgm:spPr/>
      <dgm:t>
        <a:bodyPr/>
        <a:lstStyle/>
        <a:p>
          <a:endParaRPr lang="fi-FI"/>
        </a:p>
      </dgm:t>
    </dgm:pt>
    <dgm:pt modelId="{D9CA5EFA-CAA0-463D-81EC-755178C5736E}" type="sibTrans" cxnId="{54485749-A535-49C0-9D1F-796A02F3CAEF}">
      <dgm:prSet/>
      <dgm:spPr/>
      <dgm:t>
        <a:bodyPr/>
        <a:lstStyle/>
        <a:p>
          <a:endParaRPr lang="fi-FI"/>
        </a:p>
      </dgm:t>
    </dgm:pt>
    <dgm:pt modelId="{5EC1B30E-B106-40D8-922F-FECBC8B2574C}">
      <dgm:prSet phldrT="[Text]"/>
      <dgm:spPr/>
      <dgm:t>
        <a:bodyPr/>
        <a:lstStyle/>
        <a:p>
          <a:r>
            <a:rPr lang="fi-FI" dirty="0" smtClean="0"/>
            <a:t>Data </a:t>
          </a:r>
        </a:p>
        <a:p>
          <a:r>
            <a:rPr lang="fi-FI" dirty="0" err="1" smtClean="0"/>
            <a:t>collection</a:t>
          </a:r>
          <a:endParaRPr lang="fi-FI" dirty="0"/>
        </a:p>
      </dgm:t>
    </dgm:pt>
    <dgm:pt modelId="{DD97A154-18E6-44AE-BB26-7010F6202B27}" type="parTrans" cxnId="{AC2B1E24-664E-470F-A58D-F949BC0E1E0B}">
      <dgm:prSet/>
      <dgm:spPr/>
      <dgm:t>
        <a:bodyPr/>
        <a:lstStyle/>
        <a:p>
          <a:endParaRPr lang="fi-FI"/>
        </a:p>
      </dgm:t>
    </dgm:pt>
    <dgm:pt modelId="{C5E2076B-3EAB-436F-8225-27558D74E884}" type="sibTrans" cxnId="{AC2B1E24-664E-470F-A58D-F949BC0E1E0B}">
      <dgm:prSet/>
      <dgm:spPr/>
      <dgm:t>
        <a:bodyPr/>
        <a:lstStyle/>
        <a:p>
          <a:endParaRPr lang="fi-FI"/>
        </a:p>
      </dgm:t>
    </dgm:pt>
    <dgm:pt modelId="{72BF243D-F146-499C-AA5D-006831D455F1}">
      <dgm:prSet phldrT="[Text]"/>
      <dgm:spPr/>
      <dgm:t>
        <a:bodyPr/>
        <a:lstStyle/>
        <a:p>
          <a:r>
            <a:rPr lang="fi-FI" dirty="0" smtClean="0"/>
            <a:t>Data</a:t>
          </a:r>
        </a:p>
        <a:p>
          <a:r>
            <a:rPr lang="fi-FI" dirty="0" err="1" smtClean="0"/>
            <a:t>analysis</a:t>
          </a:r>
          <a:endParaRPr lang="fi-FI" dirty="0"/>
        </a:p>
      </dgm:t>
    </dgm:pt>
    <dgm:pt modelId="{8451F86C-EE98-4644-9AF6-004CBF0509E3}" type="parTrans" cxnId="{D005A47C-CF16-45A3-96D2-7EDC4428877A}">
      <dgm:prSet/>
      <dgm:spPr/>
      <dgm:t>
        <a:bodyPr/>
        <a:lstStyle/>
        <a:p>
          <a:endParaRPr lang="fi-FI"/>
        </a:p>
      </dgm:t>
    </dgm:pt>
    <dgm:pt modelId="{592B942F-2AD5-4AAE-8AC4-F09B3381A7F5}" type="sibTrans" cxnId="{D005A47C-CF16-45A3-96D2-7EDC4428877A}">
      <dgm:prSet/>
      <dgm:spPr/>
      <dgm:t>
        <a:bodyPr/>
        <a:lstStyle/>
        <a:p>
          <a:endParaRPr lang="fi-FI"/>
        </a:p>
      </dgm:t>
    </dgm:pt>
    <dgm:pt modelId="{1AF7A159-B753-490B-B7D0-9EE7B9B0E566}">
      <dgm:prSet phldrT="[Text]"/>
      <dgm:spPr/>
      <dgm:t>
        <a:bodyPr/>
        <a:lstStyle/>
        <a:p>
          <a:r>
            <a:rPr lang="fi-FI" dirty="0" err="1" smtClean="0"/>
            <a:t>Theory</a:t>
          </a:r>
          <a:endParaRPr lang="fi-FI" dirty="0"/>
        </a:p>
      </dgm:t>
    </dgm:pt>
    <dgm:pt modelId="{29531281-F1EE-460E-9DA2-3045C1A3B814}" type="parTrans" cxnId="{CBBE002A-505B-46F7-AB26-F374747FE516}">
      <dgm:prSet/>
      <dgm:spPr/>
      <dgm:t>
        <a:bodyPr/>
        <a:lstStyle/>
        <a:p>
          <a:endParaRPr lang="fi-FI"/>
        </a:p>
      </dgm:t>
    </dgm:pt>
    <dgm:pt modelId="{AD4F7E36-CC7B-4AB2-A18A-78D2816B2FEB}" type="sibTrans" cxnId="{CBBE002A-505B-46F7-AB26-F374747FE516}">
      <dgm:prSet/>
      <dgm:spPr/>
      <dgm:t>
        <a:bodyPr/>
        <a:lstStyle/>
        <a:p>
          <a:endParaRPr lang="fi-FI"/>
        </a:p>
      </dgm:t>
    </dgm:pt>
    <dgm:pt modelId="{6A8A3F1B-F97C-4A22-B065-236B9C66D9A6}">
      <dgm:prSet phldrT="[Text]"/>
      <dgm:spPr/>
      <dgm:t>
        <a:bodyPr/>
        <a:lstStyle/>
        <a:p>
          <a:r>
            <a:rPr lang="fi-FI" dirty="0" err="1" smtClean="0"/>
            <a:t>Writing</a:t>
          </a:r>
          <a:endParaRPr lang="fi-FI" dirty="0"/>
        </a:p>
      </dgm:t>
    </dgm:pt>
    <dgm:pt modelId="{22CA91A8-D4D9-47C5-A661-F2661979CE65}" type="parTrans" cxnId="{EB7147BE-5BD7-4120-B9F4-E9DEFC1B6DD5}">
      <dgm:prSet/>
      <dgm:spPr/>
      <dgm:t>
        <a:bodyPr/>
        <a:lstStyle/>
        <a:p>
          <a:endParaRPr lang="fi-FI"/>
        </a:p>
      </dgm:t>
    </dgm:pt>
    <dgm:pt modelId="{C3DA95F0-29D6-4C31-A6D6-59CF92700F5E}" type="sibTrans" cxnId="{EB7147BE-5BD7-4120-B9F4-E9DEFC1B6DD5}">
      <dgm:prSet/>
      <dgm:spPr/>
      <dgm:t>
        <a:bodyPr/>
        <a:lstStyle/>
        <a:p>
          <a:endParaRPr lang="fi-FI"/>
        </a:p>
      </dgm:t>
    </dgm:pt>
    <dgm:pt modelId="{E467E3C8-3197-4A34-B1E6-6585F195D9BD}" type="pres">
      <dgm:prSet presAssocID="{651B2998-9971-4E24-81CC-726C186BF59E}" presName="cycle" presStyleCnt="0">
        <dgm:presLayoutVars>
          <dgm:dir/>
          <dgm:resizeHandles val="exact"/>
        </dgm:presLayoutVars>
      </dgm:prSet>
      <dgm:spPr/>
      <dgm:t>
        <a:bodyPr/>
        <a:lstStyle/>
        <a:p>
          <a:endParaRPr lang="fi-FI"/>
        </a:p>
      </dgm:t>
    </dgm:pt>
    <dgm:pt modelId="{5165DB3F-C84F-4394-A8D5-8DAF01CEF96D}" type="pres">
      <dgm:prSet presAssocID="{19B16FAE-877A-4C72-8518-31F984D50DF6}" presName="node" presStyleLbl="node1" presStyleIdx="0" presStyleCnt="5">
        <dgm:presLayoutVars>
          <dgm:bulletEnabled val="1"/>
        </dgm:presLayoutVars>
      </dgm:prSet>
      <dgm:spPr/>
      <dgm:t>
        <a:bodyPr/>
        <a:lstStyle/>
        <a:p>
          <a:endParaRPr lang="fi-FI"/>
        </a:p>
      </dgm:t>
    </dgm:pt>
    <dgm:pt modelId="{A6B52B82-BCD4-45AA-8A60-2AEBA3D74456}" type="pres">
      <dgm:prSet presAssocID="{D9CA5EFA-CAA0-463D-81EC-755178C5736E}" presName="sibTrans" presStyleLbl="sibTrans2D1" presStyleIdx="0" presStyleCnt="5"/>
      <dgm:spPr/>
      <dgm:t>
        <a:bodyPr/>
        <a:lstStyle/>
        <a:p>
          <a:endParaRPr lang="fi-FI"/>
        </a:p>
      </dgm:t>
    </dgm:pt>
    <dgm:pt modelId="{903DB92B-033F-4303-B017-BFF26D395B37}" type="pres">
      <dgm:prSet presAssocID="{D9CA5EFA-CAA0-463D-81EC-755178C5736E}" presName="connectorText" presStyleLbl="sibTrans2D1" presStyleIdx="0" presStyleCnt="5"/>
      <dgm:spPr/>
      <dgm:t>
        <a:bodyPr/>
        <a:lstStyle/>
        <a:p>
          <a:endParaRPr lang="fi-FI"/>
        </a:p>
      </dgm:t>
    </dgm:pt>
    <dgm:pt modelId="{B33440DF-9787-4844-B83E-A804C5B0D5C3}" type="pres">
      <dgm:prSet presAssocID="{5EC1B30E-B106-40D8-922F-FECBC8B2574C}" presName="node" presStyleLbl="node1" presStyleIdx="1" presStyleCnt="5">
        <dgm:presLayoutVars>
          <dgm:bulletEnabled val="1"/>
        </dgm:presLayoutVars>
      </dgm:prSet>
      <dgm:spPr/>
      <dgm:t>
        <a:bodyPr/>
        <a:lstStyle/>
        <a:p>
          <a:endParaRPr lang="fi-FI"/>
        </a:p>
      </dgm:t>
    </dgm:pt>
    <dgm:pt modelId="{4AA47F5D-6116-4999-ABBA-8AF0A02E96E6}" type="pres">
      <dgm:prSet presAssocID="{C5E2076B-3EAB-436F-8225-27558D74E884}" presName="sibTrans" presStyleLbl="sibTrans2D1" presStyleIdx="1" presStyleCnt="5"/>
      <dgm:spPr/>
      <dgm:t>
        <a:bodyPr/>
        <a:lstStyle/>
        <a:p>
          <a:endParaRPr lang="fi-FI"/>
        </a:p>
      </dgm:t>
    </dgm:pt>
    <dgm:pt modelId="{DDFCFB45-447B-4A34-AD23-5DEA6C0330D5}" type="pres">
      <dgm:prSet presAssocID="{C5E2076B-3EAB-436F-8225-27558D74E884}" presName="connectorText" presStyleLbl="sibTrans2D1" presStyleIdx="1" presStyleCnt="5"/>
      <dgm:spPr/>
      <dgm:t>
        <a:bodyPr/>
        <a:lstStyle/>
        <a:p>
          <a:endParaRPr lang="fi-FI"/>
        </a:p>
      </dgm:t>
    </dgm:pt>
    <dgm:pt modelId="{3146A780-4DF9-460B-A256-E6EB67954A17}" type="pres">
      <dgm:prSet presAssocID="{72BF243D-F146-499C-AA5D-006831D455F1}" presName="node" presStyleLbl="node1" presStyleIdx="2" presStyleCnt="5">
        <dgm:presLayoutVars>
          <dgm:bulletEnabled val="1"/>
        </dgm:presLayoutVars>
      </dgm:prSet>
      <dgm:spPr/>
      <dgm:t>
        <a:bodyPr/>
        <a:lstStyle/>
        <a:p>
          <a:endParaRPr lang="fi-FI"/>
        </a:p>
      </dgm:t>
    </dgm:pt>
    <dgm:pt modelId="{B23650D0-9441-4444-BDEB-0FBA0B80B024}" type="pres">
      <dgm:prSet presAssocID="{592B942F-2AD5-4AAE-8AC4-F09B3381A7F5}" presName="sibTrans" presStyleLbl="sibTrans2D1" presStyleIdx="2" presStyleCnt="5"/>
      <dgm:spPr/>
      <dgm:t>
        <a:bodyPr/>
        <a:lstStyle/>
        <a:p>
          <a:endParaRPr lang="fi-FI"/>
        </a:p>
      </dgm:t>
    </dgm:pt>
    <dgm:pt modelId="{CFC45794-FB39-4544-AEC0-FF80773987EE}" type="pres">
      <dgm:prSet presAssocID="{592B942F-2AD5-4AAE-8AC4-F09B3381A7F5}" presName="connectorText" presStyleLbl="sibTrans2D1" presStyleIdx="2" presStyleCnt="5"/>
      <dgm:spPr/>
      <dgm:t>
        <a:bodyPr/>
        <a:lstStyle/>
        <a:p>
          <a:endParaRPr lang="fi-FI"/>
        </a:p>
      </dgm:t>
    </dgm:pt>
    <dgm:pt modelId="{D0DA119E-E53E-4A06-BF8B-3D588B52CB45}" type="pres">
      <dgm:prSet presAssocID="{1AF7A159-B753-490B-B7D0-9EE7B9B0E566}" presName="node" presStyleLbl="node1" presStyleIdx="3" presStyleCnt="5">
        <dgm:presLayoutVars>
          <dgm:bulletEnabled val="1"/>
        </dgm:presLayoutVars>
      </dgm:prSet>
      <dgm:spPr/>
      <dgm:t>
        <a:bodyPr/>
        <a:lstStyle/>
        <a:p>
          <a:endParaRPr lang="fi-FI"/>
        </a:p>
      </dgm:t>
    </dgm:pt>
    <dgm:pt modelId="{6D50F252-FC19-4EF6-9CA1-4219A2D66ACF}" type="pres">
      <dgm:prSet presAssocID="{AD4F7E36-CC7B-4AB2-A18A-78D2816B2FEB}" presName="sibTrans" presStyleLbl="sibTrans2D1" presStyleIdx="3" presStyleCnt="5"/>
      <dgm:spPr/>
      <dgm:t>
        <a:bodyPr/>
        <a:lstStyle/>
        <a:p>
          <a:endParaRPr lang="fi-FI"/>
        </a:p>
      </dgm:t>
    </dgm:pt>
    <dgm:pt modelId="{37A8551A-C30F-4DA4-B318-B4165DF96AF3}" type="pres">
      <dgm:prSet presAssocID="{AD4F7E36-CC7B-4AB2-A18A-78D2816B2FEB}" presName="connectorText" presStyleLbl="sibTrans2D1" presStyleIdx="3" presStyleCnt="5"/>
      <dgm:spPr/>
      <dgm:t>
        <a:bodyPr/>
        <a:lstStyle/>
        <a:p>
          <a:endParaRPr lang="fi-FI"/>
        </a:p>
      </dgm:t>
    </dgm:pt>
    <dgm:pt modelId="{F17924C4-E578-4A6E-827A-585FBEBFD8C2}" type="pres">
      <dgm:prSet presAssocID="{6A8A3F1B-F97C-4A22-B065-236B9C66D9A6}" presName="node" presStyleLbl="node1" presStyleIdx="4" presStyleCnt="5">
        <dgm:presLayoutVars>
          <dgm:bulletEnabled val="1"/>
        </dgm:presLayoutVars>
      </dgm:prSet>
      <dgm:spPr/>
      <dgm:t>
        <a:bodyPr/>
        <a:lstStyle/>
        <a:p>
          <a:endParaRPr lang="fi-FI"/>
        </a:p>
      </dgm:t>
    </dgm:pt>
    <dgm:pt modelId="{9EB3D132-4DD2-43EE-9206-62CDD6477FF3}" type="pres">
      <dgm:prSet presAssocID="{C3DA95F0-29D6-4C31-A6D6-59CF92700F5E}" presName="sibTrans" presStyleLbl="sibTrans2D1" presStyleIdx="4" presStyleCnt="5"/>
      <dgm:spPr/>
      <dgm:t>
        <a:bodyPr/>
        <a:lstStyle/>
        <a:p>
          <a:endParaRPr lang="fi-FI"/>
        </a:p>
      </dgm:t>
    </dgm:pt>
    <dgm:pt modelId="{5625F9FC-57F7-47AC-975F-1391A98C0A34}" type="pres">
      <dgm:prSet presAssocID="{C3DA95F0-29D6-4C31-A6D6-59CF92700F5E}" presName="connectorText" presStyleLbl="sibTrans2D1" presStyleIdx="4" presStyleCnt="5"/>
      <dgm:spPr/>
      <dgm:t>
        <a:bodyPr/>
        <a:lstStyle/>
        <a:p>
          <a:endParaRPr lang="fi-FI"/>
        </a:p>
      </dgm:t>
    </dgm:pt>
  </dgm:ptLst>
  <dgm:cxnLst>
    <dgm:cxn modelId="{D005A47C-CF16-45A3-96D2-7EDC4428877A}" srcId="{651B2998-9971-4E24-81CC-726C186BF59E}" destId="{72BF243D-F146-499C-AA5D-006831D455F1}" srcOrd="2" destOrd="0" parTransId="{8451F86C-EE98-4644-9AF6-004CBF0509E3}" sibTransId="{592B942F-2AD5-4AAE-8AC4-F09B3381A7F5}"/>
    <dgm:cxn modelId="{E933EE4B-A1F8-41C2-9509-7A3CE3BCA389}" type="presOf" srcId="{C3DA95F0-29D6-4C31-A6D6-59CF92700F5E}" destId="{5625F9FC-57F7-47AC-975F-1391A98C0A34}" srcOrd="1" destOrd="0" presId="urn:microsoft.com/office/officeart/2005/8/layout/cycle2"/>
    <dgm:cxn modelId="{E5FE2E08-A114-42B1-9279-47EF16760B4B}" type="presOf" srcId="{19B16FAE-877A-4C72-8518-31F984D50DF6}" destId="{5165DB3F-C84F-4394-A8D5-8DAF01CEF96D}" srcOrd="0" destOrd="0" presId="urn:microsoft.com/office/officeart/2005/8/layout/cycle2"/>
    <dgm:cxn modelId="{FBA1FF72-74D7-41E6-B0DD-495FB7904B75}" type="presOf" srcId="{651B2998-9971-4E24-81CC-726C186BF59E}" destId="{E467E3C8-3197-4A34-B1E6-6585F195D9BD}" srcOrd="0" destOrd="0" presId="urn:microsoft.com/office/officeart/2005/8/layout/cycle2"/>
    <dgm:cxn modelId="{C97F208A-2640-4A39-BB7D-6C7B185301E9}" type="presOf" srcId="{1AF7A159-B753-490B-B7D0-9EE7B9B0E566}" destId="{D0DA119E-E53E-4A06-BF8B-3D588B52CB45}" srcOrd="0" destOrd="0" presId="urn:microsoft.com/office/officeart/2005/8/layout/cycle2"/>
    <dgm:cxn modelId="{8F23A4B5-8FB0-470A-B2DF-9F6F87590916}" type="presOf" srcId="{C5E2076B-3EAB-436F-8225-27558D74E884}" destId="{4AA47F5D-6116-4999-ABBA-8AF0A02E96E6}" srcOrd="0" destOrd="0" presId="urn:microsoft.com/office/officeart/2005/8/layout/cycle2"/>
    <dgm:cxn modelId="{5F684CA4-8219-47C3-B5EF-123E052FE2F1}" type="presOf" srcId="{72BF243D-F146-499C-AA5D-006831D455F1}" destId="{3146A780-4DF9-460B-A256-E6EB67954A17}" srcOrd="0" destOrd="0" presId="urn:microsoft.com/office/officeart/2005/8/layout/cycle2"/>
    <dgm:cxn modelId="{AC2B1E24-664E-470F-A58D-F949BC0E1E0B}" srcId="{651B2998-9971-4E24-81CC-726C186BF59E}" destId="{5EC1B30E-B106-40D8-922F-FECBC8B2574C}" srcOrd="1" destOrd="0" parTransId="{DD97A154-18E6-44AE-BB26-7010F6202B27}" sibTransId="{C5E2076B-3EAB-436F-8225-27558D74E884}"/>
    <dgm:cxn modelId="{E2DBBA77-E480-4886-B261-79BA95475970}" type="presOf" srcId="{C3DA95F0-29D6-4C31-A6D6-59CF92700F5E}" destId="{9EB3D132-4DD2-43EE-9206-62CDD6477FF3}" srcOrd="0" destOrd="0" presId="urn:microsoft.com/office/officeart/2005/8/layout/cycle2"/>
    <dgm:cxn modelId="{D7B84645-5ED6-4F50-9DC3-730837CF599C}" type="presOf" srcId="{AD4F7E36-CC7B-4AB2-A18A-78D2816B2FEB}" destId="{37A8551A-C30F-4DA4-B318-B4165DF96AF3}" srcOrd="1" destOrd="0" presId="urn:microsoft.com/office/officeart/2005/8/layout/cycle2"/>
    <dgm:cxn modelId="{2B159BD2-732B-4504-8723-F3C7E569D96D}" type="presOf" srcId="{D9CA5EFA-CAA0-463D-81EC-755178C5736E}" destId="{A6B52B82-BCD4-45AA-8A60-2AEBA3D74456}" srcOrd="0" destOrd="0" presId="urn:microsoft.com/office/officeart/2005/8/layout/cycle2"/>
    <dgm:cxn modelId="{686D6BD0-172D-4BCA-86F2-D10FBABF230A}" type="presOf" srcId="{6A8A3F1B-F97C-4A22-B065-236B9C66D9A6}" destId="{F17924C4-E578-4A6E-827A-585FBEBFD8C2}" srcOrd="0" destOrd="0" presId="urn:microsoft.com/office/officeart/2005/8/layout/cycle2"/>
    <dgm:cxn modelId="{1513CE68-44A0-4167-B104-E403386E95C4}" type="presOf" srcId="{592B942F-2AD5-4AAE-8AC4-F09B3381A7F5}" destId="{CFC45794-FB39-4544-AEC0-FF80773987EE}" srcOrd="1" destOrd="0" presId="urn:microsoft.com/office/officeart/2005/8/layout/cycle2"/>
    <dgm:cxn modelId="{54485749-A535-49C0-9D1F-796A02F3CAEF}" srcId="{651B2998-9971-4E24-81CC-726C186BF59E}" destId="{19B16FAE-877A-4C72-8518-31F984D50DF6}" srcOrd="0" destOrd="0" parTransId="{A803582E-75FB-4F56-9DBA-3940A542CA8C}" sibTransId="{D9CA5EFA-CAA0-463D-81EC-755178C5736E}"/>
    <dgm:cxn modelId="{FA5CDE01-D1BA-41FE-8A2A-4C307F319428}" type="presOf" srcId="{592B942F-2AD5-4AAE-8AC4-F09B3381A7F5}" destId="{B23650D0-9441-4444-BDEB-0FBA0B80B024}" srcOrd="0" destOrd="0" presId="urn:microsoft.com/office/officeart/2005/8/layout/cycle2"/>
    <dgm:cxn modelId="{4DA7054D-C001-48E8-A8D5-91CCC2E61BA5}" type="presOf" srcId="{5EC1B30E-B106-40D8-922F-FECBC8B2574C}" destId="{B33440DF-9787-4844-B83E-A804C5B0D5C3}" srcOrd="0" destOrd="0" presId="urn:microsoft.com/office/officeart/2005/8/layout/cycle2"/>
    <dgm:cxn modelId="{CBBE002A-505B-46F7-AB26-F374747FE516}" srcId="{651B2998-9971-4E24-81CC-726C186BF59E}" destId="{1AF7A159-B753-490B-B7D0-9EE7B9B0E566}" srcOrd="3" destOrd="0" parTransId="{29531281-F1EE-460E-9DA2-3045C1A3B814}" sibTransId="{AD4F7E36-CC7B-4AB2-A18A-78D2816B2FEB}"/>
    <dgm:cxn modelId="{EB7147BE-5BD7-4120-B9F4-E9DEFC1B6DD5}" srcId="{651B2998-9971-4E24-81CC-726C186BF59E}" destId="{6A8A3F1B-F97C-4A22-B065-236B9C66D9A6}" srcOrd="4" destOrd="0" parTransId="{22CA91A8-D4D9-47C5-A661-F2661979CE65}" sibTransId="{C3DA95F0-29D6-4C31-A6D6-59CF92700F5E}"/>
    <dgm:cxn modelId="{38277635-9B15-464E-92C3-82BBC22822C1}" type="presOf" srcId="{AD4F7E36-CC7B-4AB2-A18A-78D2816B2FEB}" destId="{6D50F252-FC19-4EF6-9CA1-4219A2D66ACF}" srcOrd="0" destOrd="0" presId="urn:microsoft.com/office/officeart/2005/8/layout/cycle2"/>
    <dgm:cxn modelId="{880F05DC-9474-436C-B3CF-25AF17B3202B}" type="presOf" srcId="{D9CA5EFA-CAA0-463D-81EC-755178C5736E}" destId="{903DB92B-033F-4303-B017-BFF26D395B37}" srcOrd="1" destOrd="0" presId="urn:microsoft.com/office/officeart/2005/8/layout/cycle2"/>
    <dgm:cxn modelId="{583C0DBC-5138-4EF4-843C-B570457B9D08}" type="presOf" srcId="{C5E2076B-3EAB-436F-8225-27558D74E884}" destId="{DDFCFB45-447B-4A34-AD23-5DEA6C0330D5}" srcOrd="1" destOrd="0" presId="urn:microsoft.com/office/officeart/2005/8/layout/cycle2"/>
    <dgm:cxn modelId="{EADE8E57-F2AA-4757-B3BA-B280F83C6DBD}" type="presParOf" srcId="{E467E3C8-3197-4A34-B1E6-6585F195D9BD}" destId="{5165DB3F-C84F-4394-A8D5-8DAF01CEF96D}" srcOrd="0" destOrd="0" presId="urn:microsoft.com/office/officeart/2005/8/layout/cycle2"/>
    <dgm:cxn modelId="{40DFA378-952E-4A72-B2FA-DB0BDAADC800}" type="presParOf" srcId="{E467E3C8-3197-4A34-B1E6-6585F195D9BD}" destId="{A6B52B82-BCD4-45AA-8A60-2AEBA3D74456}" srcOrd="1" destOrd="0" presId="urn:microsoft.com/office/officeart/2005/8/layout/cycle2"/>
    <dgm:cxn modelId="{C6E75759-5A27-492B-B254-FAF8DF851EAA}" type="presParOf" srcId="{A6B52B82-BCD4-45AA-8A60-2AEBA3D74456}" destId="{903DB92B-033F-4303-B017-BFF26D395B37}" srcOrd="0" destOrd="0" presId="urn:microsoft.com/office/officeart/2005/8/layout/cycle2"/>
    <dgm:cxn modelId="{9805CABE-C46E-4FC6-8974-C3B872B4306E}" type="presParOf" srcId="{E467E3C8-3197-4A34-B1E6-6585F195D9BD}" destId="{B33440DF-9787-4844-B83E-A804C5B0D5C3}" srcOrd="2" destOrd="0" presId="urn:microsoft.com/office/officeart/2005/8/layout/cycle2"/>
    <dgm:cxn modelId="{CD2A7461-D39D-420F-9C92-5A9E8FDEDDFF}" type="presParOf" srcId="{E467E3C8-3197-4A34-B1E6-6585F195D9BD}" destId="{4AA47F5D-6116-4999-ABBA-8AF0A02E96E6}" srcOrd="3" destOrd="0" presId="urn:microsoft.com/office/officeart/2005/8/layout/cycle2"/>
    <dgm:cxn modelId="{F61C6C84-4982-4CC2-862B-CDCF74AF00B1}" type="presParOf" srcId="{4AA47F5D-6116-4999-ABBA-8AF0A02E96E6}" destId="{DDFCFB45-447B-4A34-AD23-5DEA6C0330D5}" srcOrd="0" destOrd="0" presId="urn:microsoft.com/office/officeart/2005/8/layout/cycle2"/>
    <dgm:cxn modelId="{C8A4725C-DF8A-46E8-A802-508B5194BBB7}" type="presParOf" srcId="{E467E3C8-3197-4A34-B1E6-6585F195D9BD}" destId="{3146A780-4DF9-460B-A256-E6EB67954A17}" srcOrd="4" destOrd="0" presId="urn:microsoft.com/office/officeart/2005/8/layout/cycle2"/>
    <dgm:cxn modelId="{9E3F10F4-0417-4B8B-A628-A830FA65C8D0}" type="presParOf" srcId="{E467E3C8-3197-4A34-B1E6-6585F195D9BD}" destId="{B23650D0-9441-4444-BDEB-0FBA0B80B024}" srcOrd="5" destOrd="0" presId="urn:microsoft.com/office/officeart/2005/8/layout/cycle2"/>
    <dgm:cxn modelId="{AA597786-5D70-4745-8429-8740B1CA3742}" type="presParOf" srcId="{B23650D0-9441-4444-BDEB-0FBA0B80B024}" destId="{CFC45794-FB39-4544-AEC0-FF80773987EE}" srcOrd="0" destOrd="0" presId="urn:microsoft.com/office/officeart/2005/8/layout/cycle2"/>
    <dgm:cxn modelId="{E61633A9-C262-4616-934D-6FBD6C509552}" type="presParOf" srcId="{E467E3C8-3197-4A34-B1E6-6585F195D9BD}" destId="{D0DA119E-E53E-4A06-BF8B-3D588B52CB45}" srcOrd="6" destOrd="0" presId="urn:microsoft.com/office/officeart/2005/8/layout/cycle2"/>
    <dgm:cxn modelId="{D7C6DCC5-0DC9-4735-9334-7B882F39F9FB}" type="presParOf" srcId="{E467E3C8-3197-4A34-B1E6-6585F195D9BD}" destId="{6D50F252-FC19-4EF6-9CA1-4219A2D66ACF}" srcOrd="7" destOrd="0" presId="urn:microsoft.com/office/officeart/2005/8/layout/cycle2"/>
    <dgm:cxn modelId="{BFEAE64C-C139-4099-813E-FA743AE247B1}" type="presParOf" srcId="{6D50F252-FC19-4EF6-9CA1-4219A2D66ACF}" destId="{37A8551A-C30F-4DA4-B318-B4165DF96AF3}" srcOrd="0" destOrd="0" presId="urn:microsoft.com/office/officeart/2005/8/layout/cycle2"/>
    <dgm:cxn modelId="{A3D20DDF-E0A7-4100-9D6D-B38248D525D3}" type="presParOf" srcId="{E467E3C8-3197-4A34-B1E6-6585F195D9BD}" destId="{F17924C4-E578-4A6E-827A-585FBEBFD8C2}" srcOrd="8" destOrd="0" presId="urn:microsoft.com/office/officeart/2005/8/layout/cycle2"/>
    <dgm:cxn modelId="{4ECC3A75-8FBC-4CFF-9372-07BDAB06B899}" type="presParOf" srcId="{E467E3C8-3197-4A34-B1E6-6585F195D9BD}" destId="{9EB3D132-4DD2-43EE-9206-62CDD6477FF3}" srcOrd="9" destOrd="0" presId="urn:microsoft.com/office/officeart/2005/8/layout/cycle2"/>
    <dgm:cxn modelId="{AD4087C9-C7EB-473C-8134-971792AE8C2D}" type="presParOf" srcId="{9EB3D132-4DD2-43EE-9206-62CDD6477FF3}" destId="{5625F9FC-57F7-47AC-975F-1391A98C0A3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16D4F9-4AD7-4FE3-BF39-55446B637492}"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fi-FI"/>
        </a:p>
      </dgm:t>
    </dgm:pt>
    <dgm:pt modelId="{C687B98C-8805-4539-A0FD-501DB8C96F30}">
      <dgm:prSet/>
      <dgm:spPr/>
      <dgm:t>
        <a:bodyPr/>
        <a:lstStyle/>
        <a:p>
          <a:pPr rtl="0"/>
          <a:r>
            <a:rPr lang="fi-FI" dirty="0" err="1" smtClean="0"/>
            <a:t>Theory</a:t>
          </a:r>
          <a:r>
            <a:rPr lang="fi-FI" dirty="0" err="1" smtClean="0">
              <a:sym typeface="Wingdings"/>
            </a:rPr>
            <a:t></a:t>
          </a:r>
          <a:r>
            <a:rPr lang="fi-FI" dirty="0" err="1" smtClean="0"/>
            <a:t>Hypotheses</a:t>
          </a:r>
          <a:r>
            <a:rPr lang="fi-FI" dirty="0" err="1" smtClean="0">
              <a:sym typeface="Wingdings"/>
            </a:rPr>
            <a:t></a:t>
          </a:r>
          <a:r>
            <a:rPr lang="fi-FI" dirty="0" err="1" smtClean="0"/>
            <a:t>Operationalization</a:t>
          </a:r>
          <a:r>
            <a:rPr lang="fi-FI" dirty="0" err="1" smtClean="0">
              <a:sym typeface="Wingdings"/>
            </a:rPr>
            <a:t>Sampling</a:t>
          </a:r>
          <a:r>
            <a:rPr lang="fi-FI" dirty="0" smtClean="0"/>
            <a:t> </a:t>
          </a:r>
          <a:r>
            <a:rPr lang="fi-FI" dirty="0" err="1" smtClean="0"/>
            <a:t>Collection</a:t>
          </a:r>
          <a:r>
            <a:rPr lang="fi-FI" dirty="0" err="1" smtClean="0">
              <a:sym typeface="Wingdings"/>
            </a:rPr>
            <a:t>InterpretationValidation</a:t>
          </a:r>
          <a:r>
            <a:rPr lang="fi-FI" dirty="0" err="1" smtClean="0">
              <a:sym typeface="Wingdings" panose="05000000000000000000" pitchFamily="2" charset="2"/>
            </a:rPr>
            <a:t></a:t>
          </a:r>
          <a:r>
            <a:rPr lang="fi-FI" dirty="0" smtClean="0">
              <a:sym typeface="Wingdings" panose="05000000000000000000" pitchFamily="2" charset="2"/>
            </a:rPr>
            <a:t> Reporting</a:t>
          </a:r>
          <a:endParaRPr lang="fi-FI" dirty="0"/>
        </a:p>
      </dgm:t>
    </dgm:pt>
    <dgm:pt modelId="{7FB9B015-297E-45C3-8860-93064EF647F8}" type="parTrans" cxnId="{70BB803D-2219-41DC-9E39-4E4C805B89A5}">
      <dgm:prSet/>
      <dgm:spPr/>
      <dgm:t>
        <a:bodyPr/>
        <a:lstStyle/>
        <a:p>
          <a:endParaRPr lang="fi-FI"/>
        </a:p>
      </dgm:t>
    </dgm:pt>
    <dgm:pt modelId="{6B3E0777-CF86-4D8B-A3F7-F1FB0F170CE4}" type="sibTrans" cxnId="{70BB803D-2219-41DC-9E39-4E4C805B89A5}">
      <dgm:prSet/>
      <dgm:spPr/>
      <dgm:t>
        <a:bodyPr/>
        <a:lstStyle/>
        <a:p>
          <a:endParaRPr lang="fi-FI"/>
        </a:p>
      </dgm:t>
    </dgm:pt>
    <dgm:pt modelId="{F16FD88E-1DC5-4FCA-BC8C-A32EAFA98CFF}" type="pres">
      <dgm:prSet presAssocID="{C616D4F9-4AD7-4FE3-BF39-55446B637492}" presName="Name0" presStyleCnt="0">
        <dgm:presLayoutVars>
          <dgm:dir/>
          <dgm:animLvl val="lvl"/>
          <dgm:resizeHandles val="exact"/>
        </dgm:presLayoutVars>
      </dgm:prSet>
      <dgm:spPr/>
      <dgm:t>
        <a:bodyPr/>
        <a:lstStyle/>
        <a:p>
          <a:endParaRPr lang="fi-FI"/>
        </a:p>
      </dgm:t>
    </dgm:pt>
    <dgm:pt modelId="{54E22B35-8DBB-48EC-887A-33B11F42B635}" type="pres">
      <dgm:prSet presAssocID="{C687B98C-8805-4539-A0FD-501DB8C96F30}" presName="parTxOnly" presStyleLbl="node1" presStyleIdx="0" presStyleCnt="1" custScaleY="54509">
        <dgm:presLayoutVars>
          <dgm:chMax val="0"/>
          <dgm:chPref val="0"/>
          <dgm:bulletEnabled val="1"/>
        </dgm:presLayoutVars>
      </dgm:prSet>
      <dgm:spPr/>
      <dgm:t>
        <a:bodyPr/>
        <a:lstStyle/>
        <a:p>
          <a:endParaRPr lang="fi-FI"/>
        </a:p>
      </dgm:t>
    </dgm:pt>
  </dgm:ptLst>
  <dgm:cxnLst>
    <dgm:cxn modelId="{70BB803D-2219-41DC-9E39-4E4C805B89A5}" srcId="{C616D4F9-4AD7-4FE3-BF39-55446B637492}" destId="{C687B98C-8805-4539-A0FD-501DB8C96F30}" srcOrd="0" destOrd="0" parTransId="{7FB9B015-297E-45C3-8860-93064EF647F8}" sibTransId="{6B3E0777-CF86-4D8B-A3F7-F1FB0F170CE4}"/>
    <dgm:cxn modelId="{E821A0F7-0D31-4020-8279-2DEA64F7C981}" type="presOf" srcId="{C616D4F9-4AD7-4FE3-BF39-55446B637492}" destId="{F16FD88E-1DC5-4FCA-BC8C-A32EAFA98CFF}" srcOrd="0" destOrd="0" presId="urn:microsoft.com/office/officeart/2005/8/layout/chevron1"/>
    <dgm:cxn modelId="{1089062F-CE22-4A98-9361-E0D580BA5193}" type="presOf" srcId="{C687B98C-8805-4539-A0FD-501DB8C96F30}" destId="{54E22B35-8DBB-48EC-887A-33B11F42B635}" srcOrd="0" destOrd="0" presId="urn:microsoft.com/office/officeart/2005/8/layout/chevron1"/>
    <dgm:cxn modelId="{21DF6BBA-AF29-4F55-831C-6322738C22FD}" type="presParOf" srcId="{F16FD88E-1DC5-4FCA-BC8C-A32EAFA98CFF}" destId="{54E22B35-8DBB-48EC-887A-33B11F42B635}"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2E54C-FFE3-4DB0-A041-76D1FAAC6F50}">
      <dsp:nvSpPr>
        <dsp:cNvPr id="0" name=""/>
        <dsp:cNvSpPr/>
      </dsp:nvSpPr>
      <dsp:spPr>
        <a:xfrm>
          <a:off x="174878" y="129159"/>
          <a:ext cx="4313682" cy="431368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fi-FI" sz="3400" b="1" kern="1200" dirty="0" smtClean="0"/>
            <a:t>QUANT</a:t>
          </a:r>
          <a:r>
            <a:rPr lang="fi-FI" sz="3400" kern="1200" dirty="0" smtClean="0"/>
            <a:t>ATIVE</a:t>
          </a:r>
          <a:endParaRPr lang="fi-FI" sz="3400" kern="1200" dirty="0"/>
        </a:p>
      </dsp:txBody>
      <dsp:txXfrm>
        <a:off x="777239" y="637834"/>
        <a:ext cx="2487168" cy="3296330"/>
      </dsp:txXfrm>
    </dsp:sp>
    <dsp:sp modelId="{EB957DA8-2BF5-4771-9813-79781827B508}">
      <dsp:nvSpPr>
        <dsp:cNvPr id="0" name=""/>
        <dsp:cNvSpPr/>
      </dsp:nvSpPr>
      <dsp:spPr>
        <a:xfrm>
          <a:off x="3283839" y="129159"/>
          <a:ext cx="4313682" cy="431368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fi-FI" sz="3400" b="1" kern="1200" dirty="0" smtClean="0"/>
            <a:t>QUAL</a:t>
          </a:r>
          <a:r>
            <a:rPr lang="fi-FI" sz="3400" kern="1200" dirty="0" smtClean="0"/>
            <a:t>ITATIVE</a:t>
          </a:r>
          <a:endParaRPr lang="fi-FI" sz="3400" kern="1200" dirty="0"/>
        </a:p>
      </dsp:txBody>
      <dsp:txXfrm>
        <a:off x="4507992" y="637834"/>
        <a:ext cx="2487168" cy="3296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04FFB7-21FB-4129-BF6E-E449EDBBC60E}">
      <dsp:nvSpPr>
        <dsp:cNvPr id="0" name=""/>
        <dsp:cNvSpPr/>
      </dsp:nvSpPr>
      <dsp:spPr>
        <a:xfrm>
          <a:off x="1987698" y="479668"/>
          <a:ext cx="3797003" cy="3797003"/>
        </a:xfrm>
        <a:prstGeom prst="blockArc">
          <a:avLst>
            <a:gd name="adj1" fmla="val 13114286"/>
            <a:gd name="adj2" fmla="val 16200000"/>
            <a:gd name="adj3" fmla="val 390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CDEB20-B445-4AB5-B873-ED7075BFB8AA}">
      <dsp:nvSpPr>
        <dsp:cNvPr id="0" name=""/>
        <dsp:cNvSpPr/>
      </dsp:nvSpPr>
      <dsp:spPr>
        <a:xfrm>
          <a:off x="1987698" y="479668"/>
          <a:ext cx="3797003" cy="3797003"/>
        </a:xfrm>
        <a:prstGeom prst="blockArc">
          <a:avLst>
            <a:gd name="adj1" fmla="val 10028571"/>
            <a:gd name="adj2" fmla="val 13114286"/>
            <a:gd name="adj3" fmla="val 390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72962E-D456-4C5C-A3A7-24C4B62B1A19}">
      <dsp:nvSpPr>
        <dsp:cNvPr id="0" name=""/>
        <dsp:cNvSpPr/>
      </dsp:nvSpPr>
      <dsp:spPr>
        <a:xfrm>
          <a:off x="1987698" y="479668"/>
          <a:ext cx="3797003" cy="3797003"/>
        </a:xfrm>
        <a:prstGeom prst="blockArc">
          <a:avLst>
            <a:gd name="adj1" fmla="val 6942857"/>
            <a:gd name="adj2" fmla="val 10028571"/>
            <a:gd name="adj3" fmla="val 390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404356-4818-4209-870B-0A741D4DC616}">
      <dsp:nvSpPr>
        <dsp:cNvPr id="0" name=""/>
        <dsp:cNvSpPr/>
      </dsp:nvSpPr>
      <dsp:spPr>
        <a:xfrm>
          <a:off x="1987698" y="479668"/>
          <a:ext cx="3797003" cy="3797003"/>
        </a:xfrm>
        <a:prstGeom prst="blockArc">
          <a:avLst>
            <a:gd name="adj1" fmla="val 3857143"/>
            <a:gd name="adj2" fmla="val 6942857"/>
            <a:gd name="adj3" fmla="val 390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D3A2F2-9F70-4C6D-ADA9-E5A4DC7982F8}">
      <dsp:nvSpPr>
        <dsp:cNvPr id="0" name=""/>
        <dsp:cNvSpPr/>
      </dsp:nvSpPr>
      <dsp:spPr>
        <a:xfrm>
          <a:off x="1987698" y="479668"/>
          <a:ext cx="3797003" cy="3797003"/>
        </a:xfrm>
        <a:prstGeom prst="blockArc">
          <a:avLst>
            <a:gd name="adj1" fmla="val 771429"/>
            <a:gd name="adj2" fmla="val 3857143"/>
            <a:gd name="adj3" fmla="val 390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F07D71-AECE-4FFA-8396-22158696FCFC}">
      <dsp:nvSpPr>
        <dsp:cNvPr id="0" name=""/>
        <dsp:cNvSpPr/>
      </dsp:nvSpPr>
      <dsp:spPr>
        <a:xfrm>
          <a:off x="1987698" y="479668"/>
          <a:ext cx="3797003" cy="3797003"/>
        </a:xfrm>
        <a:prstGeom prst="blockArc">
          <a:avLst>
            <a:gd name="adj1" fmla="val 19285714"/>
            <a:gd name="adj2" fmla="val 771429"/>
            <a:gd name="adj3" fmla="val 390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4EB427-A9FC-499D-8F87-933F02D60312}">
      <dsp:nvSpPr>
        <dsp:cNvPr id="0" name=""/>
        <dsp:cNvSpPr/>
      </dsp:nvSpPr>
      <dsp:spPr>
        <a:xfrm>
          <a:off x="1987698" y="479668"/>
          <a:ext cx="3797003" cy="3797003"/>
        </a:xfrm>
        <a:prstGeom prst="blockArc">
          <a:avLst>
            <a:gd name="adj1" fmla="val 16200000"/>
            <a:gd name="adj2" fmla="val 19285714"/>
            <a:gd name="adj3" fmla="val 390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C38D5C-1412-4B8C-BA8B-E92A247BE684}">
      <dsp:nvSpPr>
        <dsp:cNvPr id="0" name=""/>
        <dsp:cNvSpPr/>
      </dsp:nvSpPr>
      <dsp:spPr>
        <a:xfrm>
          <a:off x="3150896" y="1642866"/>
          <a:ext cx="1470607" cy="14706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fi-FI" sz="2900" kern="1200" dirty="0" smtClean="0"/>
            <a:t>The </a:t>
          </a:r>
        </a:p>
        <a:p>
          <a:pPr lvl="0" algn="ctr" defTabSz="1289050">
            <a:lnSpc>
              <a:spcPct val="90000"/>
            </a:lnSpc>
            <a:spcBef>
              <a:spcPct val="0"/>
            </a:spcBef>
            <a:spcAft>
              <a:spcPct val="35000"/>
            </a:spcAft>
          </a:pPr>
          <a:r>
            <a:rPr lang="fi-FI" sz="2900" kern="1200" dirty="0" err="1" smtClean="0"/>
            <a:t>Choice</a:t>
          </a:r>
          <a:endParaRPr lang="fi-FI" sz="2900" kern="1200" dirty="0"/>
        </a:p>
      </dsp:txBody>
      <dsp:txXfrm>
        <a:off x="3366261" y="1858231"/>
        <a:ext cx="1039877" cy="1039877"/>
      </dsp:txXfrm>
    </dsp:sp>
    <dsp:sp modelId="{A83C136F-35CF-4A43-8AD1-1B5821C2AA9B}">
      <dsp:nvSpPr>
        <dsp:cNvPr id="0" name=""/>
        <dsp:cNvSpPr/>
      </dsp:nvSpPr>
      <dsp:spPr>
        <a:xfrm>
          <a:off x="3371487" y="2015"/>
          <a:ext cx="1029425" cy="10294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i-FI" sz="1000" kern="1200" dirty="0" err="1" smtClean="0"/>
            <a:t>Research</a:t>
          </a:r>
          <a:endParaRPr lang="fi-FI" sz="1000" kern="1200" dirty="0" smtClean="0"/>
        </a:p>
        <a:p>
          <a:pPr lvl="0" algn="ctr" defTabSz="444500">
            <a:lnSpc>
              <a:spcPct val="90000"/>
            </a:lnSpc>
            <a:spcBef>
              <a:spcPct val="0"/>
            </a:spcBef>
            <a:spcAft>
              <a:spcPct val="35000"/>
            </a:spcAft>
          </a:pPr>
          <a:r>
            <a:rPr lang="fi-FI" sz="1000" kern="1200" dirty="0" err="1" smtClean="0"/>
            <a:t>questions</a:t>
          </a:r>
          <a:endParaRPr lang="fi-FI" sz="1000" kern="1200" dirty="0"/>
        </a:p>
      </dsp:txBody>
      <dsp:txXfrm>
        <a:off x="3522243" y="152771"/>
        <a:ext cx="727913" cy="727913"/>
      </dsp:txXfrm>
    </dsp:sp>
    <dsp:sp modelId="{6DED8FC2-43FC-4BA8-A429-A47DF0DBC32B}">
      <dsp:nvSpPr>
        <dsp:cNvPr id="0" name=""/>
        <dsp:cNvSpPr/>
      </dsp:nvSpPr>
      <dsp:spPr>
        <a:xfrm>
          <a:off x="4826821" y="702867"/>
          <a:ext cx="1029425" cy="10294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i-FI" sz="1000" kern="1200" dirty="0" err="1" smtClean="0"/>
            <a:t>Aims</a:t>
          </a:r>
          <a:r>
            <a:rPr lang="fi-FI" sz="1000" kern="1200" dirty="0" smtClean="0"/>
            <a:t> and </a:t>
          </a:r>
        </a:p>
        <a:p>
          <a:pPr lvl="0" algn="ctr" defTabSz="444500">
            <a:lnSpc>
              <a:spcPct val="90000"/>
            </a:lnSpc>
            <a:spcBef>
              <a:spcPct val="0"/>
            </a:spcBef>
            <a:spcAft>
              <a:spcPct val="35000"/>
            </a:spcAft>
          </a:pPr>
          <a:r>
            <a:rPr lang="fi-FI" sz="1000" kern="1200" dirty="0" err="1" smtClean="0"/>
            <a:t>objectives</a:t>
          </a:r>
          <a:r>
            <a:rPr lang="fi-FI" sz="1000" kern="1200" dirty="0" smtClean="0"/>
            <a:t> of the </a:t>
          </a:r>
          <a:r>
            <a:rPr lang="fi-FI" sz="1000" kern="1200" dirty="0" err="1" smtClean="0"/>
            <a:t>research</a:t>
          </a:r>
          <a:endParaRPr lang="fi-FI" sz="1000" kern="1200" dirty="0"/>
        </a:p>
      </dsp:txBody>
      <dsp:txXfrm>
        <a:off x="4977577" y="853623"/>
        <a:ext cx="727913" cy="727913"/>
      </dsp:txXfrm>
    </dsp:sp>
    <dsp:sp modelId="{EF71ED5F-C21C-4030-AC45-B33E669CF37A}">
      <dsp:nvSpPr>
        <dsp:cNvPr id="0" name=""/>
        <dsp:cNvSpPr/>
      </dsp:nvSpPr>
      <dsp:spPr>
        <a:xfrm>
          <a:off x="5186259" y="2277667"/>
          <a:ext cx="1029425" cy="10294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i-FI" sz="1000" kern="1200" dirty="0" smtClean="0"/>
            <a:t> </a:t>
          </a:r>
          <a:r>
            <a:rPr lang="fi-FI" sz="1000" kern="1200" dirty="0" err="1" smtClean="0"/>
            <a:t>Understanding</a:t>
          </a:r>
          <a:r>
            <a:rPr lang="fi-FI" sz="1000" kern="1200" dirty="0" smtClean="0"/>
            <a:t> of </a:t>
          </a:r>
          <a:r>
            <a:rPr lang="fi-FI" sz="1000" kern="1200" dirty="0" err="1" smtClean="0"/>
            <a:t>research</a:t>
          </a:r>
          <a:r>
            <a:rPr lang="fi-FI" sz="1000" kern="1200" dirty="0" smtClean="0"/>
            <a:t> in general</a:t>
          </a:r>
          <a:endParaRPr lang="fi-FI" sz="1000" kern="1200" dirty="0"/>
        </a:p>
      </dsp:txBody>
      <dsp:txXfrm>
        <a:off x="5337015" y="2428423"/>
        <a:ext cx="727913" cy="727913"/>
      </dsp:txXfrm>
    </dsp:sp>
    <dsp:sp modelId="{4076EF71-B0A8-4B75-ABBE-42335AB636C4}">
      <dsp:nvSpPr>
        <dsp:cNvPr id="0" name=""/>
        <dsp:cNvSpPr/>
      </dsp:nvSpPr>
      <dsp:spPr>
        <a:xfrm>
          <a:off x="4179136" y="3540559"/>
          <a:ext cx="1029425" cy="10294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i-FI" sz="1000" kern="1200" dirty="0" smtClean="0"/>
            <a:t>World </a:t>
          </a:r>
          <a:r>
            <a:rPr lang="fi-FI" sz="1000" kern="1200" dirty="0" err="1" smtClean="0"/>
            <a:t>view</a:t>
          </a:r>
          <a:endParaRPr lang="fi-FI" sz="1000" kern="1200" dirty="0"/>
        </a:p>
      </dsp:txBody>
      <dsp:txXfrm>
        <a:off x="4329892" y="3691315"/>
        <a:ext cx="727913" cy="727913"/>
      </dsp:txXfrm>
    </dsp:sp>
    <dsp:sp modelId="{6DD22BD9-8212-4079-B2A4-8E3205195BA0}">
      <dsp:nvSpPr>
        <dsp:cNvPr id="0" name=""/>
        <dsp:cNvSpPr/>
      </dsp:nvSpPr>
      <dsp:spPr>
        <a:xfrm>
          <a:off x="2563837" y="3540559"/>
          <a:ext cx="1029425" cy="10294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i-FI" sz="1000" kern="1200" dirty="0" smtClean="0"/>
            <a:t>Personal</a:t>
          </a:r>
        </a:p>
        <a:p>
          <a:pPr lvl="0" algn="ctr" defTabSz="444500">
            <a:lnSpc>
              <a:spcPct val="90000"/>
            </a:lnSpc>
            <a:spcBef>
              <a:spcPct val="0"/>
            </a:spcBef>
            <a:spcAft>
              <a:spcPct val="35000"/>
            </a:spcAft>
          </a:pPr>
          <a:r>
            <a:rPr lang="fi-FI" sz="1000" kern="1200" dirty="0" err="1" smtClean="0"/>
            <a:t>preferences</a:t>
          </a:r>
          <a:endParaRPr lang="fi-FI" sz="1000" kern="1200" dirty="0"/>
        </a:p>
      </dsp:txBody>
      <dsp:txXfrm>
        <a:off x="2714593" y="3691315"/>
        <a:ext cx="727913" cy="727913"/>
      </dsp:txXfrm>
    </dsp:sp>
    <dsp:sp modelId="{A11CA507-8348-4DC3-8959-003135677496}">
      <dsp:nvSpPr>
        <dsp:cNvPr id="0" name=""/>
        <dsp:cNvSpPr/>
      </dsp:nvSpPr>
      <dsp:spPr>
        <a:xfrm>
          <a:off x="1556715" y="2277667"/>
          <a:ext cx="1029425" cy="10294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i-FI" sz="1000" kern="1200" dirty="0" smtClean="0"/>
            <a:t>Personal</a:t>
          </a:r>
        </a:p>
        <a:p>
          <a:pPr lvl="0" algn="ctr" defTabSz="444500">
            <a:lnSpc>
              <a:spcPct val="90000"/>
            </a:lnSpc>
            <a:spcBef>
              <a:spcPct val="0"/>
            </a:spcBef>
            <a:spcAft>
              <a:spcPct val="35000"/>
            </a:spcAft>
          </a:pPr>
          <a:r>
            <a:rPr lang="fi-FI" sz="1000" kern="1200" dirty="0" err="1" smtClean="0"/>
            <a:t>interests</a:t>
          </a:r>
          <a:endParaRPr lang="fi-FI" sz="1000" kern="1200" dirty="0"/>
        </a:p>
      </dsp:txBody>
      <dsp:txXfrm>
        <a:off x="1707471" y="2428423"/>
        <a:ext cx="727913" cy="727913"/>
      </dsp:txXfrm>
    </dsp:sp>
    <dsp:sp modelId="{7C45E774-476C-4BD0-A24F-DCFA320B6919}">
      <dsp:nvSpPr>
        <dsp:cNvPr id="0" name=""/>
        <dsp:cNvSpPr/>
      </dsp:nvSpPr>
      <dsp:spPr>
        <a:xfrm>
          <a:off x="1916153" y="702867"/>
          <a:ext cx="1029425" cy="10294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i-FI" sz="1000" kern="1200" dirty="0" err="1" smtClean="0"/>
            <a:t>Theoretical</a:t>
          </a:r>
          <a:endParaRPr lang="fi-FI" sz="1000" kern="1200" dirty="0" smtClean="0"/>
        </a:p>
        <a:p>
          <a:pPr lvl="0" algn="ctr" defTabSz="444500">
            <a:lnSpc>
              <a:spcPct val="90000"/>
            </a:lnSpc>
            <a:spcBef>
              <a:spcPct val="0"/>
            </a:spcBef>
            <a:spcAft>
              <a:spcPct val="35000"/>
            </a:spcAft>
          </a:pPr>
          <a:r>
            <a:rPr lang="fi-FI" sz="1000" kern="1200" dirty="0" err="1" smtClean="0"/>
            <a:t>approaches</a:t>
          </a:r>
          <a:endParaRPr lang="fi-FI" sz="1000" kern="1200" dirty="0"/>
        </a:p>
      </dsp:txBody>
      <dsp:txXfrm>
        <a:off x="2066909" y="853623"/>
        <a:ext cx="727913" cy="7279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65DB3F-C84F-4394-A8D5-8DAF01CEF96D}">
      <dsp:nvSpPr>
        <dsp:cNvPr id="0" name=""/>
        <dsp:cNvSpPr/>
      </dsp:nvSpPr>
      <dsp:spPr>
        <a:xfrm>
          <a:off x="3195488" y="50"/>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fi-FI" sz="1800" kern="1200" dirty="0" smtClean="0"/>
        </a:p>
        <a:p>
          <a:pPr lvl="0" algn="ctr" defTabSz="800100">
            <a:lnSpc>
              <a:spcPct val="90000"/>
            </a:lnSpc>
            <a:spcBef>
              <a:spcPct val="0"/>
            </a:spcBef>
            <a:spcAft>
              <a:spcPct val="35000"/>
            </a:spcAft>
          </a:pPr>
          <a:r>
            <a:rPr lang="fi-FI" sz="1800" kern="1200" dirty="0" err="1" smtClean="0"/>
            <a:t>Research</a:t>
          </a:r>
          <a:endParaRPr lang="fi-FI" sz="1800" kern="1200" dirty="0" smtClean="0"/>
        </a:p>
        <a:p>
          <a:pPr lvl="0" algn="ctr" defTabSz="800100">
            <a:lnSpc>
              <a:spcPct val="90000"/>
            </a:lnSpc>
            <a:spcBef>
              <a:spcPct val="0"/>
            </a:spcBef>
            <a:spcAft>
              <a:spcPct val="35000"/>
            </a:spcAft>
          </a:pPr>
          <a:r>
            <a:rPr lang="fi-FI" sz="1800" kern="1200" dirty="0" err="1" smtClean="0"/>
            <a:t>questions</a:t>
          </a:r>
          <a:endParaRPr lang="fi-FI" sz="1800" kern="1200" dirty="0"/>
        </a:p>
      </dsp:txBody>
      <dsp:txXfrm>
        <a:off x="3397793" y="202355"/>
        <a:ext cx="976812" cy="976812"/>
      </dsp:txXfrm>
    </dsp:sp>
    <dsp:sp modelId="{A6B52B82-BCD4-45AA-8A60-2AEBA3D74456}">
      <dsp:nvSpPr>
        <dsp:cNvPr id="0" name=""/>
        <dsp:cNvSpPr/>
      </dsp:nvSpPr>
      <dsp:spPr>
        <a:xfrm rot="2160000">
          <a:off x="4533123" y="1060873"/>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i-FI" sz="1500" kern="1200"/>
        </a:p>
      </dsp:txBody>
      <dsp:txXfrm>
        <a:off x="4543628" y="1121788"/>
        <a:ext cx="256685" cy="279738"/>
      </dsp:txXfrm>
    </dsp:sp>
    <dsp:sp modelId="{B33440DF-9787-4844-B83E-A804C5B0D5C3}">
      <dsp:nvSpPr>
        <dsp:cNvPr id="0" name=""/>
        <dsp:cNvSpPr/>
      </dsp:nvSpPr>
      <dsp:spPr>
        <a:xfrm>
          <a:off x="4872821" y="1218704"/>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i-FI" sz="1800" kern="1200" dirty="0" smtClean="0"/>
            <a:t>Data </a:t>
          </a:r>
        </a:p>
        <a:p>
          <a:pPr lvl="0" algn="ctr" defTabSz="800100">
            <a:lnSpc>
              <a:spcPct val="90000"/>
            </a:lnSpc>
            <a:spcBef>
              <a:spcPct val="0"/>
            </a:spcBef>
            <a:spcAft>
              <a:spcPct val="35000"/>
            </a:spcAft>
          </a:pPr>
          <a:r>
            <a:rPr lang="fi-FI" sz="1800" kern="1200" dirty="0" err="1" smtClean="0"/>
            <a:t>collection</a:t>
          </a:r>
          <a:endParaRPr lang="fi-FI" sz="1800" kern="1200" dirty="0"/>
        </a:p>
      </dsp:txBody>
      <dsp:txXfrm>
        <a:off x="5075126" y="1421009"/>
        <a:ext cx="976812" cy="976812"/>
      </dsp:txXfrm>
    </dsp:sp>
    <dsp:sp modelId="{4AA47F5D-6116-4999-ABBA-8AF0A02E96E6}">
      <dsp:nvSpPr>
        <dsp:cNvPr id="0" name=""/>
        <dsp:cNvSpPr/>
      </dsp:nvSpPr>
      <dsp:spPr>
        <a:xfrm rot="6480000">
          <a:off x="5063050" y="2652341"/>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i-FI" sz="1500" kern="1200"/>
        </a:p>
      </dsp:txBody>
      <dsp:txXfrm rot="10800000">
        <a:off x="5135051" y="2693275"/>
        <a:ext cx="256685" cy="279738"/>
      </dsp:txXfrm>
    </dsp:sp>
    <dsp:sp modelId="{3146A780-4DF9-460B-A256-E6EB67954A17}">
      <dsp:nvSpPr>
        <dsp:cNvPr id="0" name=""/>
        <dsp:cNvSpPr/>
      </dsp:nvSpPr>
      <dsp:spPr>
        <a:xfrm>
          <a:off x="4232137" y="3190526"/>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i-FI" sz="1800" kern="1200" dirty="0" smtClean="0"/>
            <a:t>Data</a:t>
          </a:r>
        </a:p>
        <a:p>
          <a:pPr lvl="0" algn="ctr" defTabSz="800100">
            <a:lnSpc>
              <a:spcPct val="90000"/>
            </a:lnSpc>
            <a:spcBef>
              <a:spcPct val="0"/>
            </a:spcBef>
            <a:spcAft>
              <a:spcPct val="35000"/>
            </a:spcAft>
          </a:pPr>
          <a:r>
            <a:rPr lang="fi-FI" sz="1800" kern="1200" dirty="0" err="1" smtClean="0"/>
            <a:t>analysis</a:t>
          </a:r>
          <a:endParaRPr lang="fi-FI" sz="1800" kern="1200" dirty="0"/>
        </a:p>
      </dsp:txBody>
      <dsp:txXfrm>
        <a:off x="4434442" y="3392831"/>
        <a:ext cx="976812" cy="976812"/>
      </dsp:txXfrm>
    </dsp:sp>
    <dsp:sp modelId="{B23650D0-9441-4444-BDEB-0FBA0B80B024}">
      <dsp:nvSpPr>
        <dsp:cNvPr id="0" name=""/>
        <dsp:cNvSpPr/>
      </dsp:nvSpPr>
      <dsp:spPr>
        <a:xfrm rot="10800000">
          <a:off x="3713231" y="3648122"/>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i-FI" sz="1500" kern="1200"/>
        </a:p>
      </dsp:txBody>
      <dsp:txXfrm rot="10800000">
        <a:off x="3823239" y="3741368"/>
        <a:ext cx="256685" cy="279738"/>
      </dsp:txXfrm>
    </dsp:sp>
    <dsp:sp modelId="{D0DA119E-E53E-4A06-BF8B-3D588B52CB45}">
      <dsp:nvSpPr>
        <dsp:cNvPr id="0" name=""/>
        <dsp:cNvSpPr/>
      </dsp:nvSpPr>
      <dsp:spPr>
        <a:xfrm>
          <a:off x="2158840" y="3190526"/>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i-FI" sz="1800" kern="1200" dirty="0" err="1" smtClean="0"/>
            <a:t>Theory</a:t>
          </a:r>
          <a:endParaRPr lang="fi-FI" sz="1800" kern="1200" dirty="0"/>
        </a:p>
      </dsp:txBody>
      <dsp:txXfrm>
        <a:off x="2361145" y="3392831"/>
        <a:ext cx="976812" cy="976812"/>
      </dsp:txXfrm>
    </dsp:sp>
    <dsp:sp modelId="{6D50F252-FC19-4EF6-9CA1-4219A2D66ACF}">
      <dsp:nvSpPr>
        <dsp:cNvPr id="0" name=""/>
        <dsp:cNvSpPr/>
      </dsp:nvSpPr>
      <dsp:spPr>
        <a:xfrm rot="15120000">
          <a:off x="2349069" y="2672081"/>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i-FI" sz="1500" kern="1200"/>
        </a:p>
      </dsp:txBody>
      <dsp:txXfrm rot="10800000">
        <a:off x="2421070" y="2817639"/>
        <a:ext cx="256685" cy="279738"/>
      </dsp:txXfrm>
    </dsp:sp>
    <dsp:sp modelId="{F17924C4-E578-4A6E-827A-585FBEBFD8C2}">
      <dsp:nvSpPr>
        <dsp:cNvPr id="0" name=""/>
        <dsp:cNvSpPr/>
      </dsp:nvSpPr>
      <dsp:spPr>
        <a:xfrm>
          <a:off x="1518156" y="1218704"/>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i-FI" sz="1800" kern="1200" dirty="0" err="1" smtClean="0"/>
            <a:t>Writing</a:t>
          </a:r>
          <a:endParaRPr lang="fi-FI" sz="1800" kern="1200" dirty="0"/>
        </a:p>
      </dsp:txBody>
      <dsp:txXfrm>
        <a:off x="1720461" y="1421009"/>
        <a:ext cx="976812" cy="976812"/>
      </dsp:txXfrm>
    </dsp:sp>
    <dsp:sp modelId="{9EB3D132-4DD2-43EE-9206-62CDD6477FF3}">
      <dsp:nvSpPr>
        <dsp:cNvPr id="0" name=""/>
        <dsp:cNvSpPr/>
      </dsp:nvSpPr>
      <dsp:spPr>
        <a:xfrm rot="19440000">
          <a:off x="2855791" y="1073073"/>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i-FI" sz="1500" kern="1200"/>
        </a:p>
      </dsp:txBody>
      <dsp:txXfrm>
        <a:off x="2866296" y="1198650"/>
        <a:ext cx="256685" cy="2797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atin typeface="Arial" charset="0"/>
                <a:ea typeface="ＭＳ Ｐゴシック" pitchFamily="34" charset="-128"/>
              </a:defRPr>
            </a:lvl1pPr>
          </a:lstStyle>
          <a:p>
            <a:pPr>
              <a:defRPr/>
            </a:pPr>
            <a:endParaRPr lang="fi-FI"/>
          </a:p>
        </p:txBody>
      </p:sp>
      <p:sp>
        <p:nvSpPr>
          <p:cNvPr id="3" name="Date Placeholder 2"/>
          <p:cNvSpPr>
            <a:spLocks noGrp="1"/>
          </p:cNvSpPr>
          <p:nvPr>
            <p:ph type="dt" sz="quarter" idx="1"/>
          </p:nvPr>
        </p:nvSpPr>
        <p:spPr>
          <a:xfrm>
            <a:off x="3778250" y="0"/>
            <a:ext cx="2889250" cy="493713"/>
          </a:xfrm>
          <a:prstGeom prst="rect">
            <a:avLst/>
          </a:prstGeom>
        </p:spPr>
        <p:txBody>
          <a:bodyPr vert="horz" lIns="91440" tIns="45720" rIns="91440" bIns="45720" rtlCol="0"/>
          <a:lstStyle>
            <a:lvl1pPr algn="r">
              <a:defRPr sz="1200">
                <a:latin typeface="Arial" charset="0"/>
                <a:ea typeface="ＭＳ Ｐゴシック" pitchFamily="34" charset="-128"/>
              </a:defRPr>
            </a:lvl1pPr>
          </a:lstStyle>
          <a:p>
            <a:pPr>
              <a:defRPr/>
            </a:pPr>
            <a:fld id="{695AFC9C-65C1-4008-9FBA-028092D5B23D}" type="datetimeFigureOut">
              <a:rPr lang="fi-FI"/>
              <a:pPr>
                <a:defRPr/>
              </a:pPr>
              <a:t>11.11.2016</a:t>
            </a:fld>
            <a:endParaRPr lang="fi-FI"/>
          </a:p>
        </p:txBody>
      </p:sp>
      <p:sp>
        <p:nvSpPr>
          <p:cNvPr id="4" name="Footer Placeholder 3"/>
          <p:cNvSpPr>
            <a:spLocks noGrp="1"/>
          </p:cNvSpPr>
          <p:nvPr>
            <p:ph type="ftr" sz="quarter" idx="2"/>
          </p:nvPr>
        </p:nvSpPr>
        <p:spPr>
          <a:xfrm>
            <a:off x="0" y="9377363"/>
            <a:ext cx="2889250" cy="493712"/>
          </a:xfrm>
          <a:prstGeom prst="rect">
            <a:avLst/>
          </a:prstGeom>
        </p:spPr>
        <p:txBody>
          <a:bodyPr vert="horz" lIns="91440" tIns="45720" rIns="91440" bIns="45720" rtlCol="0" anchor="b"/>
          <a:lstStyle>
            <a:lvl1pPr algn="l">
              <a:defRPr sz="1200">
                <a:latin typeface="Arial" charset="0"/>
                <a:ea typeface="ＭＳ Ｐゴシック" pitchFamily="34" charset="-128"/>
              </a:defRPr>
            </a:lvl1pPr>
          </a:lstStyle>
          <a:p>
            <a:pPr>
              <a:defRPr/>
            </a:pPr>
            <a:endParaRPr lang="fi-FI"/>
          </a:p>
        </p:txBody>
      </p:sp>
      <p:sp>
        <p:nvSpPr>
          <p:cNvPr id="5" name="Slide Number Placeholder 4"/>
          <p:cNvSpPr>
            <a:spLocks noGrp="1"/>
          </p:cNvSpPr>
          <p:nvPr>
            <p:ph type="sldNum" sz="quarter" idx="3"/>
          </p:nvPr>
        </p:nvSpPr>
        <p:spPr>
          <a:xfrm>
            <a:off x="3778250" y="9377363"/>
            <a:ext cx="2889250" cy="493712"/>
          </a:xfrm>
          <a:prstGeom prst="rect">
            <a:avLst/>
          </a:prstGeom>
        </p:spPr>
        <p:txBody>
          <a:bodyPr vert="horz" lIns="91440" tIns="45720" rIns="91440" bIns="45720" rtlCol="0" anchor="b"/>
          <a:lstStyle>
            <a:lvl1pPr algn="r">
              <a:defRPr sz="1200">
                <a:latin typeface="Arial" charset="0"/>
                <a:ea typeface="ＭＳ Ｐゴシック" pitchFamily="34" charset="-128"/>
              </a:defRPr>
            </a:lvl1pPr>
          </a:lstStyle>
          <a:p>
            <a:pPr>
              <a:defRPr/>
            </a:pPr>
            <a:fld id="{04405383-A61E-42A2-A61A-E4AA0FDA36BB}" type="slidenum">
              <a:rPr lang="fi-FI"/>
              <a:pPr>
                <a:defRPr/>
              </a:pPr>
              <a:t>‹#›</a:t>
            </a:fld>
            <a:endParaRPr lang="fi-FI"/>
          </a:p>
        </p:txBody>
      </p:sp>
    </p:spTree>
    <p:extLst>
      <p:ext uri="{BB962C8B-B14F-4D97-AF65-F5344CB8AC3E}">
        <p14:creationId xmlns:p14="http://schemas.microsoft.com/office/powerpoint/2010/main" val="757480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Arial" charset="0"/>
              </a:defRPr>
            </a:lvl1pPr>
          </a:lstStyle>
          <a:p>
            <a:pPr>
              <a:defRPr/>
            </a:pPr>
            <a:endParaRPr lang="fi-FI" altLang="fi-FI"/>
          </a:p>
        </p:txBody>
      </p:sp>
      <p:sp>
        <p:nvSpPr>
          <p:cNvPr id="3" name="Date Placeholder 2"/>
          <p:cNvSpPr>
            <a:spLocks noGrp="1"/>
          </p:cNvSpPr>
          <p:nvPr>
            <p:ph type="dt" idx="1"/>
          </p:nvPr>
        </p:nvSpPr>
        <p:spPr>
          <a:xfrm>
            <a:off x="3778250" y="0"/>
            <a:ext cx="2889250"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pitchFamily="34" charset="-128"/>
                <a:cs typeface="Arial" pitchFamily="34" charset="0"/>
              </a:defRPr>
            </a:lvl1pPr>
          </a:lstStyle>
          <a:p>
            <a:pPr>
              <a:defRPr/>
            </a:pPr>
            <a:fld id="{405F5959-3136-414F-A6A2-D01772786AFC}" type="datetimeFigureOut">
              <a:rPr lang="en-US" altLang="fi-FI"/>
              <a:pPr>
                <a:defRPr/>
              </a:pPr>
              <a:t>11/11/2016</a:t>
            </a:fld>
            <a:endParaRPr lang="en-US" altLang="fi-FI"/>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66750" y="4689475"/>
            <a:ext cx="5335588"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7363"/>
            <a:ext cx="2889250" cy="493712"/>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Arial" charset="0"/>
              </a:defRPr>
            </a:lvl1pPr>
          </a:lstStyle>
          <a:p>
            <a:pPr>
              <a:defRPr/>
            </a:pPr>
            <a:endParaRPr lang="fi-FI" altLang="fi-FI"/>
          </a:p>
        </p:txBody>
      </p:sp>
      <p:sp>
        <p:nvSpPr>
          <p:cNvPr id="7" name="Slide Number Placeholder 6"/>
          <p:cNvSpPr>
            <a:spLocks noGrp="1"/>
          </p:cNvSpPr>
          <p:nvPr>
            <p:ph type="sldNum" sz="quarter" idx="5"/>
          </p:nvPr>
        </p:nvSpPr>
        <p:spPr>
          <a:xfrm>
            <a:off x="3778250" y="9377363"/>
            <a:ext cx="2889250"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ＭＳ Ｐゴシック" pitchFamily="34" charset="-128"/>
                <a:cs typeface="Arial" pitchFamily="34" charset="0"/>
              </a:defRPr>
            </a:lvl1pPr>
          </a:lstStyle>
          <a:p>
            <a:pPr>
              <a:defRPr/>
            </a:pPr>
            <a:fld id="{B441B984-1AEF-403A-8F81-B90A595B6B8C}" type="slidenum">
              <a:rPr lang="en-US" altLang="fi-FI"/>
              <a:pPr>
                <a:defRPr/>
              </a:pPr>
              <a:t>‹#›</a:t>
            </a:fld>
            <a:endParaRPr lang="en-US" altLang="fi-FI"/>
          </a:p>
        </p:txBody>
      </p:sp>
    </p:spTree>
    <p:extLst>
      <p:ext uri="{BB962C8B-B14F-4D97-AF65-F5344CB8AC3E}">
        <p14:creationId xmlns:p14="http://schemas.microsoft.com/office/powerpoint/2010/main" val="3420964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i-FI" altLang="fi-FI"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E5A654C-BFD6-470B-A2CF-9684A7830155}" type="slidenum">
              <a:rPr lang="en-US" altLang="fi-FI" smtClean="0">
                <a:latin typeface="Calibri" pitchFamily="34" charset="0"/>
              </a:rPr>
              <a:pPr eaLnBrk="1" hangingPunct="1"/>
              <a:t>14</a:t>
            </a:fld>
            <a:endParaRPr lang="en-US" altLang="fi-FI"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i-FI" altLang="fi-FI" smtClean="0"/>
              <a:t>.</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520BEA5-8F35-47BE-830F-923E29C2DBD7}" type="slidenum">
              <a:rPr lang="fi-FI" altLang="fi-FI" smtClean="0">
                <a:latin typeface="Arial" charset="0"/>
              </a:rPr>
              <a:pPr eaLnBrk="1" hangingPunct="1">
                <a:spcBef>
                  <a:spcPct val="0"/>
                </a:spcBef>
              </a:pPr>
              <a:t>21</a:t>
            </a:fld>
            <a:endParaRPr lang="fi-FI" altLang="fi-FI"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i-FI" altLang="fi-FI"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B5DBB16-E269-47A1-A4AC-533A4AD34421}" type="slidenum">
              <a:rPr lang="fi-FI" altLang="fi-FI" smtClean="0">
                <a:latin typeface="Arial" charset="0"/>
              </a:rPr>
              <a:pPr eaLnBrk="1" hangingPunct="1">
                <a:spcBef>
                  <a:spcPct val="0"/>
                </a:spcBef>
              </a:pPr>
              <a:t>22</a:t>
            </a:fld>
            <a:endParaRPr lang="fi-FI" altLang="fi-FI"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smtClean="0"/>
            </a:lvl1pPr>
          </a:lstStyle>
          <a:p>
            <a:pPr>
              <a:defRPr/>
            </a:pPr>
            <a:fld id="{D1CDA043-22D9-45AD-897B-123FF1BCA4CF}" type="datetime1">
              <a:rPr lang="en-US" altLang="fi-FI"/>
              <a:pPr>
                <a:defRPr/>
              </a:pPr>
              <a:t>11/11/2016</a:t>
            </a:fld>
            <a:endParaRPr lang="en-US" altLang="fi-FI"/>
          </a:p>
        </p:txBody>
      </p:sp>
      <p:sp>
        <p:nvSpPr>
          <p:cNvPr id="12" name="Footer Placeholder 16"/>
          <p:cNvSpPr>
            <a:spLocks noGrp="1"/>
          </p:cNvSpPr>
          <p:nvPr>
            <p:ph type="ftr" sz="quarter" idx="11"/>
          </p:nvPr>
        </p:nvSpPr>
        <p:spPr/>
        <p:txBody>
          <a:bodyPr/>
          <a:lstStyle>
            <a:lvl1pPr>
              <a:defRPr/>
            </a:lvl1pPr>
          </a:lstStyle>
          <a:p>
            <a:pPr>
              <a:defRPr/>
            </a:pPr>
            <a:endParaRPr lang="fi-FI" altLang="fi-FI"/>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53E3CB6C-FBA6-4C25-BD6D-FAE5F5D91E25}" type="slidenum">
              <a:rPr lang="en-US" altLang="fi-FI"/>
              <a:pPr>
                <a:defRPr/>
              </a:pPr>
              <a:t>‹#›</a:t>
            </a:fld>
            <a:endParaRPr lang="en-US" altLang="fi-FI"/>
          </a:p>
        </p:txBody>
      </p:sp>
    </p:spTree>
    <p:extLst>
      <p:ext uri="{BB962C8B-B14F-4D97-AF65-F5344CB8AC3E}">
        <p14:creationId xmlns:p14="http://schemas.microsoft.com/office/powerpoint/2010/main" val="24855094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B3DA1BF-7625-4190-90FA-CF509B77DA6B}" type="datetime1">
              <a:rPr lang="en-US" altLang="fi-FI"/>
              <a:pPr>
                <a:defRPr/>
              </a:pPr>
              <a:t>11/11/2016</a:t>
            </a:fld>
            <a:endParaRPr lang="en-US" altLang="fi-FI"/>
          </a:p>
        </p:txBody>
      </p:sp>
      <p:sp>
        <p:nvSpPr>
          <p:cNvPr id="5" name="Footer Placeholder 2"/>
          <p:cNvSpPr>
            <a:spLocks noGrp="1"/>
          </p:cNvSpPr>
          <p:nvPr>
            <p:ph type="ftr" sz="quarter" idx="11"/>
          </p:nvPr>
        </p:nvSpPr>
        <p:spPr/>
        <p:txBody>
          <a:bodyPr/>
          <a:lstStyle>
            <a:lvl1pPr>
              <a:defRPr/>
            </a:lvl1pPr>
          </a:lstStyle>
          <a:p>
            <a:pPr>
              <a:defRPr/>
            </a:pPr>
            <a:endParaRPr lang="fi-FI" altLang="fi-FI"/>
          </a:p>
        </p:txBody>
      </p:sp>
      <p:sp>
        <p:nvSpPr>
          <p:cNvPr id="6" name="Slide Number Placeholder 22"/>
          <p:cNvSpPr>
            <a:spLocks noGrp="1"/>
          </p:cNvSpPr>
          <p:nvPr>
            <p:ph type="sldNum" sz="quarter" idx="12"/>
          </p:nvPr>
        </p:nvSpPr>
        <p:spPr/>
        <p:txBody>
          <a:bodyPr/>
          <a:lstStyle>
            <a:lvl1pPr>
              <a:defRPr/>
            </a:lvl1pPr>
          </a:lstStyle>
          <a:p>
            <a:pPr>
              <a:defRPr/>
            </a:pPr>
            <a:fld id="{53A788FF-974F-4C27-96C1-D9ABCAF7AD58}" type="slidenum">
              <a:rPr lang="en-US" altLang="fi-FI"/>
              <a:pPr>
                <a:defRPr/>
              </a:pPr>
              <a:t>‹#›</a:t>
            </a:fld>
            <a:endParaRPr lang="en-US" altLang="fi-FI"/>
          </a:p>
        </p:txBody>
      </p:sp>
    </p:spTree>
    <p:extLst>
      <p:ext uri="{BB962C8B-B14F-4D97-AF65-F5344CB8AC3E}">
        <p14:creationId xmlns:p14="http://schemas.microsoft.com/office/powerpoint/2010/main" val="237677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11430BE-F545-4374-A2D4-19397F22D442}" type="datetime1">
              <a:rPr lang="en-US" altLang="fi-FI"/>
              <a:pPr>
                <a:defRPr/>
              </a:pPr>
              <a:t>11/11/2016</a:t>
            </a:fld>
            <a:endParaRPr lang="en-US" altLang="fi-FI"/>
          </a:p>
        </p:txBody>
      </p:sp>
      <p:sp>
        <p:nvSpPr>
          <p:cNvPr id="5" name="Footer Placeholder 2"/>
          <p:cNvSpPr>
            <a:spLocks noGrp="1"/>
          </p:cNvSpPr>
          <p:nvPr>
            <p:ph type="ftr" sz="quarter" idx="11"/>
          </p:nvPr>
        </p:nvSpPr>
        <p:spPr/>
        <p:txBody>
          <a:bodyPr/>
          <a:lstStyle>
            <a:lvl1pPr>
              <a:defRPr/>
            </a:lvl1pPr>
          </a:lstStyle>
          <a:p>
            <a:pPr>
              <a:defRPr/>
            </a:pPr>
            <a:endParaRPr lang="fi-FI" altLang="fi-FI"/>
          </a:p>
        </p:txBody>
      </p:sp>
      <p:sp>
        <p:nvSpPr>
          <p:cNvPr id="6" name="Slide Number Placeholder 22"/>
          <p:cNvSpPr>
            <a:spLocks noGrp="1"/>
          </p:cNvSpPr>
          <p:nvPr>
            <p:ph type="sldNum" sz="quarter" idx="12"/>
          </p:nvPr>
        </p:nvSpPr>
        <p:spPr/>
        <p:txBody>
          <a:bodyPr/>
          <a:lstStyle>
            <a:lvl1pPr>
              <a:defRPr/>
            </a:lvl1pPr>
          </a:lstStyle>
          <a:p>
            <a:pPr>
              <a:defRPr/>
            </a:pPr>
            <a:fld id="{E7E048DA-B9D3-4E79-80B9-7121F0912219}" type="slidenum">
              <a:rPr lang="en-US" altLang="fi-FI"/>
              <a:pPr>
                <a:defRPr/>
              </a:pPr>
              <a:t>‹#›</a:t>
            </a:fld>
            <a:endParaRPr lang="en-US" altLang="fi-FI"/>
          </a:p>
        </p:txBody>
      </p:sp>
    </p:spTree>
    <p:extLst>
      <p:ext uri="{BB962C8B-B14F-4D97-AF65-F5344CB8AC3E}">
        <p14:creationId xmlns:p14="http://schemas.microsoft.com/office/powerpoint/2010/main" val="1489447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B7E63BA-F0A4-45B3-8B7A-B24E5A124C30}" type="datetime1">
              <a:rPr lang="en-US" altLang="fi-FI"/>
              <a:pPr>
                <a:defRPr/>
              </a:pPr>
              <a:t>11/11/2016</a:t>
            </a:fld>
            <a:endParaRPr lang="en-US" altLang="fi-FI"/>
          </a:p>
        </p:txBody>
      </p:sp>
      <p:sp>
        <p:nvSpPr>
          <p:cNvPr id="5" name="Footer Placeholder 2"/>
          <p:cNvSpPr>
            <a:spLocks noGrp="1"/>
          </p:cNvSpPr>
          <p:nvPr>
            <p:ph type="ftr" sz="quarter" idx="11"/>
          </p:nvPr>
        </p:nvSpPr>
        <p:spPr/>
        <p:txBody>
          <a:bodyPr/>
          <a:lstStyle>
            <a:lvl1pPr>
              <a:defRPr/>
            </a:lvl1pPr>
          </a:lstStyle>
          <a:p>
            <a:pPr>
              <a:defRPr/>
            </a:pPr>
            <a:endParaRPr lang="fi-FI" altLang="fi-FI"/>
          </a:p>
        </p:txBody>
      </p:sp>
      <p:sp>
        <p:nvSpPr>
          <p:cNvPr id="6" name="Slide Number Placeholder 22"/>
          <p:cNvSpPr>
            <a:spLocks noGrp="1"/>
          </p:cNvSpPr>
          <p:nvPr>
            <p:ph type="sldNum" sz="quarter" idx="12"/>
          </p:nvPr>
        </p:nvSpPr>
        <p:spPr/>
        <p:txBody>
          <a:bodyPr/>
          <a:lstStyle>
            <a:lvl1pPr>
              <a:defRPr/>
            </a:lvl1pPr>
          </a:lstStyle>
          <a:p>
            <a:pPr>
              <a:defRPr/>
            </a:pPr>
            <a:fld id="{1BB3CD6C-0F8F-4592-8726-60CD0A23573C}" type="slidenum">
              <a:rPr lang="en-US" altLang="fi-FI"/>
              <a:pPr>
                <a:defRPr/>
              </a:pPr>
              <a:t>‹#›</a:t>
            </a:fld>
            <a:endParaRPr lang="en-US" altLang="fi-FI"/>
          </a:p>
        </p:txBody>
      </p:sp>
    </p:spTree>
    <p:extLst>
      <p:ext uri="{BB962C8B-B14F-4D97-AF65-F5344CB8AC3E}">
        <p14:creationId xmlns:p14="http://schemas.microsoft.com/office/powerpoint/2010/main" val="157594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smtClean="0"/>
            </a:lvl1pPr>
          </a:lstStyle>
          <a:p>
            <a:pPr>
              <a:defRPr/>
            </a:pPr>
            <a:fld id="{E87D7082-F2CF-4454-B276-7FA7343AF069}" type="datetime1">
              <a:rPr lang="en-US" altLang="fi-FI"/>
              <a:pPr>
                <a:defRPr/>
              </a:pPr>
              <a:t>11/11/2016</a:t>
            </a:fld>
            <a:endParaRPr lang="en-US" altLang="fi-FI"/>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fi-FI" altLang="fi-FI"/>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2A6AD291-8E4B-4DF0-A74E-D02F21EDD01E}" type="slidenum">
              <a:rPr lang="en-US" altLang="fi-FI"/>
              <a:pPr>
                <a:defRPr/>
              </a:pPr>
              <a:t>‹#›</a:t>
            </a:fld>
            <a:endParaRPr lang="en-US" altLang="fi-FI"/>
          </a:p>
        </p:txBody>
      </p:sp>
    </p:spTree>
    <p:extLst>
      <p:ext uri="{BB962C8B-B14F-4D97-AF65-F5344CB8AC3E}">
        <p14:creationId xmlns:p14="http://schemas.microsoft.com/office/powerpoint/2010/main" val="295078758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46D2FEA-880E-41AF-BBC7-F3D04B610EC7}" type="datetime1">
              <a:rPr lang="en-US" altLang="fi-FI"/>
              <a:pPr>
                <a:defRPr/>
              </a:pPr>
              <a:t>11/11/2016</a:t>
            </a:fld>
            <a:endParaRPr lang="en-US" altLang="fi-FI"/>
          </a:p>
        </p:txBody>
      </p:sp>
      <p:sp>
        <p:nvSpPr>
          <p:cNvPr id="6" name="Footer Placeholder 2"/>
          <p:cNvSpPr>
            <a:spLocks noGrp="1"/>
          </p:cNvSpPr>
          <p:nvPr>
            <p:ph type="ftr" sz="quarter" idx="11"/>
          </p:nvPr>
        </p:nvSpPr>
        <p:spPr/>
        <p:txBody>
          <a:bodyPr/>
          <a:lstStyle>
            <a:lvl1pPr>
              <a:defRPr/>
            </a:lvl1pPr>
          </a:lstStyle>
          <a:p>
            <a:pPr>
              <a:defRPr/>
            </a:pPr>
            <a:endParaRPr lang="fi-FI" altLang="fi-FI"/>
          </a:p>
        </p:txBody>
      </p:sp>
      <p:sp>
        <p:nvSpPr>
          <p:cNvPr id="7" name="Slide Number Placeholder 22"/>
          <p:cNvSpPr>
            <a:spLocks noGrp="1"/>
          </p:cNvSpPr>
          <p:nvPr>
            <p:ph type="sldNum" sz="quarter" idx="12"/>
          </p:nvPr>
        </p:nvSpPr>
        <p:spPr/>
        <p:txBody>
          <a:bodyPr/>
          <a:lstStyle>
            <a:lvl1pPr>
              <a:defRPr/>
            </a:lvl1pPr>
          </a:lstStyle>
          <a:p>
            <a:pPr>
              <a:defRPr/>
            </a:pPr>
            <a:fld id="{04D272DF-55A4-4A1F-8B68-C6EDA2152CB1}" type="slidenum">
              <a:rPr lang="en-US" altLang="fi-FI"/>
              <a:pPr>
                <a:defRPr/>
              </a:pPr>
              <a:t>‹#›</a:t>
            </a:fld>
            <a:endParaRPr lang="en-US" altLang="fi-FI"/>
          </a:p>
        </p:txBody>
      </p:sp>
    </p:spTree>
    <p:extLst>
      <p:ext uri="{BB962C8B-B14F-4D97-AF65-F5344CB8AC3E}">
        <p14:creationId xmlns:p14="http://schemas.microsoft.com/office/powerpoint/2010/main" val="1996364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BED15631-24E3-4085-8D4C-799EDE57B925}" type="datetime1">
              <a:rPr lang="en-US" altLang="fi-FI"/>
              <a:pPr>
                <a:defRPr/>
              </a:pPr>
              <a:t>11/11/2016</a:t>
            </a:fld>
            <a:endParaRPr lang="en-US" altLang="fi-FI"/>
          </a:p>
        </p:txBody>
      </p:sp>
      <p:sp>
        <p:nvSpPr>
          <p:cNvPr id="8" name="Footer Placeholder 2"/>
          <p:cNvSpPr>
            <a:spLocks noGrp="1"/>
          </p:cNvSpPr>
          <p:nvPr>
            <p:ph type="ftr" sz="quarter" idx="11"/>
          </p:nvPr>
        </p:nvSpPr>
        <p:spPr/>
        <p:txBody>
          <a:bodyPr/>
          <a:lstStyle>
            <a:lvl1pPr>
              <a:defRPr/>
            </a:lvl1pPr>
          </a:lstStyle>
          <a:p>
            <a:pPr>
              <a:defRPr/>
            </a:pPr>
            <a:endParaRPr lang="fi-FI" altLang="fi-FI"/>
          </a:p>
        </p:txBody>
      </p:sp>
      <p:sp>
        <p:nvSpPr>
          <p:cNvPr id="9" name="Slide Number Placeholder 22"/>
          <p:cNvSpPr>
            <a:spLocks noGrp="1"/>
          </p:cNvSpPr>
          <p:nvPr>
            <p:ph type="sldNum" sz="quarter" idx="12"/>
          </p:nvPr>
        </p:nvSpPr>
        <p:spPr/>
        <p:txBody>
          <a:bodyPr/>
          <a:lstStyle>
            <a:lvl1pPr>
              <a:defRPr/>
            </a:lvl1pPr>
          </a:lstStyle>
          <a:p>
            <a:pPr>
              <a:defRPr/>
            </a:pPr>
            <a:fld id="{3EB9FAC8-AFCC-4BC8-B8F7-52277D4F88B4}" type="slidenum">
              <a:rPr lang="en-US" altLang="fi-FI"/>
              <a:pPr>
                <a:defRPr/>
              </a:pPr>
              <a:t>‹#›</a:t>
            </a:fld>
            <a:endParaRPr lang="en-US" altLang="fi-FI"/>
          </a:p>
        </p:txBody>
      </p:sp>
    </p:spTree>
    <p:extLst>
      <p:ext uri="{BB962C8B-B14F-4D97-AF65-F5344CB8AC3E}">
        <p14:creationId xmlns:p14="http://schemas.microsoft.com/office/powerpoint/2010/main" val="3123854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09C6DCD7-4916-4695-BA25-9583565ECFF4}" type="datetime1">
              <a:rPr lang="en-US" altLang="fi-FI"/>
              <a:pPr>
                <a:defRPr/>
              </a:pPr>
              <a:t>11/11/2016</a:t>
            </a:fld>
            <a:endParaRPr lang="en-US" altLang="fi-FI"/>
          </a:p>
        </p:txBody>
      </p:sp>
      <p:sp>
        <p:nvSpPr>
          <p:cNvPr id="4" name="Footer Placeholder 2"/>
          <p:cNvSpPr>
            <a:spLocks noGrp="1"/>
          </p:cNvSpPr>
          <p:nvPr>
            <p:ph type="ftr" sz="quarter" idx="11"/>
          </p:nvPr>
        </p:nvSpPr>
        <p:spPr/>
        <p:txBody>
          <a:bodyPr/>
          <a:lstStyle>
            <a:lvl1pPr>
              <a:defRPr/>
            </a:lvl1pPr>
          </a:lstStyle>
          <a:p>
            <a:pPr>
              <a:defRPr/>
            </a:pPr>
            <a:endParaRPr lang="fi-FI" altLang="fi-FI"/>
          </a:p>
        </p:txBody>
      </p:sp>
      <p:sp>
        <p:nvSpPr>
          <p:cNvPr id="5" name="Slide Number Placeholder 22"/>
          <p:cNvSpPr>
            <a:spLocks noGrp="1"/>
          </p:cNvSpPr>
          <p:nvPr>
            <p:ph type="sldNum" sz="quarter" idx="12"/>
          </p:nvPr>
        </p:nvSpPr>
        <p:spPr/>
        <p:txBody>
          <a:bodyPr/>
          <a:lstStyle>
            <a:lvl1pPr>
              <a:defRPr/>
            </a:lvl1pPr>
          </a:lstStyle>
          <a:p>
            <a:pPr>
              <a:defRPr/>
            </a:pPr>
            <a:fld id="{E5696FBE-B233-4936-8114-043F3D1AF122}" type="slidenum">
              <a:rPr lang="en-US" altLang="fi-FI"/>
              <a:pPr>
                <a:defRPr/>
              </a:pPr>
              <a:t>‹#›</a:t>
            </a:fld>
            <a:endParaRPr lang="en-US" altLang="fi-FI"/>
          </a:p>
        </p:txBody>
      </p:sp>
    </p:spTree>
    <p:extLst>
      <p:ext uri="{BB962C8B-B14F-4D97-AF65-F5344CB8AC3E}">
        <p14:creationId xmlns:p14="http://schemas.microsoft.com/office/powerpoint/2010/main" val="282993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87772485-E1FF-4108-A192-97E7114EC130}" type="datetime1">
              <a:rPr lang="en-US" altLang="fi-FI"/>
              <a:pPr>
                <a:defRPr/>
              </a:pPr>
              <a:t>11/11/2016</a:t>
            </a:fld>
            <a:endParaRPr lang="en-US" altLang="fi-FI"/>
          </a:p>
        </p:txBody>
      </p:sp>
      <p:sp>
        <p:nvSpPr>
          <p:cNvPr id="3" name="Footer Placeholder 2"/>
          <p:cNvSpPr>
            <a:spLocks noGrp="1"/>
          </p:cNvSpPr>
          <p:nvPr>
            <p:ph type="ftr" sz="quarter" idx="11"/>
          </p:nvPr>
        </p:nvSpPr>
        <p:spPr/>
        <p:txBody>
          <a:bodyPr/>
          <a:lstStyle>
            <a:lvl1pPr>
              <a:defRPr/>
            </a:lvl1pPr>
          </a:lstStyle>
          <a:p>
            <a:pPr>
              <a:defRPr/>
            </a:pPr>
            <a:endParaRPr lang="fi-FI" altLang="fi-FI"/>
          </a:p>
        </p:txBody>
      </p:sp>
      <p:sp>
        <p:nvSpPr>
          <p:cNvPr id="4" name="Slide Number Placeholder 22"/>
          <p:cNvSpPr>
            <a:spLocks noGrp="1"/>
          </p:cNvSpPr>
          <p:nvPr>
            <p:ph type="sldNum" sz="quarter" idx="12"/>
          </p:nvPr>
        </p:nvSpPr>
        <p:spPr/>
        <p:txBody>
          <a:bodyPr/>
          <a:lstStyle>
            <a:lvl1pPr>
              <a:defRPr/>
            </a:lvl1pPr>
          </a:lstStyle>
          <a:p>
            <a:pPr>
              <a:defRPr/>
            </a:pPr>
            <a:fld id="{D1E4333C-596D-475F-8511-43161AAB82D4}" type="slidenum">
              <a:rPr lang="en-US" altLang="fi-FI"/>
              <a:pPr>
                <a:defRPr/>
              </a:pPr>
              <a:t>‹#›</a:t>
            </a:fld>
            <a:endParaRPr lang="en-US" altLang="fi-FI"/>
          </a:p>
        </p:txBody>
      </p:sp>
    </p:spTree>
    <p:extLst>
      <p:ext uri="{BB962C8B-B14F-4D97-AF65-F5344CB8AC3E}">
        <p14:creationId xmlns:p14="http://schemas.microsoft.com/office/powerpoint/2010/main" val="187788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smtClean="0"/>
            </a:lvl1pPr>
          </a:lstStyle>
          <a:p>
            <a:pPr>
              <a:defRPr/>
            </a:pPr>
            <a:fld id="{E08859BC-D65D-4A7B-9597-05A00642531C}" type="datetime1">
              <a:rPr lang="en-US" altLang="fi-FI"/>
              <a:pPr>
                <a:defRPr/>
              </a:pPr>
              <a:t>11/11/2016</a:t>
            </a:fld>
            <a:endParaRPr lang="en-US" altLang="fi-FI"/>
          </a:p>
        </p:txBody>
      </p:sp>
      <p:sp>
        <p:nvSpPr>
          <p:cNvPr id="8" name="Footer Placeholder 5"/>
          <p:cNvSpPr>
            <a:spLocks noGrp="1"/>
          </p:cNvSpPr>
          <p:nvPr>
            <p:ph type="ftr" sz="quarter" idx="11"/>
          </p:nvPr>
        </p:nvSpPr>
        <p:spPr/>
        <p:txBody>
          <a:bodyPr/>
          <a:lstStyle>
            <a:lvl1pPr>
              <a:defRPr/>
            </a:lvl1pPr>
          </a:lstStyle>
          <a:p>
            <a:pPr>
              <a:defRPr/>
            </a:pPr>
            <a:endParaRPr lang="fi-FI" altLang="fi-FI"/>
          </a:p>
        </p:txBody>
      </p:sp>
      <p:sp>
        <p:nvSpPr>
          <p:cNvPr id="9" name="Slide Number Placeholder 6"/>
          <p:cNvSpPr>
            <a:spLocks noGrp="1"/>
          </p:cNvSpPr>
          <p:nvPr>
            <p:ph type="sldNum" sz="quarter" idx="12"/>
          </p:nvPr>
        </p:nvSpPr>
        <p:spPr/>
        <p:txBody>
          <a:bodyPr/>
          <a:lstStyle>
            <a:lvl1pPr>
              <a:defRPr/>
            </a:lvl1pPr>
          </a:lstStyle>
          <a:p>
            <a:pPr>
              <a:defRPr/>
            </a:pPr>
            <a:fld id="{F6CA9D0C-EDD3-45C9-A580-8A6BF9987324}" type="slidenum">
              <a:rPr lang="en-US" altLang="fi-FI"/>
              <a:pPr>
                <a:defRPr/>
              </a:pPr>
              <a:t>‹#›</a:t>
            </a:fld>
            <a:endParaRPr lang="en-US" altLang="fi-FI"/>
          </a:p>
        </p:txBody>
      </p:sp>
    </p:spTree>
    <p:extLst>
      <p:ext uri="{BB962C8B-B14F-4D97-AF65-F5344CB8AC3E}">
        <p14:creationId xmlns:p14="http://schemas.microsoft.com/office/powerpoint/2010/main" val="88990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smtClean="0"/>
            </a:lvl1pPr>
          </a:lstStyle>
          <a:p>
            <a:pPr>
              <a:defRPr/>
            </a:pPr>
            <a:fld id="{BB2F3543-4C37-4703-A257-31ECD0223D73}" type="datetime1">
              <a:rPr lang="en-US" altLang="fi-FI"/>
              <a:pPr>
                <a:defRPr/>
              </a:pPr>
              <a:t>11/11/2016</a:t>
            </a:fld>
            <a:endParaRPr lang="en-US" altLang="fi-FI"/>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fi-FI" altLang="fi-FI"/>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32CBD75E-D346-4046-83BB-77380DEC4247}" type="slidenum">
              <a:rPr lang="en-US" altLang="fi-FI"/>
              <a:pPr>
                <a:defRPr/>
              </a:pPr>
              <a:t>‹#›</a:t>
            </a:fld>
            <a:endParaRPr lang="en-US" altLang="fi-FI"/>
          </a:p>
        </p:txBody>
      </p:sp>
    </p:spTree>
    <p:extLst>
      <p:ext uri="{BB962C8B-B14F-4D97-AF65-F5344CB8AC3E}">
        <p14:creationId xmlns:p14="http://schemas.microsoft.com/office/powerpoint/2010/main" val="2022926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fi-FI"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smtClean="0">
                <a:solidFill>
                  <a:schemeClr val="tx2"/>
                </a:solidFill>
                <a:latin typeface="Arial" charset="0"/>
                <a:ea typeface="ＭＳ Ｐゴシック" pitchFamily="34" charset="-128"/>
              </a:defRPr>
            </a:lvl1pPr>
          </a:lstStyle>
          <a:p>
            <a:pPr>
              <a:defRPr/>
            </a:pPr>
            <a:fld id="{224072EB-00A4-49BE-94DF-98F38C5AD33C}" type="datetime1">
              <a:rPr lang="en-US" altLang="fi-FI"/>
              <a:pPr>
                <a:defRPr/>
              </a:pPr>
              <a:t>11/11/2016</a:t>
            </a:fld>
            <a:endParaRPr lang="en-US" altLang="fi-FI"/>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ea typeface="ＭＳ Ｐゴシック" pitchFamily="34" charset="-128"/>
              </a:defRPr>
            </a:lvl1pPr>
          </a:lstStyle>
          <a:p>
            <a:pPr>
              <a:defRPr/>
            </a:pPr>
            <a:endParaRPr lang="fi-FI" altLang="fi-FI"/>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BB5B8DFF-B408-49E3-A9A9-49B36AC22A88}" type="slidenum">
              <a:rPr lang="en-US" altLang="fi-FI"/>
              <a:pPr>
                <a:defRPr/>
              </a:pPr>
              <a:t>‹#›</a:t>
            </a:fld>
            <a:endParaRPr lang="en-US" altLang="fi-FI"/>
          </a:p>
        </p:txBody>
      </p:sp>
    </p:spTree>
  </p:cSld>
  <p:clrMap bg1="lt1" tx1="dk1" bg2="lt2" tx2="dk2" accent1="accent1" accent2="accent2" accent3="accent3" accent4="accent4" accent5="accent5" accent6="accent6" hlink="hlink" folHlink="folHlink"/>
  <p:sldLayoutIdLst>
    <p:sldLayoutId id="2147483852" r:id="rId1"/>
    <p:sldLayoutId id="2147483845" r:id="rId2"/>
    <p:sldLayoutId id="2147483853" r:id="rId3"/>
    <p:sldLayoutId id="2147483846" r:id="rId4"/>
    <p:sldLayoutId id="2147483847" r:id="rId5"/>
    <p:sldLayoutId id="2147483848" r:id="rId6"/>
    <p:sldLayoutId id="2147483849" r:id="rId7"/>
    <p:sldLayoutId id="2147483854" r:id="rId8"/>
    <p:sldLayoutId id="2147483855" r:id="rId9"/>
    <p:sldLayoutId id="2147483850" r:id="rId10"/>
    <p:sldLayoutId id="2147483851"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methods.sagepub.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koppa.jyu.fi/avoimet/hum/menetelmapolkuja/e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tuija.virkki@jyu.f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2X-QSU6-hP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403648" y="3573016"/>
            <a:ext cx="6408712" cy="2592288"/>
          </a:xfrm>
        </p:spPr>
        <p:txBody>
          <a:bodyPr/>
          <a:lstStyle/>
          <a:p>
            <a:pPr marL="63500" eaLnBrk="1" hangingPunct="1"/>
            <a:r>
              <a:rPr lang="fi-FI" altLang="fi-FI" b="1" dirty="0">
                <a:ea typeface="MS PGothic" pitchFamily="34" charset="-128"/>
              </a:rPr>
              <a:t>YFIA205</a:t>
            </a:r>
            <a:br>
              <a:rPr lang="fi-FI" altLang="fi-FI" b="1" dirty="0">
                <a:ea typeface="MS PGothic" pitchFamily="34" charset="-128"/>
              </a:rPr>
            </a:br>
            <a:r>
              <a:rPr lang="fi-FI" altLang="fi-FI" b="1" dirty="0">
                <a:ea typeface="MS PGothic" pitchFamily="34" charset="-128"/>
              </a:rPr>
              <a:t>Basics of </a:t>
            </a:r>
            <a:r>
              <a:rPr lang="fi-FI" altLang="fi-FI" b="1" dirty="0" err="1">
                <a:ea typeface="MS PGothic" pitchFamily="34" charset="-128"/>
              </a:rPr>
              <a:t>Research</a:t>
            </a:r>
            <a:r>
              <a:rPr lang="fi-FI" altLang="fi-FI" b="1" dirty="0">
                <a:ea typeface="MS PGothic" pitchFamily="34" charset="-128"/>
              </a:rPr>
              <a:t> </a:t>
            </a:r>
            <a:r>
              <a:rPr lang="fi-FI" altLang="fi-FI" b="1" dirty="0" err="1">
                <a:ea typeface="MS PGothic" pitchFamily="34" charset="-128"/>
              </a:rPr>
              <a:t>Methodology</a:t>
            </a:r>
            <a:r>
              <a:rPr lang="fi-FI" altLang="fi-FI" b="1" dirty="0">
                <a:ea typeface="MS PGothic" pitchFamily="34" charset="-128"/>
              </a:rPr>
              <a:t>  </a:t>
            </a:r>
            <a:br>
              <a:rPr lang="fi-FI" altLang="fi-FI" b="1" dirty="0">
                <a:ea typeface="MS PGothic" pitchFamily="34" charset="-128"/>
              </a:rPr>
            </a:br>
            <a:r>
              <a:rPr lang="fi-FI" altLang="fi-FI" b="1" dirty="0">
                <a:ea typeface="MS PGothic" pitchFamily="34" charset="-128"/>
              </a:rPr>
              <a:t>in Social Sciences</a:t>
            </a:r>
            <a:endParaRPr lang="fi-FI" altLang="fi-FI" dirty="0" smtClean="0">
              <a:ea typeface="MS PGothic" pitchFamily="34" charset="-128"/>
            </a:endParaRPr>
          </a:p>
          <a:p>
            <a:pPr marL="63500" eaLnBrk="1" hangingPunct="1"/>
            <a:r>
              <a:rPr lang="fi-FI" altLang="fi-FI" sz="2000" dirty="0" smtClean="0">
                <a:ea typeface="MS PGothic" pitchFamily="34" charset="-128"/>
              </a:rPr>
              <a:t>Tuija Virkki (</a:t>
            </a:r>
            <a:r>
              <a:rPr lang="fi-FI" altLang="fi-FI" sz="2000" dirty="0" err="1" smtClean="0">
                <a:ea typeface="MS PGothic" pitchFamily="34" charset="-128"/>
              </a:rPr>
              <a:t>tuija.virkki@jyu.fi</a:t>
            </a:r>
            <a:r>
              <a:rPr lang="fi-FI" altLang="fi-FI" sz="2000" dirty="0" smtClean="0">
                <a:ea typeface="MS PGothic" pitchFamily="34" charset="-128"/>
              </a:rPr>
              <a:t>)</a:t>
            </a:r>
          </a:p>
          <a:p>
            <a:pPr marL="63500" eaLnBrk="1" hangingPunct="1"/>
            <a:r>
              <a:rPr lang="fi-FI" altLang="fi-FI" sz="2000" dirty="0" smtClean="0">
                <a:ea typeface="MS PGothic" pitchFamily="34" charset="-128"/>
              </a:rPr>
              <a:t>Department of Social Sciences and </a:t>
            </a:r>
            <a:r>
              <a:rPr lang="fi-FI" altLang="fi-FI" sz="2000" dirty="0" err="1" smtClean="0">
                <a:ea typeface="MS PGothic" pitchFamily="34" charset="-128"/>
              </a:rPr>
              <a:t>Philosophy</a:t>
            </a:r>
            <a:endParaRPr lang="fi-FI" altLang="fi-FI" sz="2000" dirty="0" smtClean="0">
              <a:ea typeface="MS PGothic" pitchFamily="34" charset="-128"/>
            </a:endParaRPr>
          </a:p>
          <a:p>
            <a:pPr marL="63500" eaLnBrk="1" hangingPunct="1"/>
            <a:r>
              <a:rPr lang="fi-FI" altLang="fi-FI" sz="2000" dirty="0" err="1" smtClean="0">
                <a:ea typeface="MS PGothic" pitchFamily="34" charset="-128"/>
              </a:rPr>
              <a:t>University</a:t>
            </a:r>
            <a:r>
              <a:rPr lang="fi-FI" altLang="fi-FI" sz="2000" dirty="0" smtClean="0">
                <a:ea typeface="MS PGothic" pitchFamily="34" charset="-128"/>
              </a:rPr>
              <a:t> of Jyväskylä</a:t>
            </a:r>
          </a:p>
          <a:p>
            <a:pPr marL="63500" eaLnBrk="1" hangingPunct="1"/>
            <a:endParaRPr lang="fi-FI" altLang="fi-FI" dirty="0" smtClean="0">
              <a:ea typeface="MS PGothic" pitchFamily="34" charset="-128"/>
            </a:endParaRPr>
          </a:p>
        </p:txBody>
      </p:sp>
      <p:sp>
        <p:nvSpPr>
          <p:cNvPr id="6147" name="Title 1"/>
          <p:cNvSpPr>
            <a:spLocks noGrp="1"/>
          </p:cNvSpPr>
          <p:nvPr>
            <p:ph type="ctrTitle"/>
          </p:nvPr>
        </p:nvSpPr>
        <p:spPr>
          <a:xfrm>
            <a:off x="395288" y="765175"/>
            <a:ext cx="8458200" cy="2447925"/>
          </a:xfrm>
        </p:spPr>
        <p:txBody>
          <a:bodyPr/>
          <a:lstStyle/>
          <a:p>
            <a:pPr eaLnBrk="1" hangingPunct="1"/>
            <a:r>
              <a:rPr lang="fi-FI" altLang="fi-FI" b="1" dirty="0" smtClean="0">
                <a:ea typeface="MS PGothic" pitchFamily="34" charset="-128"/>
              </a:rPr>
              <a:t/>
            </a:r>
            <a:br>
              <a:rPr lang="fi-FI" altLang="fi-FI" b="1" dirty="0" smtClean="0">
                <a:ea typeface="MS PGothic" pitchFamily="34" charset="-128"/>
              </a:rPr>
            </a:br>
            <a:r>
              <a:rPr lang="fi-FI" altLang="fi-FI" sz="4400" b="1" dirty="0" err="1" smtClean="0">
                <a:ea typeface="MS PGothic" pitchFamily="34" charset="-128"/>
              </a:rPr>
              <a:t>Qualitative</a:t>
            </a:r>
            <a:r>
              <a:rPr lang="fi-FI" altLang="fi-FI" sz="4400" b="1" dirty="0" smtClean="0">
                <a:ea typeface="MS PGothic" pitchFamily="34" charset="-128"/>
              </a:rPr>
              <a:t> </a:t>
            </a:r>
            <a:r>
              <a:rPr lang="fi-FI" altLang="fi-FI" sz="4400" b="1" dirty="0" err="1" smtClean="0">
                <a:ea typeface="MS PGothic" pitchFamily="34" charset="-128"/>
              </a:rPr>
              <a:t>Research</a:t>
            </a:r>
            <a:r>
              <a:rPr lang="fi-FI" altLang="fi-FI" sz="4400" b="1" dirty="0" smtClean="0">
                <a:ea typeface="MS PGothic" pitchFamily="34" charset="-128"/>
              </a:rPr>
              <a:t> </a:t>
            </a:r>
            <a:r>
              <a:rPr lang="fi-FI" altLang="fi-FI" sz="4400" b="1" dirty="0" err="1" smtClean="0">
                <a:ea typeface="MS PGothic" pitchFamily="34" charset="-128"/>
              </a:rPr>
              <a:t>Methods</a:t>
            </a:r>
            <a:r>
              <a:rPr lang="fi-FI" altLang="fi-FI" sz="4400" b="1" dirty="0" smtClean="0">
                <a:ea typeface="MS PGothic" pitchFamily="34" charset="-128"/>
              </a:rPr>
              <a:t> I</a:t>
            </a:r>
            <a:endParaRPr altLang="fi-FI" sz="4400" dirty="0" smtClean="0">
              <a:ea typeface="MS PGothic" pitchFamily="34" charset="-128"/>
            </a:endParaRPr>
          </a:p>
        </p:txBody>
      </p:sp>
      <p:sp>
        <p:nvSpPr>
          <p:cNvPr id="2" name="Slide Number Placeholder 1"/>
          <p:cNvSpPr>
            <a:spLocks noGrp="1"/>
          </p:cNvSpPr>
          <p:nvPr>
            <p:ph type="sldNum" sz="quarter" idx="12"/>
          </p:nvPr>
        </p:nvSpPr>
        <p:spPr/>
        <p:txBody>
          <a:bodyPr/>
          <a:lstStyle/>
          <a:p>
            <a:pPr>
              <a:defRPr/>
            </a:pPr>
            <a:fld id="{9992B9B4-57EB-42BA-B7EF-F88EED24E1B3}" type="slidenum">
              <a:rPr lang="en-US" altLang="fi-FI" smtClean="0"/>
              <a:pPr>
                <a:defRPr/>
              </a:pPr>
              <a:t>1</a:t>
            </a:fld>
            <a:endParaRPr lang="en-US" alt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Different</a:t>
            </a:r>
            <a:r>
              <a:rPr lang="fi-FI" dirty="0" smtClean="0"/>
              <a:t> </a:t>
            </a:r>
            <a:r>
              <a:rPr lang="fi-FI" dirty="0" err="1" smtClean="0"/>
              <a:t>approaches</a:t>
            </a:r>
            <a:endParaRPr lang="fi-FI" dirty="0"/>
          </a:p>
        </p:txBody>
      </p:sp>
      <p:sp>
        <p:nvSpPr>
          <p:cNvPr id="3" name="Content Placeholder 2"/>
          <p:cNvSpPr>
            <a:spLocks noGrp="1"/>
          </p:cNvSpPr>
          <p:nvPr>
            <p:ph sz="quarter" idx="1"/>
          </p:nvPr>
        </p:nvSpPr>
        <p:spPr/>
        <p:txBody>
          <a:bodyPr/>
          <a:lstStyle/>
          <a:p>
            <a:r>
              <a:rPr lang="en-US" i="1" dirty="0"/>
              <a:t>“Qualitative research is not a unified form of inquiry, but rather home to a variety of scholars from the social sciences, humanities, and practice disciplines committed to different and, sometimes, conflicting philosophical and methodological positions” </a:t>
            </a:r>
            <a:r>
              <a:rPr lang="en-US" dirty="0"/>
              <a:t>(Denzin &amp; </a:t>
            </a:r>
            <a:r>
              <a:rPr lang="en-US" dirty="0" smtClean="0"/>
              <a:t>Lincoln 2000).</a:t>
            </a:r>
            <a:endParaRPr lang="fi-FI" dirty="0"/>
          </a:p>
          <a:p>
            <a:r>
              <a:rPr lang="en-US" b="1" dirty="0"/>
              <a:t> </a:t>
            </a:r>
            <a:r>
              <a:rPr lang="en-US" dirty="0" smtClean="0"/>
              <a:t>Qualitative </a:t>
            </a:r>
            <a:r>
              <a:rPr lang="en-US" dirty="0"/>
              <a:t>research consists of </a:t>
            </a:r>
            <a:endParaRPr lang="fi-FI" dirty="0"/>
          </a:p>
          <a:p>
            <a:pPr lvl="1"/>
            <a:r>
              <a:rPr lang="en-US" sz="1800" dirty="0" smtClean="0"/>
              <a:t>Different </a:t>
            </a:r>
            <a:r>
              <a:rPr lang="en-US" sz="1800" dirty="0"/>
              <a:t>theoretical and methodological approaches (e.g. phenomenology, grounded theory, social constructionism)</a:t>
            </a:r>
            <a:endParaRPr lang="fi-FI" sz="1800" dirty="0"/>
          </a:p>
          <a:p>
            <a:pPr lvl="1"/>
            <a:r>
              <a:rPr lang="en-US" sz="1800" dirty="0" smtClean="0"/>
              <a:t>Different </a:t>
            </a:r>
            <a:r>
              <a:rPr lang="en-US" sz="1800" dirty="0"/>
              <a:t>methods of data collection (e.g. interviews, participant observation, collecting documentary data, data collected from media)</a:t>
            </a:r>
            <a:endParaRPr lang="fi-FI" sz="1800" dirty="0"/>
          </a:p>
          <a:p>
            <a:pPr lvl="1"/>
            <a:r>
              <a:rPr lang="en-US" sz="1800" dirty="0" smtClean="0"/>
              <a:t>Different  methods of data analysis (e.g. thematic </a:t>
            </a:r>
            <a:r>
              <a:rPr lang="en-US" sz="1800" dirty="0"/>
              <a:t>analysis, discourse analysis, narrative </a:t>
            </a:r>
            <a:r>
              <a:rPr lang="en-US" sz="1800" dirty="0" smtClean="0"/>
              <a:t>analysis)</a:t>
            </a:r>
            <a:endParaRPr lang="fi-FI" sz="1800" dirty="0"/>
          </a:p>
          <a:p>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10</a:t>
            </a:fld>
            <a:endParaRPr lang="en-US" altLang="fi-FI"/>
          </a:p>
        </p:txBody>
      </p:sp>
    </p:spTree>
    <p:extLst>
      <p:ext uri="{BB962C8B-B14F-4D97-AF65-F5344CB8AC3E}">
        <p14:creationId xmlns:p14="http://schemas.microsoft.com/office/powerpoint/2010/main" val="3163948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14400" y="274638"/>
            <a:ext cx="7772400" cy="1210146"/>
          </a:xfrm>
        </p:spPr>
        <p:txBody>
          <a:bodyPr/>
          <a:lstStyle/>
          <a:p>
            <a:pPr algn="ctr" eaLnBrk="1" hangingPunct="1"/>
            <a:r>
              <a:rPr lang="fi-FI" altLang="fi-FI" dirty="0" err="1" smtClean="0"/>
              <a:t>What</a:t>
            </a:r>
            <a:r>
              <a:rPr lang="fi-FI" altLang="fi-FI" dirty="0" smtClean="0"/>
              <a:t> is </a:t>
            </a:r>
            <a:r>
              <a:rPr lang="fi-FI" altLang="fi-FI" dirty="0" err="1" smtClean="0"/>
              <a:t>typical</a:t>
            </a:r>
            <a:r>
              <a:rPr lang="fi-FI" altLang="fi-FI" dirty="0" smtClean="0"/>
              <a:t> of </a:t>
            </a:r>
            <a:r>
              <a:rPr lang="fi-FI" altLang="fi-FI" dirty="0" err="1" smtClean="0"/>
              <a:t>qualitative</a:t>
            </a:r>
            <a:r>
              <a:rPr lang="fi-FI" altLang="fi-FI" dirty="0" smtClean="0"/>
              <a:t> </a:t>
            </a:r>
            <a:br>
              <a:rPr lang="fi-FI" altLang="fi-FI" dirty="0" smtClean="0"/>
            </a:br>
            <a:r>
              <a:rPr lang="fi-FI" altLang="fi-FI" dirty="0" err="1" smtClean="0"/>
              <a:t>versus</a:t>
            </a:r>
            <a:r>
              <a:rPr lang="fi-FI" altLang="fi-FI" dirty="0" smtClean="0"/>
              <a:t> </a:t>
            </a:r>
            <a:r>
              <a:rPr lang="fi-FI" altLang="fi-FI" dirty="0" err="1" smtClean="0"/>
              <a:t>quantitative</a:t>
            </a:r>
            <a:r>
              <a:rPr lang="fi-FI" altLang="fi-FI" dirty="0" smtClean="0"/>
              <a:t> </a:t>
            </a:r>
            <a:r>
              <a:rPr lang="fi-FI" altLang="fi-FI" dirty="0" err="1" smtClean="0"/>
              <a:t>methods</a:t>
            </a:r>
            <a:r>
              <a:rPr lang="fi-FI" altLang="fi-FI" dirty="0" smtClean="0"/>
              <a:t>?</a:t>
            </a:r>
          </a:p>
        </p:txBody>
      </p:sp>
      <p:sp>
        <p:nvSpPr>
          <p:cNvPr id="12291" name="Content Placeholder 2"/>
          <p:cNvSpPr>
            <a:spLocks noGrp="1"/>
          </p:cNvSpPr>
          <p:nvPr>
            <p:ph sz="quarter" idx="1"/>
          </p:nvPr>
        </p:nvSpPr>
        <p:spPr>
          <a:xfrm>
            <a:off x="914400" y="1556792"/>
            <a:ext cx="7772400" cy="4680520"/>
          </a:xfrm>
        </p:spPr>
        <p:txBody>
          <a:bodyPr/>
          <a:lstStyle/>
          <a:p>
            <a:pPr marL="0" indent="0" algn="ctr" eaLnBrk="1" fontAlgn="t" hangingPunct="1">
              <a:buNone/>
            </a:pPr>
            <a:r>
              <a:rPr lang="fi-FI" dirty="0" err="1" smtClean="0"/>
              <a:t>Hard</a:t>
            </a:r>
            <a:r>
              <a:rPr lang="fi-FI" dirty="0" smtClean="0"/>
              <a:t> (</a:t>
            </a:r>
            <a:r>
              <a:rPr lang="fi-FI" dirty="0" err="1" smtClean="0"/>
              <a:t>sciences</a:t>
            </a:r>
            <a:r>
              <a:rPr lang="fi-FI" dirty="0" smtClean="0"/>
              <a:t>) – Soft (</a:t>
            </a:r>
            <a:r>
              <a:rPr lang="fi-FI" dirty="0" err="1" smtClean="0"/>
              <a:t>sciences</a:t>
            </a:r>
            <a:r>
              <a:rPr lang="fi-FI" dirty="0" smtClean="0"/>
              <a:t>)</a:t>
            </a:r>
            <a:endParaRPr lang="fi-FI" dirty="0"/>
          </a:p>
          <a:p>
            <a:pPr marL="0" indent="0" algn="ctr" eaLnBrk="1" fontAlgn="t" hangingPunct="1">
              <a:buNone/>
            </a:pPr>
            <a:r>
              <a:rPr lang="fi-FI" dirty="0" err="1" smtClean="0"/>
              <a:t>More</a:t>
            </a:r>
            <a:r>
              <a:rPr lang="fi-FI" dirty="0" smtClean="0"/>
              <a:t> </a:t>
            </a:r>
            <a:r>
              <a:rPr lang="fi-FI" dirty="0" err="1" smtClean="0"/>
              <a:t>scientific</a:t>
            </a:r>
            <a:r>
              <a:rPr lang="fi-FI" dirty="0" smtClean="0"/>
              <a:t> - </a:t>
            </a:r>
            <a:r>
              <a:rPr lang="fi-FI" dirty="0" err="1" smtClean="0"/>
              <a:t>Less</a:t>
            </a:r>
            <a:r>
              <a:rPr lang="fi-FI" dirty="0" smtClean="0"/>
              <a:t> </a:t>
            </a:r>
            <a:r>
              <a:rPr lang="fi-FI" dirty="0" err="1" smtClean="0"/>
              <a:t>scientific</a:t>
            </a:r>
            <a:endParaRPr lang="fi-FI" dirty="0"/>
          </a:p>
          <a:p>
            <a:pPr marL="0" indent="0" algn="ctr" eaLnBrk="1" fontAlgn="t" hangingPunct="1">
              <a:buNone/>
            </a:pPr>
            <a:r>
              <a:rPr lang="fi-FI" dirty="0" err="1" smtClean="0"/>
              <a:t>Factual</a:t>
            </a:r>
            <a:r>
              <a:rPr lang="fi-FI" dirty="0" smtClean="0"/>
              <a:t> – </a:t>
            </a:r>
            <a:r>
              <a:rPr lang="fi-FI" dirty="0" err="1" smtClean="0"/>
              <a:t>Interpretive</a:t>
            </a:r>
            <a:endParaRPr lang="fi-FI" dirty="0" smtClean="0"/>
          </a:p>
          <a:p>
            <a:pPr marL="0" indent="0" algn="ctr" eaLnBrk="1" fontAlgn="t" hangingPunct="1">
              <a:buNone/>
            </a:pPr>
            <a:r>
              <a:rPr lang="fi-FI" dirty="0" err="1"/>
              <a:t>Numbers</a:t>
            </a:r>
            <a:r>
              <a:rPr lang="fi-FI" dirty="0"/>
              <a:t> - </a:t>
            </a:r>
            <a:r>
              <a:rPr lang="fi-FI" dirty="0" err="1"/>
              <a:t>Words</a:t>
            </a:r>
            <a:endParaRPr lang="fi-FI" dirty="0"/>
          </a:p>
          <a:p>
            <a:pPr marL="0" indent="0" algn="ctr" eaLnBrk="1" fontAlgn="t" hangingPunct="1">
              <a:buNone/>
            </a:pPr>
            <a:r>
              <a:rPr lang="fi-FI" dirty="0" err="1" smtClean="0"/>
              <a:t>Objective</a:t>
            </a:r>
            <a:r>
              <a:rPr lang="fi-FI" dirty="0" smtClean="0"/>
              <a:t> </a:t>
            </a:r>
            <a:r>
              <a:rPr lang="fi-FI" dirty="0"/>
              <a:t>– </a:t>
            </a:r>
            <a:r>
              <a:rPr lang="fi-FI" dirty="0" err="1" smtClean="0"/>
              <a:t>Subjective</a:t>
            </a:r>
            <a:endParaRPr lang="fi-FI" dirty="0" smtClean="0"/>
          </a:p>
          <a:p>
            <a:pPr marL="0" indent="0" algn="ctr" eaLnBrk="1" fontAlgn="t" hangingPunct="1">
              <a:buNone/>
            </a:pPr>
            <a:r>
              <a:rPr lang="fi-FI" dirty="0" err="1" smtClean="0"/>
              <a:t>Clear</a:t>
            </a:r>
            <a:r>
              <a:rPr lang="fi-FI" dirty="0" smtClean="0"/>
              <a:t> and </a:t>
            </a:r>
            <a:r>
              <a:rPr lang="fi-FI" dirty="0" err="1" smtClean="0"/>
              <a:t>neat</a:t>
            </a:r>
            <a:r>
              <a:rPr lang="fi-FI" dirty="0" smtClean="0"/>
              <a:t> – ”</a:t>
            </a:r>
            <a:r>
              <a:rPr lang="fi-FI" dirty="0" err="1" smtClean="0"/>
              <a:t>Messy</a:t>
            </a:r>
            <a:r>
              <a:rPr lang="fi-FI" dirty="0" smtClean="0"/>
              <a:t>”</a:t>
            </a:r>
            <a:endParaRPr lang="fi-FI" dirty="0"/>
          </a:p>
          <a:p>
            <a:pPr marL="0" indent="0" algn="ctr" eaLnBrk="1" fontAlgn="t" hangingPunct="1">
              <a:buNone/>
            </a:pPr>
            <a:r>
              <a:rPr lang="fi-FI" dirty="0" err="1" smtClean="0"/>
              <a:t>Rigorous</a:t>
            </a:r>
            <a:r>
              <a:rPr lang="fi-FI" dirty="0" smtClean="0"/>
              <a:t> </a:t>
            </a:r>
            <a:r>
              <a:rPr lang="fi-FI" dirty="0" err="1" smtClean="0"/>
              <a:t>analysis</a:t>
            </a:r>
            <a:r>
              <a:rPr lang="fi-FI" dirty="0" smtClean="0"/>
              <a:t> – </a:t>
            </a:r>
            <a:r>
              <a:rPr lang="fi-FI" dirty="0" err="1" smtClean="0"/>
              <a:t>Vague</a:t>
            </a:r>
            <a:r>
              <a:rPr lang="fi-FI" dirty="0" smtClean="0"/>
              <a:t> </a:t>
            </a:r>
            <a:r>
              <a:rPr lang="fi-FI" dirty="0" err="1" smtClean="0"/>
              <a:t>impressions</a:t>
            </a:r>
            <a:endParaRPr lang="fi-FI" dirty="0" smtClean="0"/>
          </a:p>
          <a:p>
            <a:pPr marL="0" indent="0" algn="ctr" eaLnBrk="1" fontAlgn="t" hangingPunct="1">
              <a:buNone/>
            </a:pPr>
            <a:r>
              <a:rPr lang="fi-FI" dirty="0" err="1" smtClean="0"/>
              <a:t>Dogmatic</a:t>
            </a:r>
            <a:r>
              <a:rPr lang="fi-FI" dirty="0" smtClean="0"/>
              <a:t>, </a:t>
            </a:r>
            <a:r>
              <a:rPr lang="fi-FI" dirty="0" err="1" smtClean="0"/>
              <a:t>iterative</a:t>
            </a:r>
            <a:r>
              <a:rPr lang="fi-FI" dirty="0" smtClean="0"/>
              <a:t> – </a:t>
            </a:r>
            <a:r>
              <a:rPr lang="fi-FI" dirty="0" err="1" smtClean="0"/>
              <a:t>Innovative</a:t>
            </a:r>
            <a:r>
              <a:rPr lang="fi-FI" dirty="0" smtClean="0"/>
              <a:t>, </a:t>
            </a:r>
            <a:r>
              <a:rPr lang="fi-FI" dirty="0" err="1" smtClean="0"/>
              <a:t>creative</a:t>
            </a:r>
            <a:endParaRPr lang="fi-FI" dirty="0" smtClean="0"/>
          </a:p>
          <a:p>
            <a:pPr marL="0" indent="0" algn="ctr" eaLnBrk="1" fontAlgn="t" hangingPunct="1">
              <a:buNone/>
            </a:pPr>
            <a:r>
              <a:rPr lang="fi-FI" dirty="0" err="1" smtClean="0"/>
              <a:t>Less</a:t>
            </a:r>
            <a:r>
              <a:rPr lang="fi-FI" dirty="0" smtClean="0"/>
              <a:t> </a:t>
            </a:r>
            <a:r>
              <a:rPr lang="fi-FI" dirty="0" err="1" smtClean="0"/>
              <a:t>interesting</a:t>
            </a:r>
            <a:r>
              <a:rPr lang="fi-FI" dirty="0" smtClean="0"/>
              <a:t>, ”</a:t>
            </a:r>
            <a:r>
              <a:rPr lang="fi-FI" dirty="0" err="1" smtClean="0"/>
              <a:t>dull</a:t>
            </a:r>
            <a:r>
              <a:rPr lang="fi-FI" dirty="0" smtClean="0"/>
              <a:t>” – </a:t>
            </a:r>
            <a:r>
              <a:rPr lang="fi-FI" dirty="0" err="1" smtClean="0"/>
              <a:t>More</a:t>
            </a:r>
            <a:r>
              <a:rPr lang="fi-FI" dirty="0" smtClean="0"/>
              <a:t> </a:t>
            </a:r>
            <a:r>
              <a:rPr lang="fi-FI" dirty="0" err="1" smtClean="0"/>
              <a:t>interesting</a:t>
            </a:r>
            <a:r>
              <a:rPr lang="fi-FI" dirty="0" smtClean="0"/>
              <a:t> and </a:t>
            </a:r>
            <a:r>
              <a:rPr lang="fi-FI" dirty="0" err="1" smtClean="0"/>
              <a:t>meaningful</a:t>
            </a:r>
            <a:endParaRPr lang="fi-FI" dirty="0"/>
          </a:p>
          <a:p>
            <a:pPr marL="0" indent="0" algn="ctr" eaLnBrk="1" fontAlgn="t" hangingPunct="1">
              <a:buNone/>
            </a:pPr>
            <a:r>
              <a:rPr lang="fi-FI" dirty="0" err="1" smtClean="0"/>
              <a:t>Superficial</a:t>
            </a:r>
            <a:r>
              <a:rPr lang="fi-FI" dirty="0" smtClean="0"/>
              <a:t> – </a:t>
            </a:r>
            <a:r>
              <a:rPr lang="fi-FI" dirty="0" err="1" smtClean="0"/>
              <a:t>More</a:t>
            </a:r>
            <a:r>
              <a:rPr lang="fi-FI" dirty="0" smtClean="0"/>
              <a:t> </a:t>
            </a:r>
            <a:r>
              <a:rPr lang="fi-FI" dirty="0" err="1" smtClean="0"/>
              <a:t>in-depth</a:t>
            </a:r>
            <a:endParaRPr lang="fi-FI" dirty="0"/>
          </a:p>
          <a:p>
            <a:pPr eaLnBrk="1" hangingPunct="1"/>
            <a:endParaRPr lang="fi-FI" altLang="fi-FI" dirty="0" smtClean="0"/>
          </a:p>
        </p:txBody>
      </p:sp>
      <p:sp>
        <p:nvSpPr>
          <p:cNvPr id="4" name="Slide Number Placeholder 3"/>
          <p:cNvSpPr>
            <a:spLocks noGrp="1"/>
          </p:cNvSpPr>
          <p:nvPr>
            <p:ph type="sldNum" sz="quarter" idx="12"/>
          </p:nvPr>
        </p:nvSpPr>
        <p:spPr/>
        <p:txBody>
          <a:bodyPr/>
          <a:lstStyle/>
          <a:p>
            <a:pPr>
              <a:defRPr/>
            </a:pPr>
            <a:fld id="{B2500B5E-7A13-4547-A2F5-61324C275E36}" type="slidenum">
              <a:rPr lang="en-US" altLang="fi-FI" smtClean="0"/>
              <a:pPr>
                <a:defRPr/>
              </a:pPr>
              <a:t>11</a:t>
            </a:fld>
            <a:endParaRPr lang="en-US" altLang="fi-FI"/>
          </a:p>
        </p:txBody>
      </p:sp>
      <p:pic>
        <p:nvPicPr>
          <p:cNvPr id="12293" name="Picture 5" descr="C:\Users\tumany\AppData\Local\Microsoft\Windows\Temporary Internet Files\Content.IE5\C0NBU49N\question-mar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2276872"/>
            <a:ext cx="2520280"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tumany\AppData\Local\Microsoft\Windows\Temporary Internet Files\Content.IE5\C0NBU49N\question-mar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306863"/>
            <a:ext cx="2520280"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32656"/>
            <a:ext cx="8229600" cy="1008112"/>
          </a:xfrm>
        </p:spPr>
        <p:txBody>
          <a:bodyPr/>
          <a:lstStyle/>
          <a:p>
            <a:pPr algn="ctr" eaLnBrk="1" hangingPunct="1"/>
            <a:r>
              <a:rPr lang="en-US" altLang="fi-FI" sz="3200" dirty="0" smtClean="0">
                <a:ea typeface="MS PGothic" pitchFamily="34" charset="-128"/>
              </a:rPr>
              <a:t>Prejudices and misconceptions</a:t>
            </a:r>
          </a:p>
        </p:txBody>
      </p:sp>
      <p:sp>
        <p:nvSpPr>
          <p:cNvPr id="14339" name="Content Placeholder 2"/>
          <p:cNvSpPr>
            <a:spLocks noGrp="1"/>
          </p:cNvSpPr>
          <p:nvPr>
            <p:ph sz="quarter" idx="1"/>
          </p:nvPr>
        </p:nvSpPr>
        <p:spPr>
          <a:xfrm>
            <a:off x="395288" y="1484783"/>
            <a:ext cx="8229600" cy="4468341"/>
          </a:xfrm>
        </p:spPr>
        <p:txBody>
          <a:bodyPr/>
          <a:lstStyle/>
          <a:p>
            <a:pPr marL="0" indent="0" eaLnBrk="1" hangingPunct="1">
              <a:buNone/>
            </a:pPr>
            <a:endParaRPr lang="fi-FI" altLang="fi-FI" dirty="0" smtClean="0">
              <a:ea typeface="MS PGothic" pitchFamily="34" charset="-128"/>
            </a:endParaRPr>
          </a:p>
          <a:p>
            <a:pPr eaLnBrk="1" hangingPunct="1"/>
            <a:endParaRPr lang="fi-FI" altLang="fi-FI" dirty="0" smtClean="0">
              <a:ea typeface="MS PGothic" pitchFamily="34" charset="-128"/>
            </a:endParaRPr>
          </a:p>
          <a:p>
            <a:pPr eaLnBrk="1" hangingPunct="1"/>
            <a:endParaRPr lang="fi-FI" altLang="fi-FI" dirty="0" smtClean="0">
              <a:ea typeface="MS PGothic" pitchFamily="34" charset="-128"/>
            </a:endParaRPr>
          </a:p>
          <a:p>
            <a:pPr eaLnBrk="1" hangingPunct="1"/>
            <a:endParaRPr lang="fi-FI" altLang="fi-FI" dirty="0" smtClean="0">
              <a:ea typeface="MS PGothic" pitchFamily="34" charset="-128"/>
            </a:endParaRPr>
          </a:p>
          <a:p>
            <a:pPr eaLnBrk="1" hangingPunct="1"/>
            <a:endParaRPr lang="fi-FI" altLang="fi-FI" dirty="0" smtClean="0">
              <a:ea typeface="MS PGothic" pitchFamily="34" charset="-128"/>
            </a:endParaRPr>
          </a:p>
          <a:p>
            <a:pPr eaLnBrk="1" hangingPunct="1"/>
            <a:endParaRPr lang="en-US" altLang="fi-FI" dirty="0" smtClean="0">
              <a:ea typeface="MS PGothic" pitchFamily="34" charset="-128"/>
            </a:endParaRPr>
          </a:p>
        </p:txBody>
      </p:sp>
      <p:sp>
        <p:nvSpPr>
          <p:cNvPr id="2" name="Slide Number Placeholder 1"/>
          <p:cNvSpPr>
            <a:spLocks noGrp="1"/>
          </p:cNvSpPr>
          <p:nvPr>
            <p:ph type="sldNum" sz="quarter" idx="12"/>
          </p:nvPr>
        </p:nvSpPr>
        <p:spPr/>
        <p:txBody>
          <a:bodyPr/>
          <a:lstStyle/>
          <a:p>
            <a:pPr>
              <a:defRPr/>
            </a:pPr>
            <a:fld id="{4A965A45-C905-4B50-92B4-31C738AF9394}" type="slidenum">
              <a:rPr lang="en-US" altLang="fi-FI" smtClean="0"/>
              <a:pPr>
                <a:defRPr/>
              </a:pPr>
              <a:t>12</a:t>
            </a:fld>
            <a:endParaRPr lang="en-US" altLang="fi-FI"/>
          </a:p>
        </p:txBody>
      </p:sp>
      <p:graphicFrame>
        <p:nvGraphicFramePr>
          <p:cNvPr id="3" name="Table 2"/>
          <p:cNvGraphicFramePr>
            <a:graphicFrameLocks noGrp="1"/>
          </p:cNvGraphicFramePr>
          <p:nvPr>
            <p:extLst>
              <p:ext uri="{D42A27DB-BD31-4B8C-83A1-F6EECF244321}">
                <p14:modId xmlns:p14="http://schemas.microsoft.com/office/powerpoint/2010/main" val="3356599798"/>
              </p:ext>
            </p:extLst>
          </p:nvPr>
        </p:nvGraphicFramePr>
        <p:xfrm>
          <a:off x="971600" y="1484784"/>
          <a:ext cx="7272808" cy="4828530"/>
        </p:xfrm>
        <a:graphic>
          <a:graphicData uri="http://schemas.openxmlformats.org/drawingml/2006/table">
            <a:tbl>
              <a:tblPr firstRow="1" bandRow="1">
                <a:tableStyleId>{5C22544A-7EE6-4342-B048-85BDC9FD1C3A}</a:tableStyleId>
              </a:tblPr>
              <a:tblGrid>
                <a:gridCol w="3636404"/>
                <a:gridCol w="3636404"/>
              </a:tblGrid>
              <a:tr h="504056">
                <a:tc>
                  <a:txBody>
                    <a:bodyPr/>
                    <a:lstStyle/>
                    <a:p>
                      <a:endParaRPr lang="fi-FI" dirty="0" smtClean="0"/>
                    </a:p>
                    <a:p>
                      <a:r>
                        <a:rPr lang="fi-FI" dirty="0" smtClean="0"/>
                        <a:t>QUANTITATIVE</a:t>
                      </a:r>
                      <a:endParaRPr lang="fi-FI" dirty="0"/>
                    </a:p>
                  </a:txBody>
                  <a:tcPr/>
                </a:tc>
                <a:tc>
                  <a:txBody>
                    <a:bodyPr/>
                    <a:lstStyle/>
                    <a:p>
                      <a:endParaRPr lang="fi-FI" dirty="0" smtClean="0"/>
                    </a:p>
                    <a:p>
                      <a:r>
                        <a:rPr lang="fi-FI" dirty="0" smtClean="0"/>
                        <a:t>QUALITATIVE</a:t>
                      </a:r>
                      <a:endParaRPr lang="fi-FI" dirty="0"/>
                    </a:p>
                  </a:txBody>
                  <a:tcPr/>
                </a:tc>
              </a:tr>
              <a:tr h="418845">
                <a:tc>
                  <a:txBody>
                    <a:bodyPr/>
                    <a:lstStyle/>
                    <a:p>
                      <a:r>
                        <a:rPr lang="fi-FI" dirty="0" err="1" smtClean="0"/>
                        <a:t>Hard</a:t>
                      </a:r>
                      <a:r>
                        <a:rPr lang="fi-FI" dirty="0" smtClean="0"/>
                        <a:t> (</a:t>
                      </a:r>
                      <a:r>
                        <a:rPr lang="fi-FI" dirty="0" err="1" smtClean="0"/>
                        <a:t>sciences</a:t>
                      </a:r>
                      <a:r>
                        <a:rPr lang="fi-FI" dirty="0" smtClean="0"/>
                        <a:t>)</a:t>
                      </a:r>
                      <a:endParaRPr lang="fi-FI" dirty="0"/>
                    </a:p>
                  </a:txBody>
                  <a:tcPr/>
                </a:tc>
                <a:tc>
                  <a:txBody>
                    <a:bodyPr/>
                    <a:lstStyle/>
                    <a:p>
                      <a:r>
                        <a:rPr lang="fi-FI" dirty="0" smtClean="0"/>
                        <a:t>Soft (</a:t>
                      </a:r>
                      <a:r>
                        <a:rPr lang="fi-FI" dirty="0" err="1" smtClean="0"/>
                        <a:t>sciences</a:t>
                      </a:r>
                      <a:r>
                        <a:rPr lang="fi-FI" dirty="0" smtClean="0"/>
                        <a:t>)</a:t>
                      </a:r>
                      <a:endParaRPr lang="fi-FI" dirty="0"/>
                    </a:p>
                  </a:txBody>
                  <a:tcPr/>
                </a:tc>
              </a:tr>
              <a:tr h="418845">
                <a:tc>
                  <a:txBody>
                    <a:bodyPr/>
                    <a:lstStyle/>
                    <a:p>
                      <a:r>
                        <a:rPr lang="fi-FI" dirty="0" err="1" smtClean="0"/>
                        <a:t>More</a:t>
                      </a:r>
                      <a:r>
                        <a:rPr lang="fi-FI" dirty="0" smtClean="0"/>
                        <a:t> </a:t>
                      </a:r>
                      <a:r>
                        <a:rPr lang="fi-FI" dirty="0" err="1" smtClean="0"/>
                        <a:t>scientific</a:t>
                      </a:r>
                      <a:endParaRPr lang="fi-FI" dirty="0"/>
                    </a:p>
                  </a:txBody>
                  <a:tcPr/>
                </a:tc>
                <a:tc>
                  <a:txBody>
                    <a:bodyPr/>
                    <a:lstStyle/>
                    <a:p>
                      <a:r>
                        <a:rPr lang="fi-FI" dirty="0" err="1" smtClean="0"/>
                        <a:t>Less</a:t>
                      </a:r>
                      <a:r>
                        <a:rPr lang="fi-FI" dirty="0" smtClean="0"/>
                        <a:t> </a:t>
                      </a:r>
                      <a:r>
                        <a:rPr lang="fi-FI" dirty="0" err="1" smtClean="0"/>
                        <a:t>scientific</a:t>
                      </a:r>
                      <a:endParaRPr lang="fi-FI" dirty="0"/>
                    </a:p>
                  </a:txBody>
                  <a:tcPr/>
                </a:tc>
              </a:tr>
              <a:tr h="418845">
                <a:tc>
                  <a:txBody>
                    <a:bodyPr/>
                    <a:lstStyle/>
                    <a:p>
                      <a:r>
                        <a:rPr lang="fi-FI" dirty="0" err="1" smtClean="0"/>
                        <a:t>Factual</a:t>
                      </a:r>
                      <a:endParaRPr lang="fi-FI" dirty="0"/>
                    </a:p>
                  </a:txBody>
                  <a:tcPr/>
                </a:tc>
                <a:tc>
                  <a:txBody>
                    <a:bodyPr/>
                    <a:lstStyle/>
                    <a:p>
                      <a:r>
                        <a:rPr lang="fi-FI" dirty="0" err="1" smtClean="0"/>
                        <a:t>Interpretive</a:t>
                      </a:r>
                      <a:r>
                        <a:rPr lang="fi-FI" dirty="0" smtClean="0"/>
                        <a:t> </a:t>
                      </a:r>
                      <a:endParaRPr lang="fi-FI" dirty="0"/>
                    </a:p>
                  </a:txBody>
                  <a:tcPr/>
                </a:tc>
              </a:tr>
              <a:tr h="418845">
                <a:tc>
                  <a:txBody>
                    <a:bodyPr/>
                    <a:lstStyle/>
                    <a:p>
                      <a:r>
                        <a:rPr lang="fi-FI" dirty="0" err="1" smtClean="0"/>
                        <a:t>Numbers</a:t>
                      </a:r>
                      <a:endParaRPr lang="fi-FI" dirty="0"/>
                    </a:p>
                  </a:txBody>
                  <a:tcPr/>
                </a:tc>
                <a:tc>
                  <a:txBody>
                    <a:bodyPr/>
                    <a:lstStyle/>
                    <a:p>
                      <a:r>
                        <a:rPr lang="fi-FI" dirty="0" err="1" smtClean="0"/>
                        <a:t>Words</a:t>
                      </a:r>
                      <a:endParaRPr lang="fi-FI" dirty="0"/>
                    </a:p>
                  </a:txBody>
                  <a:tcPr/>
                </a:tc>
              </a:tr>
              <a:tr h="418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Objective</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Subjective</a:t>
                      </a:r>
                      <a:endParaRPr lang="fi-FI" dirty="0"/>
                    </a:p>
                  </a:txBody>
                  <a:tcPr/>
                </a:tc>
              </a:tr>
              <a:tr h="418845">
                <a:tc>
                  <a:txBody>
                    <a:bodyPr/>
                    <a:lstStyle/>
                    <a:p>
                      <a:r>
                        <a:rPr lang="fi-FI" dirty="0" err="1" smtClean="0"/>
                        <a:t>Clear</a:t>
                      </a:r>
                      <a:r>
                        <a:rPr lang="fi-FI" dirty="0" smtClean="0"/>
                        <a:t> and</a:t>
                      </a:r>
                      <a:r>
                        <a:rPr lang="fi-FI" baseline="0" dirty="0" smtClean="0"/>
                        <a:t> </a:t>
                      </a:r>
                      <a:r>
                        <a:rPr lang="fi-FI" baseline="0" dirty="0" err="1" smtClean="0"/>
                        <a:t>neat</a:t>
                      </a:r>
                      <a:endParaRPr lang="fi-FI" dirty="0"/>
                    </a:p>
                  </a:txBody>
                  <a:tcPr/>
                </a:tc>
                <a:tc>
                  <a:txBody>
                    <a:bodyPr/>
                    <a:lstStyle/>
                    <a:p>
                      <a:r>
                        <a:rPr lang="fi-FI" dirty="0" smtClean="0"/>
                        <a:t>”</a:t>
                      </a:r>
                      <a:r>
                        <a:rPr lang="fi-FI" dirty="0" err="1" smtClean="0"/>
                        <a:t>Messy</a:t>
                      </a:r>
                      <a:r>
                        <a:rPr lang="fi-FI" dirty="0" smtClean="0"/>
                        <a:t>”</a:t>
                      </a:r>
                      <a:endParaRPr lang="fi-FI" dirty="0"/>
                    </a:p>
                  </a:txBody>
                  <a:tcPr/>
                </a:tc>
              </a:tr>
              <a:tr h="418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Rigorous</a:t>
                      </a:r>
                      <a:r>
                        <a:rPr lang="fi-FI" baseline="0" dirty="0" smtClean="0"/>
                        <a:t> </a:t>
                      </a:r>
                      <a:r>
                        <a:rPr lang="fi-FI" baseline="0" dirty="0" err="1" smtClean="0"/>
                        <a:t>analysis</a:t>
                      </a:r>
                      <a:endParaRPr lang="fi-FI"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Vague</a:t>
                      </a:r>
                      <a:r>
                        <a:rPr lang="fi-FI" dirty="0" smtClean="0"/>
                        <a:t> </a:t>
                      </a:r>
                      <a:r>
                        <a:rPr lang="fi-FI" dirty="0" err="1" smtClean="0"/>
                        <a:t>impressions</a:t>
                      </a:r>
                      <a:endParaRPr lang="fi-FI" dirty="0"/>
                    </a:p>
                  </a:txBody>
                  <a:tcPr/>
                </a:tc>
              </a:tr>
              <a:tr h="418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Dogmatic</a:t>
                      </a:r>
                      <a:r>
                        <a:rPr lang="fi-FI" dirty="0" smtClean="0"/>
                        <a:t>, </a:t>
                      </a:r>
                      <a:r>
                        <a:rPr lang="fi-FI" dirty="0" err="1" smtClean="0"/>
                        <a:t>iterative</a:t>
                      </a:r>
                      <a:endParaRPr lang="fi-FI"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Innovative</a:t>
                      </a:r>
                      <a:r>
                        <a:rPr lang="fi-FI" dirty="0" smtClean="0"/>
                        <a:t>, </a:t>
                      </a:r>
                      <a:r>
                        <a:rPr lang="fi-FI" dirty="0" err="1" smtClean="0"/>
                        <a:t>creative</a:t>
                      </a:r>
                      <a:endParaRPr lang="fi-FI" dirty="0"/>
                    </a:p>
                  </a:txBody>
                  <a:tcPr/>
                </a:tc>
              </a:tr>
              <a:tr h="418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Less</a:t>
                      </a:r>
                      <a:r>
                        <a:rPr lang="fi-FI" dirty="0" smtClean="0"/>
                        <a:t> </a:t>
                      </a:r>
                      <a:r>
                        <a:rPr lang="fi-FI" dirty="0" err="1" smtClean="0"/>
                        <a:t>interesting</a:t>
                      </a:r>
                      <a:r>
                        <a:rPr lang="fi-FI" dirty="0" smtClean="0"/>
                        <a:t>, ”</a:t>
                      </a:r>
                      <a:r>
                        <a:rPr lang="fi-FI" dirty="0" err="1" smtClean="0"/>
                        <a:t>dull</a:t>
                      </a:r>
                      <a:r>
                        <a:rPr lang="fi-FI" dirty="0" smtClean="0"/>
                        <a:t>” </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More</a:t>
                      </a:r>
                      <a:r>
                        <a:rPr lang="fi-FI" dirty="0" smtClean="0"/>
                        <a:t> </a:t>
                      </a:r>
                      <a:r>
                        <a:rPr lang="fi-FI" dirty="0" err="1" smtClean="0"/>
                        <a:t>interesting</a:t>
                      </a:r>
                      <a:r>
                        <a:rPr lang="fi-FI" dirty="0" smtClean="0"/>
                        <a:t> and</a:t>
                      </a:r>
                      <a:r>
                        <a:rPr lang="fi-FI" baseline="0" dirty="0" smtClean="0"/>
                        <a:t> </a:t>
                      </a:r>
                      <a:r>
                        <a:rPr lang="fi-FI" baseline="0" dirty="0" err="1" smtClean="0"/>
                        <a:t>meaningful</a:t>
                      </a:r>
                      <a:endParaRPr lang="fi-FI" dirty="0"/>
                    </a:p>
                  </a:txBody>
                  <a:tcPr/>
                </a:tc>
              </a:tr>
              <a:tr h="418845">
                <a:tc>
                  <a:txBody>
                    <a:bodyPr/>
                    <a:lstStyle/>
                    <a:p>
                      <a:r>
                        <a:rPr lang="fi-FI" dirty="0" err="1" smtClean="0"/>
                        <a:t>Superficial</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More</a:t>
                      </a:r>
                      <a:r>
                        <a:rPr lang="fi-FI" dirty="0" smtClean="0"/>
                        <a:t> </a:t>
                      </a:r>
                      <a:r>
                        <a:rPr lang="fi-FI" dirty="0" err="1" smtClean="0"/>
                        <a:t>in-depth</a:t>
                      </a:r>
                      <a:endParaRPr lang="fi-FI" dirty="0"/>
                    </a:p>
                  </a:txBody>
                  <a:tcPr/>
                </a:tc>
              </a:tr>
            </a:tbl>
          </a:graphicData>
        </a:graphic>
      </p:graphicFrame>
    </p:spTree>
    <p:extLst>
      <p:ext uri="{BB962C8B-B14F-4D97-AF65-F5344CB8AC3E}">
        <p14:creationId xmlns:p14="http://schemas.microsoft.com/office/powerpoint/2010/main" val="1819500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QUAN </a:t>
            </a:r>
            <a:r>
              <a:rPr lang="fi-FI" dirty="0" err="1" smtClean="0"/>
              <a:t>vs</a:t>
            </a:r>
            <a:r>
              <a:rPr lang="fi-FI" dirty="0" smtClean="0"/>
              <a:t> QUAL </a:t>
            </a:r>
            <a:r>
              <a:rPr lang="fi-FI" dirty="0" err="1" smtClean="0"/>
              <a:t>wars</a:t>
            </a:r>
            <a:endParaRPr lang="fi-FI" dirty="0"/>
          </a:p>
        </p:txBody>
      </p:sp>
      <p:sp>
        <p:nvSpPr>
          <p:cNvPr id="3" name="Content Placeholder 2"/>
          <p:cNvSpPr>
            <a:spLocks noGrp="1"/>
          </p:cNvSpPr>
          <p:nvPr>
            <p:ph sz="quarter" idx="1"/>
          </p:nvPr>
        </p:nvSpPr>
        <p:spPr>
          <a:xfrm>
            <a:off x="914400" y="1447800"/>
            <a:ext cx="7772400" cy="4861520"/>
          </a:xfrm>
        </p:spPr>
        <p:txBody>
          <a:bodyPr/>
          <a:lstStyle/>
          <a:p>
            <a:r>
              <a:rPr lang="en-GB" sz="2800" dirty="0"/>
              <a:t>Qualitative research is often defined in relation to quantitative research (what qualitative research is </a:t>
            </a:r>
            <a:r>
              <a:rPr lang="en-GB" sz="2800" u="sng" dirty="0"/>
              <a:t>not</a:t>
            </a:r>
            <a:r>
              <a:rPr lang="en-GB" sz="2800" dirty="0" smtClean="0"/>
              <a:t>), </a:t>
            </a:r>
            <a:r>
              <a:rPr lang="en-GB" sz="2800" dirty="0"/>
              <a:t>and vice </a:t>
            </a:r>
            <a:r>
              <a:rPr lang="en-GB" sz="2800" dirty="0" smtClean="0"/>
              <a:t>versa</a:t>
            </a:r>
          </a:p>
          <a:p>
            <a:r>
              <a:rPr lang="en-US" sz="2800" dirty="0" smtClean="0"/>
              <a:t>Heated </a:t>
            </a:r>
            <a:r>
              <a:rPr lang="en-US" sz="2800" dirty="0"/>
              <a:t>discussions, sometimes even "wars" (the so-called </a:t>
            </a:r>
            <a:r>
              <a:rPr lang="en-US" sz="2800" dirty="0" smtClean="0"/>
              <a:t>paradigm war), </a:t>
            </a:r>
            <a:r>
              <a:rPr lang="en-US" sz="2800" dirty="0"/>
              <a:t>between the adherents of quantitative (so-called </a:t>
            </a:r>
            <a:r>
              <a:rPr lang="en-US" sz="2800" dirty="0" smtClean="0"/>
              <a:t>QUANs) </a:t>
            </a:r>
            <a:r>
              <a:rPr lang="en-US" sz="2800" dirty="0"/>
              <a:t>and qualitative research (so-called </a:t>
            </a:r>
            <a:r>
              <a:rPr lang="en-US" sz="2800" dirty="0" smtClean="0"/>
              <a:t>QUALs) </a:t>
            </a:r>
          </a:p>
          <a:p>
            <a:r>
              <a:rPr lang="en-US" sz="2800" dirty="0" smtClean="0"/>
              <a:t>One </a:t>
            </a:r>
            <a:r>
              <a:rPr lang="en-US" sz="2800" dirty="0"/>
              <a:t>main characteristic of this dispute seems to be the dichotomous way in which </a:t>
            </a:r>
            <a:r>
              <a:rPr lang="en-US" sz="2800" dirty="0" smtClean="0"/>
              <a:t>QUAN and QUAL </a:t>
            </a:r>
            <a:r>
              <a:rPr lang="en-US" sz="2800" dirty="0"/>
              <a:t>are </a:t>
            </a:r>
            <a:r>
              <a:rPr lang="en-US" sz="2800" dirty="0" smtClean="0"/>
              <a:t>presented, </a:t>
            </a:r>
            <a:r>
              <a:rPr lang="en-US" sz="2800" dirty="0"/>
              <a:t>as well as the resulting strict contraposition of the two.</a:t>
            </a:r>
            <a:endParaRPr lang="en-GB" sz="2800" dirty="0"/>
          </a:p>
          <a:p>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13</a:t>
            </a:fld>
            <a:endParaRPr lang="en-US" altLang="fi-FI"/>
          </a:p>
        </p:txBody>
      </p:sp>
    </p:spTree>
    <p:extLst>
      <p:ext uri="{BB962C8B-B14F-4D97-AF65-F5344CB8AC3E}">
        <p14:creationId xmlns:p14="http://schemas.microsoft.com/office/powerpoint/2010/main" val="186358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914400" y="274638"/>
            <a:ext cx="7772400" cy="706090"/>
          </a:xfrm>
        </p:spPr>
        <p:txBody>
          <a:bodyPr/>
          <a:lstStyle/>
          <a:p>
            <a:pPr eaLnBrk="1" hangingPunct="1"/>
            <a:r>
              <a:rPr lang="en-US" altLang="fi-FI" sz="3200" dirty="0" smtClean="0">
                <a:ea typeface="MS PGothic" pitchFamily="34" charset="-128"/>
              </a:rPr>
              <a:t>Connections between QUAL  and QUANT</a:t>
            </a:r>
          </a:p>
        </p:txBody>
      </p:sp>
      <p:sp>
        <p:nvSpPr>
          <p:cNvPr id="15363" name="Content Placeholder 2"/>
          <p:cNvSpPr>
            <a:spLocks noGrp="1"/>
          </p:cNvSpPr>
          <p:nvPr>
            <p:ph sz="quarter" idx="1"/>
          </p:nvPr>
        </p:nvSpPr>
        <p:spPr>
          <a:xfrm>
            <a:off x="914400" y="980728"/>
            <a:ext cx="7772400" cy="5040661"/>
          </a:xfrm>
        </p:spPr>
        <p:txBody>
          <a:bodyPr/>
          <a:lstStyle/>
          <a:p>
            <a:pPr eaLnBrk="1" hangingPunct="1"/>
            <a:r>
              <a:rPr lang="en-US" sz="2800" dirty="0" smtClean="0"/>
              <a:t>QUAL </a:t>
            </a:r>
            <a:r>
              <a:rPr lang="en-US" sz="2800" dirty="0"/>
              <a:t>and </a:t>
            </a:r>
            <a:r>
              <a:rPr lang="en-US" sz="2800" dirty="0" smtClean="0"/>
              <a:t>QUANT </a:t>
            </a:r>
            <a:r>
              <a:rPr lang="en-US" sz="2800" dirty="0"/>
              <a:t>are not incompatible </a:t>
            </a:r>
            <a:r>
              <a:rPr lang="en-US" sz="2800" dirty="0" smtClean="0"/>
              <a:t>opposites. </a:t>
            </a:r>
            <a:endParaRPr lang="fi-FI" sz="2800" dirty="0"/>
          </a:p>
          <a:p>
            <a:pPr eaLnBrk="1" hangingPunct="1"/>
            <a:r>
              <a:rPr lang="en-GB" sz="2800" dirty="0" smtClean="0"/>
              <a:t>So </a:t>
            </a:r>
            <a:r>
              <a:rPr lang="en-GB" sz="2800" dirty="0"/>
              <a:t>called </a:t>
            </a:r>
            <a:r>
              <a:rPr lang="en-GB" sz="2800" dirty="0" smtClean="0"/>
              <a:t>“mixed methods” combine </a:t>
            </a:r>
            <a:r>
              <a:rPr lang="en-GB" sz="2800" dirty="0"/>
              <a:t>qualitative and quantitative </a:t>
            </a:r>
            <a:r>
              <a:rPr lang="en-GB" sz="2800" dirty="0" smtClean="0"/>
              <a:t>data and methods </a:t>
            </a:r>
            <a:r>
              <a:rPr lang="en-GB" sz="2800" dirty="0"/>
              <a:t>in the same </a:t>
            </a:r>
            <a:r>
              <a:rPr lang="en-GB" sz="2800" dirty="0" smtClean="0"/>
              <a:t>research.</a:t>
            </a:r>
          </a:p>
          <a:p>
            <a:pPr eaLnBrk="1" hangingPunct="1"/>
            <a:r>
              <a:rPr lang="en-GB" sz="2800" dirty="0" smtClean="0"/>
              <a:t>However, there are also less designed and formalized ways of using multiple methods when it is appropriate to utilize them to answer certain research questions.</a:t>
            </a:r>
          </a:p>
          <a:p>
            <a:pPr eaLnBrk="1" hangingPunct="1"/>
            <a:r>
              <a:rPr lang="fi-FI" altLang="fi-FI" dirty="0" smtClean="0">
                <a:ea typeface="MS PGothic" pitchFamily="34" charset="-128"/>
              </a:rPr>
              <a:t>For </a:t>
            </a:r>
            <a:r>
              <a:rPr lang="fi-FI" altLang="fi-FI" dirty="0" err="1" smtClean="0">
                <a:ea typeface="MS PGothic" pitchFamily="34" charset="-128"/>
              </a:rPr>
              <a:t>example</a:t>
            </a:r>
            <a:r>
              <a:rPr lang="fi-FI" altLang="fi-FI" dirty="0" smtClean="0">
                <a:ea typeface="MS PGothic" pitchFamily="34" charset="-128"/>
              </a:rPr>
              <a:t>, </a:t>
            </a:r>
            <a:r>
              <a:rPr lang="fi-FI" altLang="fi-FI" dirty="0" err="1" smtClean="0">
                <a:ea typeface="MS PGothic" pitchFamily="34" charset="-128"/>
              </a:rPr>
              <a:t>quantification</a:t>
            </a:r>
            <a:r>
              <a:rPr lang="fi-FI" altLang="fi-FI" dirty="0" smtClean="0">
                <a:ea typeface="MS PGothic" pitchFamily="34" charset="-128"/>
              </a:rPr>
              <a:t> of </a:t>
            </a:r>
            <a:r>
              <a:rPr lang="fi-FI" altLang="fi-FI" dirty="0" err="1" smtClean="0">
                <a:ea typeface="MS PGothic" pitchFamily="34" charset="-128"/>
              </a:rPr>
              <a:t>certain</a:t>
            </a:r>
            <a:r>
              <a:rPr lang="fi-FI" altLang="fi-FI" dirty="0" smtClean="0">
                <a:ea typeface="MS PGothic" pitchFamily="34" charset="-128"/>
              </a:rPr>
              <a:t> </a:t>
            </a:r>
            <a:r>
              <a:rPr lang="fi-FI" altLang="fi-FI" dirty="0" err="1" smtClean="0">
                <a:ea typeface="MS PGothic" pitchFamily="34" charset="-128"/>
              </a:rPr>
              <a:t>words</a:t>
            </a:r>
            <a:r>
              <a:rPr lang="fi-FI" altLang="fi-FI" dirty="0" smtClean="0">
                <a:ea typeface="MS PGothic" pitchFamily="34" charset="-128"/>
              </a:rPr>
              <a:t>, </a:t>
            </a:r>
            <a:r>
              <a:rPr lang="fi-FI" altLang="fi-FI" dirty="0" err="1" smtClean="0">
                <a:ea typeface="MS PGothic" pitchFamily="34" charset="-128"/>
              </a:rPr>
              <a:t>phrases</a:t>
            </a:r>
            <a:r>
              <a:rPr lang="fi-FI" altLang="fi-FI" dirty="0" smtClean="0">
                <a:ea typeface="MS PGothic" pitchFamily="34" charset="-128"/>
              </a:rPr>
              <a:t>,  </a:t>
            </a:r>
            <a:r>
              <a:rPr lang="fi-FI" altLang="fi-FI" dirty="0" err="1" smtClean="0">
                <a:ea typeface="MS PGothic" pitchFamily="34" charset="-128"/>
              </a:rPr>
              <a:t>categories</a:t>
            </a:r>
            <a:r>
              <a:rPr lang="fi-FI" altLang="fi-FI" dirty="0" smtClean="0">
                <a:ea typeface="MS PGothic" pitchFamily="34" charset="-128"/>
              </a:rPr>
              <a:t> </a:t>
            </a:r>
            <a:r>
              <a:rPr lang="fi-FI" altLang="fi-FI" dirty="0" err="1" smtClean="0">
                <a:ea typeface="MS PGothic" pitchFamily="34" charset="-128"/>
              </a:rPr>
              <a:t>or</a:t>
            </a:r>
            <a:r>
              <a:rPr lang="fi-FI" altLang="fi-FI" dirty="0" smtClean="0">
                <a:ea typeface="MS PGothic" pitchFamily="34" charset="-128"/>
              </a:rPr>
              <a:t> </a:t>
            </a:r>
            <a:r>
              <a:rPr lang="fi-FI" altLang="fi-FI" dirty="0" err="1" smtClean="0">
                <a:ea typeface="MS PGothic" pitchFamily="34" charset="-128"/>
              </a:rPr>
              <a:t>systems</a:t>
            </a:r>
            <a:r>
              <a:rPr lang="fi-FI" altLang="fi-FI" dirty="0" smtClean="0">
                <a:ea typeface="MS PGothic" pitchFamily="34" charset="-128"/>
              </a:rPr>
              <a:t> of </a:t>
            </a:r>
            <a:r>
              <a:rPr lang="fi-FI" altLang="fi-FI" dirty="0" err="1" smtClean="0">
                <a:ea typeface="MS PGothic" pitchFamily="34" charset="-128"/>
              </a:rPr>
              <a:t>meaning</a:t>
            </a:r>
            <a:r>
              <a:rPr lang="fi-FI" altLang="fi-FI" dirty="0" smtClean="0">
                <a:ea typeface="MS PGothic" pitchFamily="34" charset="-128"/>
              </a:rPr>
              <a:t>  is </a:t>
            </a:r>
            <a:r>
              <a:rPr lang="fi-FI" altLang="fi-FI" dirty="0" err="1" smtClean="0">
                <a:ea typeface="MS PGothic" pitchFamily="34" charset="-128"/>
              </a:rPr>
              <a:t>commonly</a:t>
            </a:r>
            <a:r>
              <a:rPr lang="fi-FI" altLang="fi-FI" dirty="0" smtClean="0">
                <a:ea typeface="MS PGothic" pitchFamily="34" charset="-128"/>
              </a:rPr>
              <a:t> </a:t>
            </a:r>
            <a:r>
              <a:rPr lang="fi-FI" altLang="fi-FI" dirty="0" err="1" smtClean="0">
                <a:ea typeface="MS PGothic" pitchFamily="34" charset="-128"/>
              </a:rPr>
              <a:t>used</a:t>
            </a:r>
            <a:r>
              <a:rPr lang="fi-FI" altLang="fi-FI" dirty="0" smtClean="0">
                <a:ea typeface="MS PGothic" pitchFamily="34" charset="-128"/>
              </a:rPr>
              <a:t> in </a:t>
            </a:r>
            <a:r>
              <a:rPr lang="fi-FI" altLang="fi-FI" dirty="0" err="1" smtClean="0">
                <a:ea typeface="MS PGothic" pitchFamily="34" charset="-128"/>
              </a:rPr>
              <a:t>qualitative</a:t>
            </a:r>
            <a:r>
              <a:rPr lang="fi-FI" altLang="fi-FI" dirty="0" smtClean="0">
                <a:ea typeface="MS PGothic" pitchFamily="34" charset="-128"/>
              </a:rPr>
              <a:t> </a:t>
            </a:r>
            <a:r>
              <a:rPr lang="fi-FI" altLang="fi-FI" dirty="0" err="1" smtClean="0">
                <a:ea typeface="MS PGothic" pitchFamily="34" charset="-128"/>
              </a:rPr>
              <a:t>research</a:t>
            </a:r>
            <a:r>
              <a:rPr lang="fi-FI" altLang="fi-FI" dirty="0" smtClean="0">
                <a:ea typeface="MS PGothic" pitchFamily="34" charset="-128"/>
              </a:rPr>
              <a:t> as a </a:t>
            </a:r>
            <a:r>
              <a:rPr lang="fi-FI" altLang="fi-FI" dirty="0" err="1" smtClean="0">
                <a:ea typeface="MS PGothic" pitchFamily="34" charset="-128"/>
              </a:rPr>
              <a:t>systematic</a:t>
            </a:r>
            <a:r>
              <a:rPr lang="fi-FI" altLang="fi-FI" dirty="0" smtClean="0">
                <a:ea typeface="MS PGothic" pitchFamily="34" charset="-128"/>
              </a:rPr>
              <a:t> </a:t>
            </a:r>
            <a:r>
              <a:rPr lang="fi-FI" altLang="fi-FI" dirty="0" err="1" smtClean="0">
                <a:ea typeface="MS PGothic" pitchFamily="34" charset="-128"/>
              </a:rPr>
              <a:t>way</a:t>
            </a:r>
            <a:r>
              <a:rPr lang="fi-FI" altLang="fi-FI" dirty="0" smtClean="0">
                <a:ea typeface="MS PGothic" pitchFamily="34" charset="-128"/>
              </a:rPr>
              <a:t> to </a:t>
            </a:r>
            <a:r>
              <a:rPr lang="fi-FI" altLang="fi-FI" dirty="0" err="1" smtClean="0">
                <a:ea typeface="MS PGothic" pitchFamily="34" charset="-128"/>
              </a:rPr>
              <a:t>organize</a:t>
            </a:r>
            <a:r>
              <a:rPr lang="fi-FI" altLang="fi-FI" dirty="0" smtClean="0">
                <a:ea typeface="MS PGothic" pitchFamily="34" charset="-128"/>
              </a:rPr>
              <a:t> </a:t>
            </a:r>
            <a:r>
              <a:rPr lang="fi-FI" altLang="fi-FI" dirty="0" err="1" smtClean="0">
                <a:ea typeface="MS PGothic" pitchFamily="34" charset="-128"/>
              </a:rPr>
              <a:t>empirical</a:t>
            </a:r>
            <a:r>
              <a:rPr lang="fi-FI" altLang="fi-FI" dirty="0" smtClean="0">
                <a:ea typeface="MS PGothic" pitchFamily="34" charset="-128"/>
              </a:rPr>
              <a:t> data (</a:t>
            </a:r>
            <a:r>
              <a:rPr lang="fi-FI" altLang="fi-FI" dirty="0" err="1" smtClean="0">
                <a:ea typeface="MS PGothic" pitchFamily="34" charset="-128"/>
              </a:rPr>
              <a:t>transformation</a:t>
            </a:r>
            <a:r>
              <a:rPr lang="fi-FI" altLang="fi-FI" dirty="0" smtClean="0">
                <a:ea typeface="MS PGothic" pitchFamily="34" charset="-128"/>
              </a:rPr>
              <a:t> of </a:t>
            </a:r>
            <a:r>
              <a:rPr lang="fi-FI" altLang="fi-FI" dirty="0" err="1" smtClean="0">
                <a:ea typeface="MS PGothic" pitchFamily="34" charset="-128"/>
              </a:rPr>
              <a:t>qualitative</a:t>
            </a:r>
            <a:r>
              <a:rPr lang="fi-FI" altLang="fi-FI" dirty="0" smtClean="0">
                <a:ea typeface="MS PGothic" pitchFamily="34" charset="-128"/>
              </a:rPr>
              <a:t> data into ”</a:t>
            </a:r>
            <a:r>
              <a:rPr lang="fi-FI" altLang="fi-FI" dirty="0" err="1" smtClean="0">
                <a:ea typeface="MS PGothic" pitchFamily="34" charset="-128"/>
              </a:rPr>
              <a:t>quasi-quantitative</a:t>
            </a:r>
            <a:r>
              <a:rPr lang="fi-FI" altLang="fi-FI" dirty="0" smtClean="0">
                <a:ea typeface="MS PGothic" pitchFamily="34" charset="-128"/>
              </a:rPr>
              <a:t>” </a:t>
            </a:r>
            <a:r>
              <a:rPr lang="fi-FI" altLang="fi-FI" dirty="0" err="1" smtClean="0">
                <a:ea typeface="MS PGothic" pitchFamily="34" charset="-128"/>
              </a:rPr>
              <a:t>findings</a:t>
            </a:r>
            <a:r>
              <a:rPr lang="fi-FI" altLang="fi-FI" dirty="0" smtClean="0">
                <a:ea typeface="MS PGothic" pitchFamily="34" charset="-128"/>
              </a:rPr>
              <a:t>).</a:t>
            </a:r>
          </a:p>
          <a:p>
            <a:pPr eaLnBrk="1" hangingPunct="1"/>
            <a:endParaRPr lang="fi-FI" altLang="fi-FI" dirty="0" smtClean="0">
              <a:ea typeface="MS PGothic" pitchFamily="34" charset="-128"/>
            </a:endParaRPr>
          </a:p>
          <a:p>
            <a:pPr eaLnBrk="1" hangingPunct="1"/>
            <a:endParaRPr lang="fi-FI" altLang="fi-FI" dirty="0" smtClean="0">
              <a:ea typeface="MS PGothic" pitchFamily="34" charset="-128"/>
            </a:endParaRPr>
          </a:p>
          <a:p>
            <a:pPr eaLnBrk="1" hangingPunct="1"/>
            <a:endParaRPr lang="fi-FI" altLang="fi-FI" dirty="0" smtClean="0">
              <a:ea typeface="MS PGothic" pitchFamily="34" charset="-128"/>
            </a:endParaRPr>
          </a:p>
          <a:p>
            <a:pPr eaLnBrk="1" hangingPunct="1"/>
            <a:endParaRPr lang="en-US" altLang="fi-FI" dirty="0" smtClean="0">
              <a:ea typeface="MS PGothic" pitchFamily="34" charset="-128"/>
            </a:endParaRPr>
          </a:p>
        </p:txBody>
      </p:sp>
      <p:sp>
        <p:nvSpPr>
          <p:cNvPr id="2" name="Slide Number Placeholder 1"/>
          <p:cNvSpPr>
            <a:spLocks noGrp="1"/>
          </p:cNvSpPr>
          <p:nvPr>
            <p:ph type="sldNum" sz="quarter" idx="12"/>
          </p:nvPr>
        </p:nvSpPr>
        <p:spPr/>
        <p:txBody>
          <a:bodyPr/>
          <a:lstStyle/>
          <a:p>
            <a:pPr>
              <a:defRPr/>
            </a:pPr>
            <a:fld id="{17DC341C-ACFF-4E6D-B620-167DB4937311}" type="slidenum">
              <a:rPr lang="en-US" altLang="fi-FI" smtClean="0"/>
              <a:pPr>
                <a:defRPr/>
              </a:pPr>
              <a:t>14</a:t>
            </a:fld>
            <a:endParaRPr lang="en-US" altLang="fi-FI"/>
          </a:p>
        </p:txBody>
      </p:sp>
    </p:spTree>
    <p:extLst>
      <p:ext uri="{BB962C8B-B14F-4D97-AF65-F5344CB8AC3E}">
        <p14:creationId xmlns:p14="http://schemas.microsoft.com/office/powerpoint/2010/main" val="1690764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82154"/>
          </a:xfrm>
        </p:spPr>
        <p:txBody>
          <a:bodyPr/>
          <a:lstStyle/>
          <a:p>
            <a:r>
              <a:rPr lang="fi-FI" dirty="0" err="1" smtClean="0"/>
              <a:t>Quantification</a:t>
            </a:r>
            <a:r>
              <a:rPr lang="fi-FI" dirty="0" smtClean="0"/>
              <a:t> in </a:t>
            </a:r>
            <a:r>
              <a:rPr lang="fi-FI" dirty="0" err="1" smtClean="0"/>
              <a:t>qualitative</a:t>
            </a:r>
            <a:r>
              <a:rPr lang="fi-FI" dirty="0" smtClean="0"/>
              <a:t> </a:t>
            </a:r>
            <a:r>
              <a:rPr lang="fi-FI" dirty="0" err="1" smtClean="0"/>
              <a:t>research</a:t>
            </a:r>
            <a:r>
              <a:rPr lang="fi-FI" dirty="0" smtClean="0"/>
              <a:t> (a </a:t>
            </a:r>
            <a:r>
              <a:rPr lang="fi-FI" dirty="0" err="1" smtClean="0"/>
              <a:t>research</a:t>
            </a:r>
            <a:r>
              <a:rPr lang="fi-FI" dirty="0" smtClean="0"/>
              <a:t> </a:t>
            </a:r>
            <a:r>
              <a:rPr lang="fi-FI" dirty="0" err="1" smtClean="0"/>
              <a:t>example</a:t>
            </a:r>
            <a:r>
              <a:rPr lang="fi-FI" dirty="0" smtClean="0"/>
              <a:t>) </a:t>
            </a:r>
            <a:endParaRPr lang="fi-FI" dirty="0"/>
          </a:p>
        </p:txBody>
      </p:sp>
      <p:sp>
        <p:nvSpPr>
          <p:cNvPr id="3" name="Content Placeholder 2"/>
          <p:cNvSpPr>
            <a:spLocks noGrp="1"/>
          </p:cNvSpPr>
          <p:nvPr>
            <p:ph sz="quarter" idx="1"/>
          </p:nvPr>
        </p:nvSpPr>
        <p:spPr>
          <a:xfrm>
            <a:off x="914400" y="1556792"/>
            <a:ext cx="7772400" cy="4463008"/>
          </a:xfrm>
        </p:spPr>
        <p:txBody>
          <a:bodyPr/>
          <a:lstStyle/>
          <a:p>
            <a:r>
              <a:rPr lang="en-US" dirty="0" smtClean="0"/>
              <a:t>The objective of this research is to explore the ways in which various groups </a:t>
            </a:r>
            <a:r>
              <a:rPr lang="en-US" dirty="0"/>
              <a:t>of people </a:t>
            </a:r>
            <a:r>
              <a:rPr lang="en-US" dirty="0" smtClean="0"/>
              <a:t> are addressed </a:t>
            </a:r>
            <a:r>
              <a:rPr lang="en-US" dirty="0"/>
              <a:t>and, at the same time, made objects of </a:t>
            </a:r>
            <a:r>
              <a:rPr lang="en-US" dirty="0" smtClean="0"/>
              <a:t>policies </a:t>
            </a:r>
            <a:r>
              <a:rPr lang="en-US" dirty="0"/>
              <a:t>in </a:t>
            </a:r>
            <a:r>
              <a:rPr lang="en-US" dirty="0" smtClean="0"/>
              <a:t>the European </a:t>
            </a:r>
            <a:r>
              <a:rPr lang="en-US" dirty="0"/>
              <a:t>Union’s ten year strategy </a:t>
            </a:r>
            <a:r>
              <a:rPr lang="en-US" i="1" dirty="0" smtClean="0"/>
              <a:t>Europe 2020.</a:t>
            </a:r>
            <a:r>
              <a:rPr lang="en-US" dirty="0" smtClean="0"/>
              <a:t> </a:t>
            </a:r>
          </a:p>
          <a:p>
            <a:r>
              <a:rPr lang="en-US" i="1" dirty="0" smtClean="0"/>
              <a:t>Europe 2020</a:t>
            </a:r>
            <a:r>
              <a:rPr lang="en-US" dirty="0" smtClean="0"/>
              <a:t> was  </a:t>
            </a:r>
            <a:r>
              <a:rPr lang="en-US" dirty="0"/>
              <a:t>launched </a:t>
            </a:r>
            <a:r>
              <a:rPr lang="en-US" dirty="0" smtClean="0"/>
              <a:t>during </a:t>
            </a:r>
            <a:r>
              <a:rPr lang="en-US" dirty="0"/>
              <a:t>the </a:t>
            </a:r>
            <a:r>
              <a:rPr lang="en-US" i="1" dirty="0" smtClean="0"/>
              <a:t>European </a:t>
            </a:r>
            <a:r>
              <a:rPr lang="en-US" i="1" dirty="0"/>
              <a:t>Year for Combating Poverty and Social </a:t>
            </a:r>
            <a:r>
              <a:rPr lang="en-US" i="1" dirty="0" smtClean="0"/>
              <a:t>Exclusion</a:t>
            </a:r>
            <a:r>
              <a:rPr lang="en-US" dirty="0" smtClean="0"/>
              <a:t> </a:t>
            </a:r>
            <a:r>
              <a:rPr lang="en-US" dirty="0"/>
              <a:t>(2010</a:t>
            </a:r>
            <a:r>
              <a:rPr lang="en-US" dirty="0" smtClean="0"/>
              <a:t>), </a:t>
            </a:r>
            <a:r>
              <a:rPr lang="en-US" dirty="0"/>
              <a:t>and there was </a:t>
            </a:r>
            <a:r>
              <a:rPr lang="en-US" dirty="0" smtClean="0"/>
              <a:t>political </a:t>
            </a:r>
            <a:r>
              <a:rPr lang="en-US" dirty="0"/>
              <a:t>pressure to address not only economic, but also a wide range of  social </a:t>
            </a:r>
            <a:r>
              <a:rPr lang="en-US" dirty="0" smtClean="0"/>
              <a:t>issues and the topic of societal inequalities in order to respond </a:t>
            </a:r>
            <a:r>
              <a:rPr lang="en-US" dirty="0"/>
              <a:t>to global challenges and on-going social changes in European societies</a:t>
            </a:r>
            <a:r>
              <a:rPr lang="en-US" dirty="0" smtClean="0"/>
              <a:t>.</a:t>
            </a:r>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15</a:t>
            </a:fld>
            <a:endParaRPr lang="en-US" altLang="fi-FI"/>
          </a:p>
        </p:txBody>
      </p:sp>
    </p:spTree>
    <p:extLst>
      <p:ext uri="{BB962C8B-B14F-4D97-AF65-F5344CB8AC3E}">
        <p14:creationId xmlns:p14="http://schemas.microsoft.com/office/powerpoint/2010/main" val="2938331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82154"/>
          </a:xfrm>
        </p:spPr>
        <p:txBody>
          <a:bodyPr/>
          <a:lstStyle/>
          <a:p>
            <a:r>
              <a:rPr lang="fi-FI" sz="3200" dirty="0" err="1" smtClean="0"/>
              <a:t>Theoretical</a:t>
            </a:r>
            <a:r>
              <a:rPr lang="fi-FI" sz="3200" dirty="0" smtClean="0"/>
              <a:t> and </a:t>
            </a:r>
            <a:r>
              <a:rPr lang="fi-FI" sz="3200" dirty="0" err="1" smtClean="0"/>
              <a:t>methodological</a:t>
            </a:r>
            <a:r>
              <a:rPr lang="fi-FI" sz="3200" dirty="0" smtClean="0"/>
              <a:t> </a:t>
            </a:r>
            <a:r>
              <a:rPr lang="fi-FI" sz="3200" dirty="0" err="1" smtClean="0"/>
              <a:t>framework</a:t>
            </a:r>
            <a:endParaRPr lang="fi-FI" sz="3200" dirty="0"/>
          </a:p>
        </p:txBody>
      </p:sp>
      <p:sp>
        <p:nvSpPr>
          <p:cNvPr id="3" name="Content Placeholder 2"/>
          <p:cNvSpPr>
            <a:spLocks noGrp="1"/>
          </p:cNvSpPr>
          <p:nvPr>
            <p:ph sz="quarter" idx="1"/>
          </p:nvPr>
        </p:nvSpPr>
        <p:spPr>
          <a:xfrm>
            <a:off x="914400" y="1772816"/>
            <a:ext cx="7772400" cy="4246984"/>
          </a:xfrm>
        </p:spPr>
        <p:txBody>
          <a:bodyPr/>
          <a:lstStyle/>
          <a:p>
            <a:r>
              <a:rPr lang="en-US" dirty="0"/>
              <a:t>Based on the theoretical </a:t>
            </a:r>
            <a:r>
              <a:rPr lang="en-US" dirty="0" smtClean="0"/>
              <a:t>traditions of </a:t>
            </a:r>
            <a:r>
              <a:rPr lang="en-US" i="1" dirty="0" smtClean="0"/>
              <a:t>social constructionism </a:t>
            </a:r>
            <a:r>
              <a:rPr lang="en-US" dirty="0"/>
              <a:t>and by means of </a:t>
            </a:r>
            <a:r>
              <a:rPr lang="en-US" i="1" dirty="0"/>
              <a:t>discourse </a:t>
            </a:r>
            <a:r>
              <a:rPr lang="en-US" i="1" dirty="0" smtClean="0"/>
              <a:t>analysis</a:t>
            </a:r>
            <a:r>
              <a:rPr lang="en-US" dirty="0" smtClean="0"/>
              <a:t>, this study explores how categories of people are </a:t>
            </a:r>
            <a:r>
              <a:rPr lang="en-US" dirty="0"/>
              <a:t>produced in </a:t>
            </a:r>
            <a:r>
              <a:rPr lang="en-US" dirty="0" smtClean="0"/>
              <a:t>in this specific context,  </a:t>
            </a:r>
            <a:r>
              <a:rPr lang="en-US" dirty="0"/>
              <a:t>and constructed within wider discourses that carry knowledge and power relations. </a:t>
            </a:r>
            <a:endParaRPr lang="en-US" dirty="0" smtClean="0"/>
          </a:p>
          <a:p>
            <a:r>
              <a:rPr lang="en-US" dirty="0"/>
              <a:t>The ontological-epistemological premises of </a:t>
            </a:r>
            <a:r>
              <a:rPr lang="en-US" dirty="0" smtClean="0"/>
              <a:t>social constructionism in contrast to realism/objectivism/positivism </a:t>
            </a:r>
            <a:r>
              <a:rPr lang="en-US" dirty="0" smtClean="0">
                <a:sym typeface="Wingdings" panose="05000000000000000000" pitchFamily="2" charset="2"/>
              </a:rPr>
              <a:t></a:t>
            </a:r>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16</a:t>
            </a:fld>
            <a:endParaRPr lang="en-US" altLang="fi-FI"/>
          </a:p>
        </p:txBody>
      </p:sp>
    </p:spTree>
    <p:extLst>
      <p:ext uri="{BB962C8B-B14F-4D97-AF65-F5344CB8AC3E}">
        <p14:creationId xmlns:p14="http://schemas.microsoft.com/office/powerpoint/2010/main" val="137680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lstStyle/>
          <a:p>
            <a:pPr algn="ctr"/>
            <a:r>
              <a:rPr lang="fi-FI" sz="3600" dirty="0" smtClean="0"/>
              <a:t>Social </a:t>
            </a:r>
            <a:r>
              <a:rPr lang="fi-FI" sz="3600" dirty="0" err="1" smtClean="0"/>
              <a:t>constructionism</a:t>
            </a:r>
            <a:endParaRPr lang="fi-FI" sz="3600" dirty="0"/>
          </a:p>
        </p:txBody>
      </p:sp>
      <p:sp>
        <p:nvSpPr>
          <p:cNvPr id="3" name="Content Placeholder 2"/>
          <p:cNvSpPr>
            <a:spLocks noGrp="1"/>
          </p:cNvSpPr>
          <p:nvPr>
            <p:ph sz="quarter" idx="1"/>
          </p:nvPr>
        </p:nvSpPr>
        <p:spPr/>
        <p:txBody>
          <a:bodyPr/>
          <a:lstStyle/>
          <a:p>
            <a:endParaRPr lang="fi-FI" dirty="0" smtClean="0"/>
          </a:p>
          <a:p>
            <a:endParaRPr lang="fi-FI" dirty="0"/>
          </a:p>
          <a:p>
            <a:endParaRPr lang="fi-FI" dirty="0" smtClean="0"/>
          </a:p>
          <a:p>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17</a:t>
            </a:fld>
            <a:endParaRPr lang="en-US" altLang="fi-FI"/>
          </a:p>
        </p:txBody>
      </p:sp>
      <p:sp>
        <p:nvSpPr>
          <p:cNvPr id="6" name="Rounded Rectangle 5"/>
          <p:cNvSpPr/>
          <p:nvPr/>
        </p:nvSpPr>
        <p:spPr>
          <a:xfrm>
            <a:off x="5364088" y="1484784"/>
            <a:ext cx="28803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smtClean="0"/>
              <a:t>Epistemology</a:t>
            </a:r>
            <a:r>
              <a:rPr lang="fi-FI" dirty="0" smtClean="0"/>
              <a:t>: </a:t>
            </a:r>
          </a:p>
          <a:p>
            <a:pPr algn="ctr"/>
            <a:r>
              <a:rPr lang="fi-FI" dirty="0" smtClean="0"/>
              <a:t>How </a:t>
            </a:r>
            <a:r>
              <a:rPr lang="fi-FI" dirty="0" err="1" smtClean="0"/>
              <a:t>can</a:t>
            </a:r>
            <a:r>
              <a:rPr lang="fi-FI" dirty="0" smtClean="0"/>
              <a:t> </a:t>
            </a:r>
            <a:r>
              <a:rPr lang="fi-FI" dirty="0" err="1" smtClean="0"/>
              <a:t>we</a:t>
            </a:r>
            <a:r>
              <a:rPr lang="fi-FI" dirty="0" smtClean="0"/>
              <a:t> </a:t>
            </a:r>
            <a:r>
              <a:rPr lang="fi-FI" dirty="0" err="1" smtClean="0"/>
              <a:t>study</a:t>
            </a:r>
            <a:r>
              <a:rPr lang="fi-FI" dirty="0" smtClean="0"/>
              <a:t> social </a:t>
            </a:r>
            <a:r>
              <a:rPr lang="fi-FI" dirty="0" err="1" smtClean="0"/>
              <a:t>reality</a:t>
            </a:r>
            <a:r>
              <a:rPr lang="fi-FI" dirty="0" smtClean="0"/>
              <a:t>?</a:t>
            </a:r>
            <a:endParaRPr lang="fi-FI" dirty="0"/>
          </a:p>
        </p:txBody>
      </p:sp>
      <p:sp>
        <p:nvSpPr>
          <p:cNvPr id="11" name="Rounded Rectangle 10"/>
          <p:cNvSpPr/>
          <p:nvPr/>
        </p:nvSpPr>
        <p:spPr>
          <a:xfrm>
            <a:off x="1093912" y="1498429"/>
            <a:ext cx="28803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smtClean="0"/>
              <a:t>Ontology</a:t>
            </a:r>
            <a:r>
              <a:rPr lang="fi-FI" dirty="0" smtClean="0"/>
              <a:t>: </a:t>
            </a:r>
          </a:p>
          <a:p>
            <a:pPr algn="ctr"/>
            <a:r>
              <a:rPr lang="fi-FI" dirty="0" err="1" smtClean="0"/>
              <a:t>What</a:t>
            </a:r>
            <a:r>
              <a:rPr lang="fi-FI" dirty="0" smtClean="0"/>
              <a:t> is social </a:t>
            </a:r>
            <a:r>
              <a:rPr lang="fi-FI" dirty="0" err="1" smtClean="0"/>
              <a:t>reality</a:t>
            </a:r>
            <a:r>
              <a:rPr lang="fi-FI" dirty="0" smtClean="0"/>
              <a:t>?</a:t>
            </a:r>
            <a:endParaRPr lang="fi-FI" dirty="0"/>
          </a:p>
        </p:txBody>
      </p:sp>
      <p:sp>
        <p:nvSpPr>
          <p:cNvPr id="13" name="Rounded Rectangle 12"/>
          <p:cNvSpPr/>
          <p:nvPr/>
        </p:nvSpPr>
        <p:spPr>
          <a:xfrm>
            <a:off x="539552" y="3429000"/>
            <a:ext cx="1994520"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smtClean="0"/>
              <a:t>Realism</a:t>
            </a:r>
            <a:r>
              <a:rPr lang="fi-FI" dirty="0" smtClean="0"/>
              <a:t>: A</a:t>
            </a:r>
            <a:r>
              <a:rPr lang="en-US" dirty="0" smtClean="0"/>
              <a:t> reality  </a:t>
            </a:r>
            <a:r>
              <a:rPr lang="en-US" dirty="0"/>
              <a:t>that exists independently of our perceptions, </a:t>
            </a:r>
            <a:r>
              <a:rPr lang="en-US" dirty="0" smtClean="0"/>
              <a:t>theories </a:t>
            </a:r>
            <a:r>
              <a:rPr lang="en-US" dirty="0"/>
              <a:t>and constructions</a:t>
            </a:r>
            <a:endParaRPr lang="fi-FI" dirty="0"/>
          </a:p>
        </p:txBody>
      </p:sp>
      <p:sp>
        <p:nvSpPr>
          <p:cNvPr id="14" name="Rounded Rectangle 13"/>
          <p:cNvSpPr/>
          <p:nvPr/>
        </p:nvSpPr>
        <p:spPr>
          <a:xfrm>
            <a:off x="2771800" y="3429000"/>
            <a:ext cx="1872208"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u="sng" dirty="0" err="1" smtClean="0"/>
              <a:t>Constructionism:Different</a:t>
            </a:r>
            <a:r>
              <a:rPr lang="fi-FI" u="sng" dirty="0" smtClean="0"/>
              <a:t> </a:t>
            </a:r>
            <a:r>
              <a:rPr lang="fi-FI" u="sng" dirty="0" err="1" smtClean="0"/>
              <a:t>versions</a:t>
            </a:r>
            <a:r>
              <a:rPr lang="fi-FI" u="sng" dirty="0" smtClean="0"/>
              <a:t> of </a:t>
            </a:r>
            <a:r>
              <a:rPr lang="fi-FI" u="sng" dirty="0" err="1" smtClean="0"/>
              <a:t>reality</a:t>
            </a:r>
            <a:r>
              <a:rPr lang="fi-FI" u="sng" dirty="0" smtClean="0"/>
              <a:t> </a:t>
            </a:r>
            <a:r>
              <a:rPr lang="fi-FI" u="sng" dirty="0" err="1" smtClean="0"/>
              <a:t>are</a:t>
            </a:r>
            <a:r>
              <a:rPr lang="fi-FI" u="sng" dirty="0" smtClean="0"/>
              <a:t> </a:t>
            </a:r>
            <a:r>
              <a:rPr lang="en-US" u="sng" dirty="0" smtClean="0"/>
              <a:t> </a:t>
            </a:r>
            <a:r>
              <a:rPr lang="en-US" u="sng" dirty="0"/>
              <a:t>continually being </a:t>
            </a:r>
            <a:r>
              <a:rPr lang="en-US" u="sng" dirty="0" smtClean="0"/>
              <a:t>constructed </a:t>
            </a:r>
            <a:r>
              <a:rPr lang="en-US" u="sng" dirty="0"/>
              <a:t>by social actors</a:t>
            </a:r>
            <a:endParaRPr lang="fi-FI" u="sng" dirty="0"/>
          </a:p>
        </p:txBody>
      </p:sp>
      <p:sp>
        <p:nvSpPr>
          <p:cNvPr id="15" name="Rounded Rectangle 14"/>
          <p:cNvSpPr/>
          <p:nvPr/>
        </p:nvSpPr>
        <p:spPr>
          <a:xfrm>
            <a:off x="5076056" y="3443032"/>
            <a:ext cx="1800200" cy="2218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smtClean="0"/>
              <a:t>Realism</a:t>
            </a:r>
            <a:r>
              <a:rPr lang="fi-FI" dirty="0" smtClean="0"/>
              <a:t>: </a:t>
            </a:r>
          </a:p>
          <a:p>
            <a:pPr algn="ctr"/>
            <a:r>
              <a:rPr lang="fi-FI" dirty="0" err="1" smtClean="0"/>
              <a:t>Researcher</a:t>
            </a:r>
            <a:r>
              <a:rPr lang="fi-FI" dirty="0" smtClean="0"/>
              <a:t> as a </a:t>
            </a:r>
            <a:r>
              <a:rPr lang="fi-FI" dirty="0" err="1" smtClean="0"/>
              <a:t>neutral</a:t>
            </a:r>
            <a:r>
              <a:rPr lang="fi-FI" dirty="0" smtClean="0"/>
              <a:t> </a:t>
            </a:r>
            <a:r>
              <a:rPr lang="fi-FI" dirty="0" err="1" smtClean="0"/>
              <a:t>observer</a:t>
            </a:r>
            <a:r>
              <a:rPr lang="fi-FI" dirty="0" smtClean="0"/>
              <a:t> of the outside </a:t>
            </a:r>
            <a:r>
              <a:rPr lang="fi-FI" dirty="0" err="1" smtClean="0"/>
              <a:t>reality</a:t>
            </a:r>
            <a:endParaRPr lang="fi-FI" dirty="0"/>
          </a:p>
        </p:txBody>
      </p:sp>
      <p:sp>
        <p:nvSpPr>
          <p:cNvPr id="16" name="Rounded Rectangle 15"/>
          <p:cNvSpPr/>
          <p:nvPr/>
        </p:nvSpPr>
        <p:spPr>
          <a:xfrm>
            <a:off x="7092280" y="3443032"/>
            <a:ext cx="1728192" cy="2218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u="sng" dirty="0" err="1" smtClean="0"/>
              <a:t>Constructio-</a:t>
            </a:r>
            <a:endParaRPr lang="fi-FI" u="sng" dirty="0" smtClean="0"/>
          </a:p>
          <a:p>
            <a:pPr algn="ctr"/>
            <a:r>
              <a:rPr lang="fi-FI" u="sng" dirty="0" err="1" smtClean="0"/>
              <a:t>nism</a:t>
            </a:r>
            <a:r>
              <a:rPr lang="fi-FI" u="sng" dirty="0" smtClean="0"/>
              <a:t>:</a:t>
            </a:r>
            <a:r>
              <a:rPr lang="en-US" u="sng" dirty="0"/>
              <a:t> </a:t>
            </a:r>
            <a:r>
              <a:rPr lang="en-US" u="sng" dirty="0" smtClean="0"/>
              <a:t>Researcher  as a co-constructor of multiple versions of reality</a:t>
            </a:r>
            <a:endParaRPr lang="fi-FI" u="sng" dirty="0" smtClean="0"/>
          </a:p>
        </p:txBody>
      </p:sp>
      <p:cxnSp>
        <p:nvCxnSpPr>
          <p:cNvPr id="7" name="Straight Connector 6"/>
          <p:cNvCxnSpPr>
            <a:stCxn id="11" idx="2"/>
            <a:endCxn id="13" idx="0"/>
          </p:cNvCxnSpPr>
          <p:nvPr/>
        </p:nvCxnSpPr>
        <p:spPr>
          <a:xfrm flipH="1">
            <a:off x="1536812" y="2434533"/>
            <a:ext cx="997260" cy="99446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11" idx="2"/>
            <a:endCxn id="14" idx="0"/>
          </p:cNvCxnSpPr>
          <p:nvPr/>
        </p:nvCxnSpPr>
        <p:spPr>
          <a:xfrm>
            <a:off x="2534072" y="2434533"/>
            <a:ext cx="1173832" cy="9944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6" idx="2"/>
            <a:endCxn id="15" idx="0"/>
          </p:cNvCxnSpPr>
          <p:nvPr/>
        </p:nvCxnSpPr>
        <p:spPr>
          <a:xfrm flipH="1">
            <a:off x="5976156" y="2420888"/>
            <a:ext cx="828092" cy="1022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2"/>
            <a:endCxn id="16" idx="0"/>
          </p:cNvCxnSpPr>
          <p:nvPr/>
        </p:nvCxnSpPr>
        <p:spPr>
          <a:xfrm>
            <a:off x="6804248" y="2420888"/>
            <a:ext cx="1152128" cy="10221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129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Research</a:t>
            </a:r>
            <a:r>
              <a:rPr lang="fi-FI" dirty="0" smtClean="0"/>
              <a:t> </a:t>
            </a:r>
            <a:r>
              <a:rPr lang="fi-FI" dirty="0" err="1" smtClean="0"/>
              <a:t>questions</a:t>
            </a:r>
            <a:endParaRPr lang="fi-FI" dirty="0"/>
          </a:p>
        </p:txBody>
      </p:sp>
      <p:sp>
        <p:nvSpPr>
          <p:cNvPr id="3" name="Content Placeholder 2"/>
          <p:cNvSpPr>
            <a:spLocks noGrp="1"/>
          </p:cNvSpPr>
          <p:nvPr>
            <p:ph sz="quarter" idx="1"/>
          </p:nvPr>
        </p:nvSpPr>
        <p:spPr/>
        <p:txBody>
          <a:bodyPr/>
          <a:lstStyle/>
          <a:p>
            <a:r>
              <a:rPr lang="en-US" dirty="0" smtClean="0"/>
              <a:t>1</a:t>
            </a:r>
            <a:r>
              <a:rPr lang="en-US" dirty="0"/>
              <a:t>) What kind of view of social reality and its relevant divisions </a:t>
            </a:r>
            <a:r>
              <a:rPr lang="en-US" dirty="0" smtClean="0"/>
              <a:t>are </a:t>
            </a:r>
            <a:r>
              <a:rPr lang="en-US" dirty="0"/>
              <a:t>being constructed in </a:t>
            </a:r>
            <a:r>
              <a:rPr lang="en-US" i="1" dirty="0" smtClean="0"/>
              <a:t>Europe 2020</a:t>
            </a:r>
            <a:r>
              <a:rPr lang="en-US" dirty="0" smtClean="0"/>
              <a:t>? </a:t>
            </a:r>
            <a:endParaRPr lang="fi-FI" dirty="0"/>
          </a:p>
          <a:p>
            <a:r>
              <a:rPr lang="en-US" dirty="0"/>
              <a:t>2) What categories of people are </a:t>
            </a:r>
            <a:r>
              <a:rPr lang="en-US" dirty="0" smtClean="0"/>
              <a:t>used in the document? </a:t>
            </a:r>
            <a:r>
              <a:rPr lang="en-US" dirty="0"/>
              <a:t>How and in what contexts are they used?</a:t>
            </a:r>
            <a:endParaRPr lang="fi-FI" dirty="0"/>
          </a:p>
          <a:p>
            <a:r>
              <a:rPr lang="en-US" dirty="0"/>
              <a:t>2) What are the main policy problems presented to be in regard to these categories?</a:t>
            </a:r>
            <a:endParaRPr lang="fi-FI" dirty="0"/>
          </a:p>
          <a:p>
            <a:r>
              <a:rPr lang="en-US" dirty="0"/>
              <a:t>3) What solutions are proposed to these </a:t>
            </a:r>
            <a:r>
              <a:rPr lang="en-US" dirty="0" smtClean="0"/>
              <a:t>policy problems</a:t>
            </a:r>
            <a:r>
              <a:rPr lang="en-US" dirty="0"/>
              <a:t>? How are categories of people constructed and managed as policy targets in the proposed solutions? </a:t>
            </a:r>
            <a:endParaRPr lang="fi-FI" dirty="0"/>
          </a:p>
          <a:p>
            <a:pPr marL="0" indent="0">
              <a:buNone/>
            </a:pPr>
            <a:r>
              <a:rPr lang="en-US" dirty="0"/>
              <a:t> </a:t>
            </a:r>
            <a:endParaRPr lang="fi-FI" dirty="0"/>
          </a:p>
          <a:p>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18</a:t>
            </a:fld>
            <a:endParaRPr lang="en-US" altLang="fi-FI"/>
          </a:p>
        </p:txBody>
      </p:sp>
    </p:spTree>
    <p:extLst>
      <p:ext uri="{BB962C8B-B14F-4D97-AF65-F5344CB8AC3E}">
        <p14:creationId xmlns:p14="http://schemas.microsoft.com/office/powerpoint/2010/main" val="3996583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lstStyle/>
          <a:p>
            <a:r>
              <a:rPr lang="fi-FI" dirty="0" err="1" smtClean="0"/>
              <a:t>Counting</a:t>
            </a:r>
            <a:r>
              <a:rPr lang="fi-FI" dirty="0" smtClean="0"/>
              <a:t> </a:t>
            </a:r>
            <a:r>
              <a:rPr lang="fi-FI" dirty="0" err="1" smtClean="0"/>
              <a:t>categories</a:t>
            </a:r>
            <a:endParaRPr lang="fi-FI" dirty="0"/>
          </a:p>
        </p:txBody>
      </p:sp>
      <p:sp>
        <p:nvSpPr>
          <p:cNvPr id="3" name="Content Placeholder 2"/>
          <p:cNvSpPr>
            <a:spLocks noGrp="1"/>
          </p:cNvSpPr>
          <p:nvPr>
            <p:ph sz="quarter" idx="1"/>
          </p:nvPr>
        </p:nvSpPr>
        <p:spPr>
          <a:xfrm>
            <a:off x="914400" y="1196752"/>
            <a:ext cx="7772400" cy="4823048"/>
          </a:xfrm>
        </p:spPr>
        <p:txBody>
          <a:bodyPr/>
          <a:lstStyle/>
          <a:p>
            <a:r>
              <a:rPr lang="en-US" sz="2400" dirty="0" smtClean="0"/>
              <a:t>Most often people are referred to as just ‘people’ (mentioned 13 times in the whole document, the word count of which is 14 017). </a:t>
            </a:r>
          </a:p>
          <a:p>
            <a:r>
              <a:rPr lang="en-US" sz="2400" dirty="0" smtClean="0"/>
              <a:t>More specifically, people are referred to as ‘citizen/s’ (11 mentions), ‘young people’/’youth’ (10),  ‘consumer/s’ (9), ‘Europeans’ (4), ‘early school leavers’ (3), ‘older workers’ (3), ‘people experiencing poverty and social exclusion’ (3), ‘population aged 20–64’ (3), and ‘women’ (3). </a:t>
            </a:r>
          </a:p>
          <a:p>
            <a:r>
              <a:rPr lang="en-US" sz="2400" dirty="0" smtClean="0"/>
              <a:t>In addition, there are categories that are mentioned only once or twice: for example, ‘migrants’, ‘people with disability’, and ‘unemployed people’. </a:t>
            </a:r>
          </a:p>
          <a:p>
            <a:r>
              <a:rPr lang="en-US" sz="2400" dirty="0" smtClean="0">
                <a:sym typeface="Wingdings" panose="05000000000000000000" pitchFamily="2" charset="2"/>
              </a:rPr>
              <a:t> </a:t>
            </a:r>
            <a:r>
              <a:rPr lang="en-US" sz="2400" dirty="0" smtClean="0"/>
              <a:t>The </a:t>
            </a:r>
            <a:r>
              <a:rPr lang="en-US" sz="2400" dirty="0"/>
              <a:t>low frequencies of the categories of people indicate that these categories do not play any important role in </a:t>
            </a:r>
            <a:r>
              <a:rPr lang="en-US" sz="2400" i="1" dirty="0"/>
              <a:t>Europe 2020</a:t>
            </a:r>
            <a:r>
              <a:rPr lang="en-US" sz="2400" dirty="0"/>
              <a:t>.</a:t>
            </a:r>
          </a:p>
          <a:p>
            <a:endParaRPr lang="en-US" dirty="0" smtClean="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19</a:t>
            </a:fld>
            <a:endParaRPr lang="en-US" altLang="fi-FI"/>
          </a:p>
        </p:txBody>
      </p:sp>
    </p:spTree>
    <p:extLst>
      <p:ext uri="{BB962C8B-B14F-4D97-AF65-F5344CB8AC3E}">
        <p14:creationId xmlns:p14="http://schemas.microsoft.com/office/powerpoint/2010/main" val="2649652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Programme</a:t>
            </a:r>
            <a:endParaRPr lang="fi-FI" dirty="0"/>
          </a:p>
        </p:txBody>
      </p:sp>
      <p:sp>
        <p:nvSpPr>
          <p:cNvPr id="3" name="Sisällön paikkamerkki 2"/>
          <p:cNvSpPr>
            <a:spLocks noGrp="1"/>
          </p:cNvSpPr>
          <p:nvPr>
            <p:ph idx="1"/>
          </p:nvPr>
        </p:nvSpPr>
        <p:spPr>
          <a:xfrm>
            <a:off x="971600" y="1484784"/>
            <a:ext cx="8028384" cy="4800600"/>
          </a:xfrm>
        </p:spPr>
        <p:txBody>
          <a:bodyPr>
            <a:normAutofit fontScale="92500"/>
          </a:bodyPr>
          <a:lstStyle/>
          <a:p>
            <a:pPr marL="0" indent="0">
              <a:buNone/>
            </a:pPr>
            <a:r>
              <a:rPr lang="en-US" sz="2000" dirty="0" smtClean="0"/>
              <a:t>1</a:t>
            </a:r>
            <a:r>
              <a:rPr lang="en-US" sz="2000" dirty="0"/>
              <a:t>.     Petteri Niemi: Science, knowledge and theory, Mon </a:t>
            </a:r>
            <a:r>
              <a:rPr lang="en-US" sz="2000" dirty="0" smtClean="0"/>
              <a:t>31 Oct (OPK 141 </a:t>
            </a:r>
            <a:r>
              <a:rPr lang="en-US" sz="2000" dirty="0"/>
              <a:t>10.15-)</a:t>
            </a:r>
            <a:endParaRPr lang="fi-FI" sz="2000" dirty="0"/>
          </a:p>
          <a:p>
            <a:pPr marL="0" indent="0">
              <a:buNone/>
            </a:pPr>
            <a:r>
              <a:rPr lang="en-US" sz="2000" dirty="0"/>
              <a:t>2.     Pertti Jokivuori: Empirical social science, Thu </a:t>
            </a:r>
            <a:r>
              <a:rPr lang="en-US" sz="2000" dirty="0" smtClean="0"/>
              <a:t>3 </a:t>
            </a:r>
            <a:r>
              <a:rPr lang="en-US" sz="2000" dirty="0"/>
              <a:t>Nov (OPK 141 ; 14.15-)</a:t>
            </a:r>
            <a:endParaRPr lang="fi-FI" sz="2000" dirty="0"/>
          </a:p>
          <a:p>
            <a:pPr marL="0" indent="0">
              <a:buNone/>
            </a:pPr>
            <a:r>
              <a:rPr lang="en-US" sz="2000" dirty="0"/>
              <a:t>3.  </a:t>
            </a:r>
            <a:r>
              <a:rPr lang="en-US" sz="2000" dirty="0" smtClean="0"/>
              <a:t>   Tuija Virkki: </a:t>
            </a:r>
            <a:r>
              <a:rPr lang="en-US" sz="2000" dirty="0"/>
              <a:t>Qualitative </a:t>
            </a:r>
            <a:r>
              <a:rPr lang="en-US" sz="2000" dirty="0" smtClean="0"/>
              <a:t>research &amp; assignment of qualitative exercise, Mon 7 </a:t>
            </a:r>
            <a:r>
              <a:rPr lang="en-US" sz="2000" dirty="0"/>
              <a:t>Nov </a:t>
            </a:r>
            <a:r>
              <a:rPr lang="en-US" sz="2000" dirty="0" smtClean="0"/>
              <a:t>  </a:t>
            </a:r>
          </a:p>
          <a:p>
            <a:pPr marL="0" indent="0">
              <a:buNone/>
            </a:pPr>
            <a:r>
              <a:rPr lang="en-US" sz="2000" dirty="0"/>
              <a:t> </a:t>
            </a:r>
            <a:r>
              <a:rPr lang="en-US" sz="2000" dirty="0" smtClean="0"/>
              <a:t>      (</a:t>
            </a:r>
            <a:r>
              <a:rPr lang="en-US" sz="2000" dirty="0"/>
              <a:t>OPK 141 10.15-)</a:t>
            </a:r>
            <a:endParaRPr lang="fi-FI" sz="2000" dirty="0"/>
          </a:p>
          <a:p>
            <a:pPr marL="0" indent="0">
              <a:buNone/>
            </a:pPr>
            <a:r>
              <a:rPr lang="en-US" sz="2000" dirty="0"/>
              <a:t>4</a:t>
            </a:r>
            <a:r>
              <a:rPr lang="en-US" sz="2000" dirty="0" smtClean="0"/>
              <a:t>.</a:t>
            </a:r>
            <a:r>
              <a:rPr lang="en-US" sz="2000" dirty="0"/>
              <a:t>     Pertti Jokivuori: Introduction to quantitative research, </a:t>
            </a:r>
            <a:r>
              <a:rPr lang="en-US" sz="2000" dirty="0" smtClean="0"/>
              <a:t>Thu 10 </a:t>
            </a:r>
            <a:r>
              <a:rPr lang="en-US" sz="2000" dirty="0"/>
              <a:t>Nov </a:t>
            </a:r>
            <a:r>
              <a:rPr lang="en-US" sz="2000" dirty="0" smtClean="0"/>
              <a:t>(F 106;14.15-) </a:t>
            </a:r>
          </a:p>
          <a:p>
            <a:pPr marL="0" indent="0">
              <a:buNone/>
            </a:pPr>
            <a:r>
              <a:rPr lang="en-US" sz="2000" dirty="0"/>
              <a:t>5</a:t>
            </a:r>
            <a:r>
              <a:rPr lang="en-US" sz="2000" dirty="0" smtClean="0"/>
              <a:t>.</a:t>
            </a:r>
            <a:r>
              <a:rPr lang="en-US" sz="2000" dirty="0"/>
              <a:t>     Pertti Jokivuori: Quantitative research, data analysis, </a:t>
            </a:r>
            <a:r>
              <a:rPr lang="en-US" sz="2000" dirty="0" smtClean="0"/>
              <a:t>Mon 14 </a:t>
            </a:r>
            <a:r>
              <a:rPr lang="en-US" sz="2000" dirty="0"/>
              <a:t>Nov </a:t>
            </a:r>
            <a:r>
              <a:rPr lang="en-US" sz="2000" dirty="0" smtClean="0"/>
              <a:t>(X 151;10.15-</a:t>
            </a:r>
            <a:r>
              <a:rPr lang="en-US" sz="2000" dirty="0"/>
              <a:t>)</a:t>
            </a:r>
            <a:endParaRPr lang="fi-FI" sz="2000" dirty="0"/>
          </a:p>
          <a:p>
            <a:pPr marL="0" indent="0">
              <a:buNone/>
            </a:pPr>
            <a:r>
              <a:rPr lang="en-US" sz="2000" dirty="0"/>
              <a:t>6</a:t>
            </a:r>
            <a:r>
              <a:rPr lang="en-US" sz="2000" dirty="0" smtClean="0"/>
              <a:t>.</a:t>
            </a:r>
            <a:r>
              <a:rPr lang="en-US" sz="2000" dirty="0"/>
              <a:t>     Pertti Jokivuori: Quantitative research, data analysis, </a:t>
            </a:r>
            <a:r>
              <a:rPr lang="en-US" sz="2000" dirty="0" smtClean="0"/>
              <a:t>Thu 17 </a:t>
            </a:r>
            <a:r>
              <a:rPr lang="en-US" sz="2000" dirty="0"/>
              <a:t>Nov </a:t>
            </a:r>
            <a:r>
              <a:rPr lang="en-US" sz="2000" dirty="0" smtClean="0"/>
              <a:t>(OPK 139;  </a:t>
            </a:r>
          </a:p>
          <a:p>
            <a:pPr marL="0" indent="0">
              <a:buNone/>
            </a:pPr>
            <a:r>
              <a:rPr lang="en-US" sz="2000" dirty="0" smtClean="0"/>
              <a:t>       14.15-</a:t>
            </a:r>
            <a:r>
              <a:rPr lang="en-US" sz="2000" dirty="0"/>
              <a:t>)</a:t>
            </a:r>
          </a:p>
          <a:p>
            <a:pPr marL="0" indent="0">
              <a:buNone/>
            </a:pPr>
            <a:r>
              <a:rPr lang="en-US" sz="2000" dirty="0" smtClean="0"/>
              <a:t>7.</a:t>
            </a:r>
            <a:r>
              <a:rPr lang="en-US" sz="2000" dirty="0"/>
              <a:t>     </a:t>
            </a:r>
            <a:r>
              <a:rPr lang="en-US" sz="2000" dirty="0" smtClean="0"/>
              <a:t>Marjo Kuronen: Qualitative </a:t>
            </a:r>
            <a:r>
              <a:rPr lang="en-US" sz="2000" dirty="0"/>
              <a:t>research , </a:t>
            </a:r>
            <a:r>
              <a:rPr lang="en-US" sz="2000" dirty="0" smtClean="0"/>
              <a:t>Mon 21 </a:t>
            </a:r>
            <a:r>
              <a:rPr lang="en-US" sz="2000" dirty="0"/>
              <a:t>Nov </a:t>
            </a:r>
            <a:r>
              <a:rPr lang="en-US" sz="2000" dirty="0" smtClean="0"/>
              <a:t>(OPK 141; 10.15-</a:t>
            </a:r>
            <a:r>
              <a:rPr lang="en-US" sz="2000" dirty="0"/>
              <a:t>)</a:t>
            </a:r>
          </a:p>
          <a:p>
            <a:pPr marL="0" indent="0">
              <a:buNone/>
            </a:pPr>
            <a:r>
              <a:rPr lang="en-US" sz="2000" dirty="0"/>
              <a:t>8</a:t>
            </a:r>
            <a:r>
              <a:rPr lang="en-US" sz="2000" dirty="0" smtClean="0"/>
              <a:t>.</a:t>
            </a:r>
            <a:r>
              <a:rPr lang="en-US" sz="2000" dirty="0"/>
              <a:t>     Marjo Kuronen : Qualitative </a:t>
            </a:r>
            <a:r>
              <a:rPr lang="en-US" sz="2000" dirty="0" smtClean="0"/>
              <a:t>research,  Thu 24 </a:t>
            </a:r>
            <a:r>
              <a:rPr lang="en-US" sz="2000" dirty="0"/>
              <a:t>Nov </a:t>
            </a:r>
            <a:r>
              <a:rPr lang="en-US" sz="2000" dirty="0" smtClean="0"/>
              <a:t>(F 106</a:t>
            </a:r>
            <a:r>
              <a:rPr lang="en-US" sz="2000" dirty="0"/>
              <a:t>;</a:t>
            </a:r>
            <a:r>
              <a:rPr lang="en-US" sz="2000" dirty="0" smtClean="0"/>
              <a:t>10.15-)</a:t>
            </a:r>
          </a:p>
          <a:p>
            <a:pPr marL="0" indent="0">
              <a:buNone/>
            </a:pPr>
            <a:r>
              <a:rPr lang="en-US" sz="2000" dirty="0" smtClean="0"/>
              <a:t>9.     Tuija Virkki:  Qualitative exercise, Mon 28 Nov (OPK 141;        10.15-</a:t>
            </a:r>
            <a:endParaRPr lang="en-US" sz="2000" dirty="0"/>
          </a:p>
          <a:p>
            <a:pPr marL="0" indent="0">
              <a:buNone/>
            </a:pPr>
            <a:r>
              <a:rPr lang="en-US" sz="2000" dirty="0" smtClean="0"/>
              <a:t>10</a:t>
            </a:r>
            <a:r>
              <a:rPr lang="en-US" sz="2000" dirty="0"/>
              <a:t>.   </a:t>
            </a:r>
            <a:r>
              <a:rPr lang="en-US" sz="2000" b="1" dirty="0"/>
              <a:t>Exam: Thursday 1</a:t>
            </a:r>
            <a:r>
              <a:rPr lang="en-US" sz="2000" b="1" dirty="0" smtClean="0"/>
              <a:t> </a:t>
            </a:r>
            <a:r>
              <a:rPr lang="en-US" sz="2000" b="1" dirty="0"/>
              <a:t>Dec </a:t>
            </a:r>
            <a:r>
              <a:rPr lang="en-US" sz="2000" b="1" dirty="0" smtClean="0"/>
              <a:t>F 106 </a:t>
            </a:r>
            <a:r>
              <a:rPr lang="en-US" sz="2000" b="1" dirty="0"/>
              <a:t>14.15 – 15.45  </a:t>
            </a:r>
            <a:endParaRPr lang="fi-FI" sz="2000" b="1" dirty="0"/>
          </a:p>
          <a:p>
            <a:pPr marL="596646" lvl="0" indent="-514350">
              <a:buFont typeface="+mj-lt"/>
              <a:buAutoNum type="arabicPeriod"/>
            </a:pPr>
            <a:endParaRPr lang="en-US" sz="2000" dirty="0" smtClean="0"/>
          </a:p>
        </p:txBody>
      </p:sp>
    </p:spTree>
    <p:extLst>
      <p:ext uri="{BB962C8B-B14F-4D97-AF65-F5344CB8AC3E}">
        <p14:creationId xmlns:p14="http://schemas.microsoft.com/office/powerpoint/2010/main" val="3237952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Counting</a:t>
            </a:r>
            <a:r>
              <a:rPr lang="fi-FI" dirty="0" smtClean="0"/>
              <a:t> the </a:t>
            </a:r>
            <a:r>
              <a:rPr lang="fi-FI" dirty="0" err="1" smtClean="0"/>
              <a:t>contexts</a:t>
            </a:r>
            <a:r>
              <a:rPr lang="fi-FI" dirty="0" smtClean="0"/>
              <a:t> of </a:t>
            </a:r>
            <a:r>
              <a:rPr lang="fi-FI" dirty="0" err="1" smtClean="0"/>
              <a:t>categories</a:t>
            </a:r>
            <a:endParaRPr lang="fi-FI" dirty="0"/>
          </a:p>
        </p:txBody>
      </p:sp>
      <p:sp>
        <p:nvSpPr>
          <p:cNvPr id="3" name="Content Placeholder 2"/>
          <p:cNvSpPr>
            <a:spLocks noGrp="1"/>
          </p:cNvSpPr>
          <p:nvPr>
            <p:ph sz="quarter" idx="1"/>
          </p:nvPr>
        </p:nvSpPr>
        <p:spPr/>
        <p:txBody>
          <a:bodyPr/>
          <a:lstStyle/>
          <a:p>
            <a:r>
              <a:rPr lang="en-US" dirty="0" smtClean="0"/>
              <a:t>Sentences </a:t>
            </a:r>
            <a:r>
              <a:rPr lang="en-US" dirty="0"/>
              <a:t>involving categories of people in the context of employment form 46 percent of the pool of all sentences involving categories of people. </a:t>
            </a:r>
            <a:endParaRPr lang="en-US" dirty="0" smtClean="0"/>
          </a:p>
          <a:p>
            <a:r>
              <a:rPr lang="en-US" dirty="0" smtClean="0"/>
              <a:t>The </a:t>
            </a:r>
            <a:r>
              <a:rPr lang="en-US" dirty="0"/>
              <a:t>context of </a:t>
            </a:r>
            <a:r>
              <a:rPr lang="en-US" dirty="0" smtClean="0"/>
              <a:t>education </a:t>
            </a:r>
            <a:r>
              <a:rPr lang="en-US" dirty="0"/>
              <a:t>form 27 percent of the pool of all sentences involving categories of people. </a:t>
            </a:r>
            <a:endParaRPr lang="en-US" dirty="0" smtClean="0"/>
          </a:p>
          <a:p>
            <a:r>
              <a:rPr lang="en-US" dirty="0"/>
              <a:t>The context of human rights form 15 percent.</a:t>
            </a:r>
            <a:endParaRPr lang="fi-FI" dirty="0"/>
          </a:p>
          <a:p>
            <a:r>
              <a:rPr lang="en-US" dirty="0" smtClean="0"/>
              <a:t>Together</a:t>
            </a:r>
            <a:r>
              <a:rPr lang="en-US" dirty="0"/>
              <a:t>, the sentences involving both the contexts of employment and education form majority – 73 percent – of the pool of all sentences involving categories of people. </a:t>
            </a:r>
            <a:endParaRPr lang="en-US" dirty="0" smtClean="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20</a:t>
            </a:fld>
            <a:endParaRPr lang="en-US" altLang="fi-FI"/>
          </a:p>
        </p:txBody>
      </p:sp>
    </p:spTree>
    <p:extLst>
      <p:ext uri="{BB962C8B-B14F-4D97-AF65-F5344CB8AC3E}">
        <p14:creationId xmlns:p14="http://schemas.microsoft.com/office/powerpoint/2010/main" val="34103485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fi-FI" altLang="fi-FI" smtClean="0"/>
          </a:p>
        </p:txBody>
      </p:sp>
      <p:sp>
        <p:nvSpPr>
          <p:cNvPr id="28675" name="Content Placeholder 2"/>
          <p:cNvSpPr>
            <a:spLocks noGrp="1"/>
          </p:cNvSpPr>
          <p:nvPr>
            <p:ph idx="1"/>
          </p:nvPr>
        </p:nvSpPr>
        <p:spPr/>
        <p:txBody>
          <a:bodyPr/>
          <a:lstStyle/>
          <a:p>
            <a:pPr marL="0" indent="0">
              <a:buFont typeface="Wingdings 2" pitchFamily="18" charset="2"/>
              <a:buNone/>
            </a:pPr>
            <a:endParaRPr lang="fi-FI" altLang="fi-FI" smtClean="0"/>
          </a:p>
        </p:txBody>
      </p:sp>
      <p:pic>
        <p:nvPicPr>
          <p:cNvPr id="28676" name="Picture 2" descr="U:\Oma\EU 2015\Europe 2020 sentences involving categories_1.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938" y="0"/>
            <a:ext cx="88741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5F097DAE-BE2B-4351-A34A-774FDDCA95C5}" type="slidenum">
              <a:rPr lang="fi-FI" smtClean="0"/>
              <a:pPr>
                <a:defRPr/>
              </a:pPr>
              <a:t>21</a:t>
            </a:fld>
            <a:endParaRPr lang="fi-FI"/>
          </a:p>
        </p:txBody>
      </p:sp>
    </p:spTree>
    <p:extLst>
      <p:ext uri="{BB962C8B-B14F-4D97-AF65-F5344CB8AC3E}">
        <p14:creationId xmlns:p14="http://schemas.microsoft.com/office/powerpoint/2010/main" val="3370620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endParaRPr lang="fi-FI" altLang="fi-FI" smtClean="0"/>
          </a:p>
        </p:txBody>
      </p:sp>
      <p:sp>
        <p:nvSpPr>
          <p:cNvPr id="29699" name="Content Placeholder 2"/>
          <p:cNvSpPr>
            <a:spLocks noGrp="1"/>
          </p:cNvSpPr>
          <p:nvPr>
            <p:ph idx="1"/>
          </p:nvPr>
        </p:nvSpPr>
        <p:spPr/>
        <p:txBody>
          <a:bodyPr/>
          <a:lstStyle/>
          <a:p>
            <a:endParaRPr lang="fi-FI" altLang="fi-FI" smtClean="0"/>
          </a:p>
        </p:txBody>
      </p:sp>
      <p:pic>
        <p:nvPicPr>
          <p:cNvPr id="29700" name="Picture 2" descr="U:\Oma\EU 2015\Europe 2020 sentences cut down _1.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938" y="0"/>
            <a:ext cx="88741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349AD9C6-D6C7-4DE2-A882-511954C98FC1}" type="slidenum">
              <a:rPr lang="fi-FI" smtClean="0"/>
              <a:pPr>
                <a:defRPr/>
              </a:pPr>
              <a:t>22</a:t>
            </a:fld>
            <a:endParaRPr lang="fi-FI"/>
          </a:p>
        </p:txBody>
      </p:sp>
    </p:spTree>
    <p:extLst>
      <p:ext uri="{BB962C8B-B14F-4D97-AF65-F5344CB8AC3E}">
        <p14:creationId xmlns:p14="http://schemas.microsoft.com/office/powerpoint/2010/main" val="3266649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82154"/>
          </a:xfrm>
        </p:spPr>
        <p:txBody>
          <a:bodyPr/>
          <a:lstStyle/>
          <a:p>
            <a:r>
              <a:rPr lang="fi-FI" dirty="0" err="1" smtClean="0"/>
              <a:t>From</a:t>
            </a:r>
            <a:r>
              <a:rPr lang="fi-FI" dirty="0" smtClean="0"/>
              <a:t> </a:t>
            </a:r>
            <a:r>
              <a:rPr lang="fi-FI" dirty="0" err="1" smtClean="0"/>
              <a:t>quantification</a:t>
            </a:r>
            <a:r>
              <a:rPr lang="fi-FI" dirty="0" smtClean="0"/>
              <a:t/>
            </a:r>
            <a:br>
              <a:rPr lang="fi-FI" dirty="0" smtClean="0"/>
            </a:br>
            <a:r>
              <a:rPr lang="fi-FI" dirty="0" smtClean="0"/>
              <a:t> </a:t>
            </a:r>
            <a:r>
              <a:rPr lang="fi-FI" dirty="0" err="1" smtClean="0"/>
              <a:t>towards</a:t>
            </a:r>
            <a:r>
              <a:rPr lang="fi-FI" dirty="0" smtClean="0"/>
              <a:t> </a:t>
            </a:r>
            <a:r>
              <a:rPr lang="fi-FI" dirty="0" err="1" smtClean="0"/>
              <a:t>identifying</a:t>
            </a:r>
            <a:r>
              <a:rPr lang="fi-FI" dirty="0" smtClean="0"/>
              <a:t> </a:t>
            </a:r>
            <a:r>
              <a:rPr lang="fi-FI" dirty="0" err="1" smtClean="0"/>
              <a:t>discourses</a:t>
            </a:r>
            <a:endParaRPr lang="fi-FI" dirty="0"/>
          </a:p>
        </p:txBody>
      </p:sp>
      <p:sp>
        <p:nvSpPr>
          <p:cNvPr id="3" name="Content Placeholder 2"/>
          <p:cNvSpPr>
            <a:spLocks noGrp="1"/>
          </p:cNvSpPr>
          <p:nvPr>
            <p:ph sz="quarter" idx="1"/>
          </p:nvPr>
        </p:nvSpPr>
        <p:spPr>
          <a:xfrm>
            <a:off x="914400" y="1772816"/>
            <a:ext cx="7772400" cy="4246984"/>
          </a:xfrm>
        </p:spPr>
        <p:txBody>
          <a:bodyPr/>
          <a:lstStyle/>
          <a:p>
            <a:r>
              <a:rPr lang="en-US" dirty="0"/>
              <a:t>The </a:t>
            </a:r>
            <a:r>
              <a:rPr lang="en-US" dirty="0" smtClean="0"/>
              <a:t>quantitative analysis of  </a:t>
            </a:r>
            <a:r>
              <a:rPr lang="en-US" dirty="0"/>
              <a:t>those parts of the document dealing with categories of people shows that the dominant set of references </a:t>
            </a:r>
            <a:r>
              <a:rPr lang="en-US" dirty="0" smtClean="0"/>
              <a:t>is </a:t>
            </a:r>
            <a:r>
              <a:rPr lang="en-US" dirty="0"/>
              <a:t>to work and education</a:t>
            </a:r>
            <a:r>
              <a:rPr lang="en-US" dirty="0" smtClean="0"/>
              <a:t>.</a:t>
            </a:r>
          </a:p>
          <a:p>
            <a:r>
              <a:rPr lang="fi-FI" altLang="fi-FI" sz="2800" dirty="0"/>
              <a:t>On the </a:t>
            </a:r>
            <a:r>
              <a:rPr lang="fi-FI" altLang="fi-FI" sz="2800" dirty="0" err="1"/>
              <a:t>basis</a:t>
            </a:r>
            <a:r>
              <a:rPr lang="fi-FI" altLang="fi-FI" sz="2800" dirty="0"/>
              <a:t> of </a:t>
            </a:r>
            <a:r>
              <a:rPr lang="fi-FI" altLang="fi-FI" sz="2800" dirty="0" err="1"/>
              <a:t>counting</a:t>
            </a:r>
            <a:r>
              <a:rPr lang="fi-FI" altLang="fi-FI" sz="2800" dirty="0"/>
              <a:t>, </a:t>
            </a:r>
            <a:r>
              <a:rPr lang="fi-FI" altLang="fi-FI" sz="2800" dirty="0" err="1"/>
              <a:t>it</a:t>
            </a:r>
            <a:r>
              <a:rPr lang="fi-FI" altLang="fi-FI" sz="2800" dirty="0"/>
              <a:t> </a:t>
            </a:r>
            <a:r>
              <a:rPr lang="fi-FI" altLang="fi-FI" sz="2800" dirty="0" smtClean="0"/>
              <a:t>is </a:t>
            </a:r>
            <a:r>
              <a:rPr lang="fi-FI" altLang="fi-FI" sz="2800" dirty="0" err="1"/>
              <a:t>easier</a:t>
            </a:r>
            <a:r>
              <a:rPr lang="fi-FI" altLang="fi-FI" sz="2800" dirty="0"/>
              <a:t> to </a:t>
            </a:r>
            <a:r>
              <a:rPr lang="fi-FI" altLang="fi-FI" sz="2800" dirty="0" err="1"/>
              <a:t>identify</a:t>
            </a:r>
            <a:r>
              <a:rPr lang="fi-FI" altLang="fi-FI" sz="2800" dirty="0"/>
              <a:t> the main </a:t>
            </a:r>
            <a:r>
              <a:rPr lang="fi-FI" altLang="fi-FI" sz="2800" dirty="0" err="1"/>
              <a:t>meaning</a:t>
            </a:r>
            <a:r>
              <a:rPr lang="fi-FI" altLang="fi-FI" sz="2800" dirty="0"/>
              <a:t> </a:t>
            </a:r>
            <a:r>
              <a:rPr lang="fi-FI" altLang="fi-FI" sz="2800" dirty="0" err="1"/>
              <a:t>systems</a:t>
            </a:r>
            <a:r>
              <a:rPr lang="fi-FI" altLang="fi-FI" sz="2800" dirty="0"/>
              <a:t> </a:t>
            </a:r>
            <a:r>
              <a:rPr lang="fi-FI" altLang="fi-FI" sz="2800" dirty="0" err="1"/>
              <a:t>through</a:t>
            </a:r>
            <a:r>
              <a:rPr lang="fi-FI" altLang="fi-FI" sz="2800" dirty="0"/>
              <a:t> </a:t>
            </a:r>
            <a:r>
              <a:rPr lang="fi-FI" altLang="fi-FI" sz="2800" dirty="0" err="1"/>
              <a:t>which</a:t>
            </a:r>
            <a:r>
              <a:rPr lang="fi-FI" altLang="fi-FI" sz="2800" dirty="0"/>
              <a:t> the </a:t>
            </a:r>
            <a:r>
              <a:rPr lang="fi-FI" altLang="fi-FI" sz="2800" dirty="0" err="1"/>
              <a:t>policy</a:t>
            </a:r>
            <a:r>
              <a:rPr lang="fi-FI" altLang="fi-FI" sz="2800" dirty="0"/>
              <a:t> </a:t>
            </a:r>
            <a:r>
              <a:rPr lang="fi-FI" altLang="fi-FI" sz="2800" dirty="0" err="1"/>
              <a:t>problems</a:t>
            </a:r>
            <a:r>
              <a:rPr lang="fi-FI" altLang="fi-FI" sz="2800" dirty="0"/>
              <a:t> and </a:t>
            </a:r>
            <a:r>
              <a:rPr lang="fi-FI" altLang="fi-FI" sz="2800" dirty="0" err="1"/>
              <a:t>solutions</a:t>
            </a:r>
            <a:r>
              <a:rPr lang="fi-FI" altLang="fi-FI" sz="2800" dirty="0"/>
              <a:t> for </a:t>
            </a:r>
            <a:r>
              <a:rPr lang="fi-FI" altLang="fi-FI" sz="2800" dirty="0" err="1"/>
              <a:t>them</a:t>
            </a:r>
            <a:r>
              <a:rPr lang="fi-FI" altLang="fi-FI" sz="2800" dirty="0"/>
              <a:t> </a:t>
            </a:r>
            <a:r>
              <a:rPr lang="fi-FI" altLang="fi-FI" sz="2800" dirty="0" err="1" smtClean="0"/>
              <a:t>are</a:t>
            </a:r>
            <a:r>
              <a:rPr lang="fi-FI" altLang="fi-FI" sz="2800" dirty="0" smtClean="0"/>
              <a:t> </a:t>
            </a:r>
            <a:r>
              <a:rPr lang="fi-FI" altLang="fi-FI" sz="2800" dirty="0" err="1" smtClean="0"/>
              <a:t>being</a:t>
            </a:r>
            <a:r>
              <a:rPr lang="fi-FI" altLang="fi-FI" sz="2800" dirty="0" smtClean="0"/>
              <a:t> </a:t>
            </a:r>
            <a:r>
              <a:rPr lang="fi-FI" altLang="fi-FI" sz="2800" dirty="0" err="1"/>
              <a:t>constructed</a:t>
            </a:r>
            <a:r>
              <a:rPr lang="fi-FI" altLang="fi-FI" sz="2800" dirty="0"/>
              <a:t> </a:t>
            </a:r>
            <a:r>
              <a:rPr lang="fi-FI" altLang="fi-FI" sz="2800" dirty="0" smtClean="0"/>
              <a:t>in </a:t>
            </a:r>
            <a:r>
              <a:rPr lang="en-US" sz="2800" dirty="0" smtClean="0"/>
              <a:t>those </a:t>
            </a:r>
            <a:r>
              <a:rPr lang="en-US" sz="2800" dirty="0"/>
              <a:t>parts of the document dealing with categories of people</a:t>
            </a:r>
            <a:r>
              <a:rPr lang="fi-FI" altLang="fi-FI" sz="2800" dirty="0" smtClean="0"/>
              <a:t> </a:t>
            </a:r>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23</a:t>
            </a:fld>
            <a:endParaRPr lang="en-US" altLang="fi-FI"/>
          </a:p>
        </p:txBody>
      </p:sp>
    </p:spTree>
    <p:extLst>
      <p:ext uri="{BB962C8B-B14F-4D97-AF65-F5344CB8AC3E}">
        <p14:creationId xmlns:p14="http://schemas.microsoft.com/office/powerpoint/2010/main" val="3514404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772400" cy="864096"/>
          </a:xfrm>
        </p:spPr>
        <p:txBody>
          <a:bodyPr/>
          <a:lstStyle/>
          <a:p>
            <a:r>
              <a:rPr lang="fi-FI" sz="3200" dirty="0" err="1" smtClean="0"/>
              <a:t>Discourses</a:t>
            </a:r>
            <a:r>
              <a:rPr lang="fi-FI" sz="3200" dirty="0" smtClean="0"/>
              <a:t> of social </a:t>
            </a:r>
            <a:r>
              <a:rPr lang="fi-FI" sz="3200" dirty="0" err="1" smtClean="0"/>
              <a:t>exclusion</a:t>
            </a:r>
            <a:r>
              <a:rPr lang="fi-FI" sz="3200" dirty="0" smtClean="0"/>
              <a:t> and </a:t>
            </a:r>
            <a:r>
              <a:rPr lang="fi-FI" sz="3200" dirty="0" err="1" smtClean="0"/>
              <a:t>inclusion</a:t>
            </a:r>
            <a:endParaRPr lang="fi-FI" sz="3200" dirty="0"/>
          </a:p>
        </p:txBody>
      </p:sp>
      <p:sp>
        <p:nvSpPr>
          <p:cNvPr id="3" name="Content Placeholder 2"/>
          <p:cNvSpPr>
            <a:spLocks noGrp="1"/>
          </p:cNvSpPr>
          <p:nvPr>
            <p:ph sz="quarter" idx="1"/>
          </p:nvPr>
        </p:nvSpPr>
        <p:spPr>
          <a:xfrm>
            <a:off x="914400" y="1124744"/>
            <a:ext cx="7772400" cy="4895056"/>
          </a:xfrm>
        </p:spPr>
        <p:txBody>
          <a:bodyPr/>
          <a:lstStyle/>
          <a:p>
            <a:r>
              <a:rPr lang="fi-FI" sz="3200" dirty="0"/>
              <a:t>T</a:t>
            </a:r>
            <a:r>
              <a:rPr lang="en-US" sz="3200" dirty="0"/>
              <a:t>he low involvement with paid work and education on the part of certain </a:t>
            </a:r>
            <a:r>
              <a:rPr lang="en-US" sz="3200" dirty="0" smtClean="0"/>
              <a:t>groups </a:t>
            </a:r>
            <a:r>
              <a:rPr lang="en-US" sz="3200" dirty="0"/>
              <a:t>of </a:t>
            </a:r>
            <a:r>
              <a:rPr lang="en-US" sz="3200" dirty="0" smtClean="0"/>
              <a:t>people (women</a:t>
            </a:r>
            <a:r>
              <a:rPr lang="en-US" sz="3200" dirty="0"/>
              <a:t>, older </a:t>
            </a:r>
            <a:r>
              <a:rPr lang="en-US" sz="3200" dirty="0" smtClean="0"/>
              <a:t>workers, young people and migrants), </a:t>
            </a:r>
            <a:r>
              <a:rPr lang="en-US" sz="3200" dirty="0"/>
              <a:t>and the </a:t>
            </a:r>
            <a:r>
              <a:rPr lang="en-US" sz="3200" dirty="0" smtClean="0"/>
              <a:t>construction </a:t>
            </a:r>
            <a:r>
              <a:rPr lang="en-US" sz="3200" dirty="0"/>
              <a:t>of t</a:t>
            </a:r>
            <a:r>
              <a:rPr lang="fi-FI" sz="3200" dirty="0" err="1"/>
              <a:t>hese</a:t>
            </a:r>
            <a:r>
              <a:rPr lang="fi-FI" sz="3200" dirty="0"/>
              <a:t> </a:t>
            </a:r>
            <a:r>
              <a:rPr lang="fi-FI" sz="3200" dirty="0" err="1" smtClean="0"/>
              <a:t>groups</a:t>
            </a:r>
            <a:r>
              <a:rPr lang="fi-FI" sz="3200" dirty="0" smtClean="0"/>
              <a:t> </a:t>
            </a:r>
            <a:r>
              <a:rPr lang="fi-FI" sz="3200" dirty="0"/>
              <a:t>as </a:t>
            </a:r>
            <a:r>
              <a:rPr lang="fi-FI" sz="3200" dirty="0" smtClean="0"/>
              <a:t>’</a:t>
            </a:r>
            <a:r>
              <a:rPr lang="fi-FI" sz="3200" dirty="0" err="1" smtClean="0"/>
              <a:t>excluded</a:t>
            </a:r>
            <a:r>
              <a:rPr lang="fi-FI" sz="3200" dirty="0" smtClean="0"/>
              <a:t>’ </a:t>
            </a:r>
            <a:r>
              <a:rPr lang="fi-FI" sz="3200" dirty="0" smtClean="0">
                <a:sym typeface="Wingdings" panose="05000000000000000000" pitchFamily="2" charset="2"/>
              </a:rPr>
              <a:t></a:t>
            </a:r>
            <a:r>
              <a:rPr lang="fi-FI" sz="3200" dirty="0" smtClean="0"/>
              <a:t> </a:t>
            </a:r>
            <a:r>
              <a:rPr lang="fi-FI" sz="3200" dirty="0" err="1"/>
              <a:t>discourse</a:t>
            </a:r>
            <a:r>
              <a:rPr lang="fi-FI" sz="3200" dirty="0"/>
              <a:t> </a:t>
            </a:r>
            <a:r>
              <a:rPr lang="fi-FI" sz="3200" dirty="0" smtClean="0"/>
              <a:t>of </a:t>
            </a:r>
            <a:r>
              <a:rPr lang="fi-FI" sz="3200" dirty="0"/>
              <a:t>social </a:t>
            </a:r>
            <a:r>
              <a:rPr lang="fi-FI" sz="3200" dirty="0" err="1" smtClean="0"/>
              <a:t>exclusion</a:t>
            </a:r>
            <a:endParaRPr lang="fi-FI" sz="3200" dirty="0" smtClean="0"/>
          </a:p>
          <a:p>
            <a:r>
              <a:rPr lang="en-US" sz="3200" dirty="0"/>
              <a:t>The solutions proposed center on </a:t>
            </a:r>
            <a:r>
              <a:rPr lang="en-US" sz="3200" dirty="0" smtClean="0"/>
              <a:t>incorporating </a:t>
            </a:r>
            <a:r>
              <a:rPr lang="en-US" sz="3200" dirty="0"/>
              <a:t>‘excluded’ to labor markets and education through </a:t>
            </a:r>
            <a:r>
              <a:rPr lang="en-US" sz="3200" dirty="0" smtClean="0"/>
              <a:t>activation and empowerment </a:t>
            </a:r>
            <a:r>
              <a:rPr lang="en-US" sz="3200" dirty="0" smtClean="0">
                <a:sym typeface="Wingdings" panose="05000000000000000000" pitchFamily="2" charset="2"/>
              </a:rPr>
              <a:t> discourse of social inclusion</a:t>
            </a:r>
            <a:endParaRPr lang="fi-FI" sz="3200" dirty="0"/>
          </a:p>
          <a:p>
            <a:endParaRPr lang="fi-FI" sz="3200"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24</a:t>
            </a:fld>
            <a:endParaRPr lang="en-US" altLang="fi-FI"/>
          </a:p>
        </p:txBody>
      </p:sp>
    </p:spTree>
    <p:extLst>
      <p:ext uri="{BB962C8B-B14F-4D97-AF65-F5344CB8AC3E}">
        <p14:creationId xmlns:p14="http://schemas.microsoft.com/office/powerpoint/2010/main" val="161041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smtClean="0"/>
              <a:t>Problem</a:t>
            </a:r>
            <a:r>
              <a:rPr lang="fi-FI" b="1" dirty="0" smtClean="0"/>
              <a:t>: social </a:t>
            </a:r>
            <a:r>
              <a:rPr lang="fi-FI" b="1" dirty="0" err="1" smtClean="0"/>
              <a:t>exclusion</a:t>
            </a:r>
            <a:endParaRPr lang="fi-FI" b="1" dirty="0"/>
          </a:p>
        </p:txBody>
      </p:sp>
      <p:sp>
        <p:nvSpPr>
          <p:cNvPr id="3" name="Content Placeholder 2"/>
          <p:cNvSpPr>
            <a:spLocks noGrp="1"/>
          </p:cNvSpPr>
          <p:nvPr>
            <p:ph idx="1"/>
          </p:nvPr>
        </p:nvSpPr>
        <p:spPr>
          <a:xfrm>
            <a:off x="457200" y="1484784"/>
            <a:ext cx="8229600" cy="4641379"/>
          </a:xfrm>
        </p:spPr>
        <p:txBody>
          <a:bodyPr>
            <a:normAutofit fontScale="85000" lnSpcReduction="20000"/>
          </a:bodyPr>
          <a:lstStyle/>
          <a:p>
            <a:pPr marL="0" indent="0">
              <a:buNone/>
            </a:pPr>
            <a:endParaRPr lang="fi-FI" dirty="0" smtClean="0"/>
          </a:p>
          <a:p>
            <a:pPr marL="0" indent="0">
              <a:buNone/>
            </a:pPr>
            <a:r>
              <a:rPr lang="fi-FI" sz="4200" dirty="0" smtClean="0"/>
              <a:t>Outside of ’</a:t>
            </a:r>
            <a:r>
              <a:rPr lang="fi-FI" sz="4200" dirty="0" err="1" smtClean="0"/>
              <a:t>society</a:t>
            </a:r>
            <a:r>
              <a:rPr lang="fi-FI" sz="4200" dirty="0" smtClean="0"/>
              <a:t>’</a:t>
            </a:r>
          </a:p>
          <a:p>
            <a:pPr marL="0" indent="0">
              <a:buNone/>
            </a:pPr>
            <a:endParaRPr lang="fi-FI" dirty="0" smtClean="0"/>
          </a:p>
          <a:p>
            <a:pPr marL="0" indent="0">
              <a:buNone/>
            </a:pPr>
            <a:r>
              <a:rPr lang="fi-FI" sz="3100" dirty="0" err="1" smtClean="0"/>
              <a:t>Groups</a:t>
            </a:r>
            <a:r>
              <a:rPr lang="fi-FI" sz="3100" dirty="0" smtClean="0"/>
              <a:t> </a:t>
            </a:r>
            <a:r>
              <a:rPr lang="fi-FI" sz="3100" dirty="0"/>
              <a:t>of </a:t>
            </a:r>
            <a:r>
              <a:rPr lang="fi-FI" sz="3100" dirty="0" err="1"/>
              <a:t>people</a:t>
            </a:r>
            <a:r>
              <a:rPr lang="fi-FI" sz="3100" dirty="0"/>
              <a:t> </a:t>
            </a:r>
          </a:p>
          <a:p>
            <a:pPr marL="0" indent="0">
              <a:buNone/>
            </a:pPr>
            <a:r>
              <a:rPr lang="fi-FI" sz="3100" dirty="0"/>
              <a:t>outside </a:t>
            </a:r>
            <a:r>
              <a:rPr lang="fi-FI" sz="3100" dirty="0" smtClean="0"/>
              <a:t>of </a:t>
            </a:r>
            <a:r>
              <a:rPr lang="fi-FI" sz="3100" dirty="0" err="1" smtClean="0"/>
              <a:t>work</a:t>
            </a:r>
            <a:r>
              <a:rPr lang="fi-FI" sz="3100" dirty="0" smtClean="0"/>
              <a:t> </a:t>
            </a:r>
            <a:r>
              <a:rPr lang="fi-FI" sz="3100" dirty="0"/>
              <a:t>and </a:t>
            </a:r>
          </a:p>
          <a:p>
            <a:pPr marL="0" indent="0">
              <a:buNone/>
            </a:pPr>
            <a:r>
              <a:rPr lang="fi-FI" sz="3100" dirty="0" err="1" smtClean="0"/>
              <a:t>education</a:t>
            </a:r>
            <a:endParaRPr lang="fi-FI" sz="3100" dirty="0" smtClean="0"/>
          </a:p>
          <a:p>
            <a:pPr marL="0" indent="0">
              <a:buNone/>
            </a:pPr>
            <a:endParaRPr lang="fi-FI" sz="3100" dirty="0"/>
          </a:p>
          <a:p>
            <a:pPr marL="0" indent="0">
              <a:buNone/>
            </a:pPr>
            <a:r>
              <a:rPr lang="fi-FI" sz="3100" dirty="0" err="1" smtClean="0"/>
              <a:t>Outsiders</a:t>
            </a:r>
            <a:r>
              <a:rPr lang="fi-FI" sz="3100" dirty="0" smtClean="0"/>
              <a:t> and </a:t>
            </a:r>
          </a:p>
          <a:p>
            <a:pPr marL="0" indent="0">
              <a:buNone/>
            </a:pPr>
            <a:r>
              <a:rPr lang="fi-FI" sz="3100" dirty="0" smtClean="0"/>
              <a:t>’</a:t>
            </a:r>
            <a:r>
              <a:rPr lang="fi-FI" sz="3100" dirty="0" err="1" smtClean="0"/>
              <a:t>excluded</a:t>
            </a:r>
            <a:r>
              <a:rPr lang="fi-FI" sz="3100" dirty="0" smtClean="0"/>
              <a:t>’ </a:t>
            </a:r>
          </a:p>
          <a:p>
            <a:pPr marL="0" indent="0">
              <a:buNone/>
            </a:pPr>
            <a:r>
              <a:rPr lang="fi-FI" sz="3100" dirty="0" err="1" smtClean="0"/>
              <a:t>groups</a:t>
            </a:r>
            <a:r>
              <a:rPr lang="fi-FI" sz="3100" dirty="0" smtClean="0"/>
              <a:t> of </a:t>
            </a:r>
            <a:r>
              <a:rPr lang="fi-FI" sz="3100" dirty="0" err="1" smtClean="0"/>
              <a:t>people</a:t>
            </a:r>
            <a:endParaRPr lang="fi-FI" sz="3100" dirty="0" smtClean="0"/>
          </a:p>
          <a:p>
            <a:pPr marL="0" indent="0">
              <a:buNone/>
            </a:pPr>
            <a:r>
              <a:rPr lang="fi-FI" dirty="0" smtClean="0"/>
              <a:t> </a:t>
            </a:r>
          </a:p>
          <a:p>
            <a:endParaRPr lang="fi-FI" dirty="0"/>
          </a:p>
        </p:txBody>
      </p:sp>
      <p:sp>
        <p:nvSpPr>
          <p:cNvPr id="5" name="Oval 4"/>
          <p:cNvSpPr/>
          <p:nvPr/>
        </p:nvSpPr>
        <p:spPr>
          <a:xfrm>
            <a:off x="3995936" y="1556792"/>
            <a:ext cx="4392487" cy="4320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3600" dirty="0" smtClean="0"/>
              <a:t>Inside of ’</a:t>
            </a:r>
            <a:r>
              <a:rPr lang="fi-FI" sz="3600" dirty="0" err="1" smtClean="0"/>
              <a:t>society</a:t>
            </a:r>
            <a:r>
              <a:rPr lang="fi-FI" sz="3600" dirty="0" smtClean="0"/>
              <a:t>’ –</a:t>
            </a:r>
          </a:p>
          <a:p>
            <a:pPr algn="ctr"/>
            <a:endParaRPr lang="fi-FI" sz="3600" dirty="0" smtClean="0"/>
          </a:p>
          <a:p>
            <a:pPr algn="ctr"/>
            <a:r>
              <a:rPr lang="fi-FI" sz="2400" dirty="0" err="1" smtClean="0"/>
              <a:t>Insiders</a:t>
            </a:r>
            <a:r>
              <a:rPr lang="fi-FI" sz="2400" dirty="0" smtClean="0"/>
              <a:t> and ’</a:t>
            </a:r>
            <a:r>
              <a:rPr lang="fi-FI" sz="2400" dirty="0" err="1" smtClean="0"/>
              <a:t>included</a:t>
            </a:r>
            <a:r>
              <a:rPr lang="fi-FI" sz="2400" dirty="0" smtClean="0"/>
              <a:t>’</a:t>
            </a:r>
          </a:p>
          <a:p>
            <a:pPr algn="ctr"/>
            <a:r>
              <a:rPr lang="fi-FI" sz="2400" dirty="0" smtClean="0"/>
              <a:t> </a:t>
            </a:r>
            <a:r>
              <a:rPr lang="fi-FI" sz="2400" dirty="0" err="1" smtClean="0"/>
              <a:t>groups</a:t>
            </a:r>
            <a:r>
              <a:rPr lang="fi-FI" sz="2400" dirty="0" smtClean="0"/>
              <a:t> of </a:t>
            </a:r>
            <a:r>
              <a:rPr lang="fi-FI" sz="2400" dirty="0" err="1" smtClean="0"/>
              <a:t>people</a:t>
            </a:r>
            <a:endParaRPr lang="fi-FI" sz="2400" dirty="0"/>
          </a:p>
        </p:txBody>
      </p:sp>
      <p:sp>
        <p:nvSpPr>
          <p:cNvPr id="4" name="Slide Number Placeholder 3"/>
          <p:cNvSpPr>
            <a:spLocks noGrp="1"/>
          </p:cNvSpPr>
          <p:nvPr>
            <p:ph type="sldNum" sz="quarter" idx="12"/>
          </p:nvPr>
        </p:nvSpPr>
        <p:spPr/>
        <p:txBody>
          <a:bodyPr/>
          <a:lstStyle/>
          <a:p>
            <a:fld id="{13BBAA4B-2434-456C-ABB7-87557A0A7E28}" type="slidenum">
              <a:rPr lang="fi-FI" smtClean="0"/>
              <a:t>25</a:t>
            </a:fld>
            <a:endParaRPr lang="fi-FI"/>
          </a:p>
        </p:txBody>
      </p:sp>
    </p:spTree>
    <p:extLst>
      <p:ext uri="{BB962C8B-B14F-4D97-AF65-F5344CB8AC3E}">
        <p14:creationId xmlns:p14="http://schemas.microsoft.com/office/powerpoint/2010/main" val="14430123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smtClean="0"/>
              <a:t>Solution</a:t>
            </a:r>
            <a:r>
              <a:rPr lang="fi-FI" b="1" dirty="0" smtClean="0"/>
              <a:t>: social </a:t>
            </a:r>
            <a:r>
              <a:rPr lang="fi-FI" b="1" dirty="0" err="1" smtClean="0"/>
              <a:t>inclusion</a:t>
            </a:r>
            <a:endParaRPr lang="fi-FI" b="1" dirty="0"/>
          </a:p>
        </p:txBody>
      </p:sp>
      <p:sp>
        <p:nvSpPr>
          <p:cNvPr id="3" name="Content Placeholder 2"/>
          <p:cNvSpPr>
            <a:spLocks noGrp="1"/>
          </p:cNvSpPr>
          <p:nvPr>
            <p:ph idx="1"/>
          </p:nvPr>
        </p:nvSpPr>
        <p:spPr/>
        <p:txBody>
          <a:bodyPr/>
          <a:lstStyle/>
          <a:p>
            <a:endParaRPr lang="fi-FI" dirty="0" smtClean="0"/>
          </a:p>
          <a:p>
            <a:pPr marL="0" indent="0">
              <a:buNone/>
            </a:pPr>
            <a:endParaRPr lang="fi-FI" dirty="0" smtClean="0"/>
          </a:p>
          <a:p>
            <a:pPr marL="0" indent="0">
              <a:buNone/>
            </a:pPr>
            <a:endParaRPr lang="fi-FI" dirty="0"/>
          </a:p>
          <a:p>
            <a:pPr marL="0" indent="0">
              <a:buNone/>
            </a:pPr>
            <a:r>
              <a:rPr lang="fi-FI" dirty="0" smtClean="0"/>
              <a:t> </a:t>
            </a:r>
            <a:endParaRPr lang="fi-FI" dirty="0"/>
          </a:p>
        </p:txBody>
      </p:sp>
      <p:sp>
        <p:nvSpPr>
          <p:cNvPr id="5" name="Oval 4"/>
          <p:cNvSpPr/>
          <p:nvPr/>
        </p:nvSpPr>
        <p:spPr>
          <a:xfrm>
            <a:off x="3779912" y="1700808"/>
            <a:ext cx="4464496" cy="42484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4000" dirty="0" smtClean="0"/>
              <a:t>Inside of </a:t>
            </a:r>
          </a:p>
          <a:p>
            <a:pPr algn="ctr"/>
            <a:r>
              <a:rPr lang="fi-FI" sz="4000" dirty="0" smtClean="0"/>
              <a:t>’</a:t>
            </a:r>
            <a:r>
              <a:rPr lang="fi-FI" sz="4000" dirty="0" err="1" smtClean="0"/>
              <a:t>society</a:t>
            </a:r>
            <a:r>
              <a:rPr lang="fi-FI" sz="4000" dirty="0" smtClean="0"/>
              <a:t>’</a:t>
            </a:r>
            <a:endParaRPr lang="fi-FI" sz="4000" dirty="0"/>
          </a:p>
        </p:txBody>
      </p:sp>
      <p:sp>
        <p:nvSpPr>
          <p:cNvPr id="4" name="Right Arrow 3"/>
          <p:cNvSpPr/>
          <p:nvPr/>
        </p:nvSpPr>
        <p:spPr>
          <a:xfrm>
            <a:off x="683568" y="2564904"/>
            <a:ext cx="2872845" cy="2376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dirty="0" smtClean="0"/>
              <a:t>Empowerment</a:t>
            </a:r>
          </a:p>
          <a:p>
            <a:pPr algn="ctr"/>
            <a:r>
              <a:rPr lang="fi-FI" sz="2400" dirty="0" err="1" smtClean="0"/>
              <a:t>Activation</a:t>
            </a:r>
            <a:endParaRPr lang="fi-FI" sz="2400" dirty="0" smtClean="0"/>
          </a:p>
          <a:p>
            <a:pPr algn="ctr"/>
            <a:r>
              <a:rPr lang="fi-FI" sz="2400" dirty="0" err="1" smtClean="0"/>
              <a:t>Participation</a:t>
            </a:r>
            <a:endParaRPr lang="fi-FI" sz="2400" dirty="0"/>
          </a:p>
        </p:txBody>
      </p:sp>
      <p:sp>
        <p:nvSpPr>
          <p:cNvPr id="6" name="Slide Number Placeholder 5"/>
          <p:cNvSpPr>
            <a:spLocks noGrp="1"/>
          </p:cNvSpPr>
          <p:nvPr>
            <p:ph type="sldNum" sz="quarter" idx="12"/>
          </p:nvPr>
        </p:nvSpPr>
        <p:spPr/>
        <p:txBody>
          <a:bodyPr/>
          <a:lstStyle/>
          <a:p>
            <a:fld id="{13BBAA4B-2434-456C-ABB7-87557A0A7E28}" type="slidenum">
              <a:rPr lang="fi-FI" smtClean="0"/>
              <a:t>26</a:t>
            </a:fld>
            <a:endParaRPr lang="fi-FI"/>
          </a:p>
        </p:txBody>
      </p:sp>
    </p:spTree>
    <p:extLst>
      <p:ext uri="{BB962C8B-B14F-4D97-AF65-F5344CB8AC3E}">
        <p14:creationId xmlns:p14="http://schemas.microsoft.com/office/powerpoint/2010/main" val="30193488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smtClean="0"/>
              <a:t>Conclusions</a:t>
            </a:r>
            <a:r>
              <a:rPr lang="fi-FI" b="1" dirty="0" smtClean="0"/>
              <a:t> </a:t>
            </a:r>
            <a:endParaRPr lang="fi-FI" b="1" dirty="0"/>
          </a:p>
        </p:txBody>
      </p:sp>
      <p:sp>
        <p:nvSpPr>
          <p:cNvPr id="3" name="Content Placeholder 2"/>
          <p:cNvSpPr>
            <a:spLocks noGrp="1"/>
          </p:cNvSpPr>
          <p:nvPr>
            <p:ph idx="1"/>
          </p:nvPr>
        </p:nvSpPr>
        <p:spPr/>
        <p:txBody>
          <a:bodyPr>
            <a:normAutofit/>
          </a:bodyPr>
          <a:lstStyle/>
          <a:p>
            <a:r>
              <a:rPr lang="fi-FI" dirty="0" smtClean="0"/>
              <a:t>The </a:t>
            </a:r>
            <a:r>
              <a:rPr lang="fi-FI" dirty="0" err="1"/>
              <a:t>categories</a:t>
            </a:r>
            <a:r>
              <a:rPr lang="fi-FI" dirty="0"/>
              <a:t> of </a:t>
            </a:r>
            <a:r>
              <a:rPr lang="fi-FI" dirty="0" err="1"/>
              <a:t>people</a:t>
            </a:r>
            <a:r>
              <a:rPr lang="fi-FI" dirty="0"/>
              <a:t> </a:t>
            </a:r>
            <a:r>
              <a:rPr lang="fi-FI" dirty="0" err="1"/>
              <a:t>are</a:t>
            </a:r>
            <a:r>
              <a:rPr lang="fi-FI" dirty="0"/>
              <a:t> </a:t>
            </a:r>
            <a:r>
              <a:rPr lang="fi-FI" dirty="0" err="1"/>
              <a:t>constructed</a:t>
            </a:r>
            <a:r>
              <a:rPr lang="fi-FI" dirty="0"/>
              <a:t> </a:t>
            </a:r>
            <a:r>
              <a:rPr lang="fi-FI" dirty="0" err="1"/>
              <a:t>almost</a:t>
            </a:r>
            <a:r>
              <a:rPr lang="fi-FI" dirty="0"/>
              <a:t> </a:t>
            </a:r>
            <a:r>
              <a:rPr lang="fi-FI" dirty="0" err="1"/>
              <a:t>exclusively</a:t>
            </a:r>
            <a:r>
              <a:rPr lang="fi-FI" dirty="0"/>
              <a:t> as </a:t>
            </a:r>
            <a:r>
              <a:rPr lang="fi-FI" dirty="0" err="1"/>
              <a:t>potential</a:t>
            </a:r>
            <a:r>
              <a:rPr lang="fi-FI" dirty="0"/>
              <a:t> </a:t>
            </a:r>
            <a:r>
              <a:rPr lang="fi-FI" dirty="0" err="1"/>
              <a:t>labor</a:t>
            </a:r>
            <a:r>
              <a:rPr lang="fi-FI" dirty="0"/>
              <a:t> </a:t>
            </a:r>
            <a:r>
              <a:rPr lang="fi-FI" dirty="0" err="1"/>
              <a:t>force</a:t>
            </a:r>
            <a:r>
              <a:rPr lang="fi-FI" dirty="0"/>
              <a:t> for </a:t>
            </a:r>
            <a:r>
              <a:rPr lang="fi-FI" dirty="0" err="1"/>
              <a:t>economic</a:t>
            </a:r>
            <a:r>
              <a:rPr lang="fi-FI" dirty="0"/>
              <a:t> </a:t>
            </a:r>
            <a:r>
              <a:rPr lang="fi-FI" dirty="0" err="1"/>
              <a:t>objectives</a:t>
            </a:r>
            <a:r>
              <a:rPr lang="fi-FI" dirty="0"/>
              <a:t> </a:t>
            </a:r>
          </a:p>
          <a:p>
            <a:r>
              <a:rPr lang="en-US" dirty="0" smtClean="0"/>
              <a:t>The </a:t>
            </a:r>
            <a:r>
              <a:rPr lang="en-US" dirty="0"/>
              <a:t>main objective is to make full use of Europe’s labor potential to face the challenges of ageing population and rising global </a:t>
            </a:r>
            <a:r>
              <a:rPr lang="en-US" dirty="0" smtClean="0"/>
              <a:t>competition</a:t>
            </a:r>
          </a:p>
          <a:p>
            <a:r>
              <a:rPr lang="en-US" dirty="0"/>
              <a:t>The priority of economic growth is the paradigmatic premise of the social world constructed in </a:t>
            </a:r>
            <a:r>
              <a:rPr lang="en-US" i="1" dirty="0"/>
              <a:t>Europe </a:t>
            </a:r>
            <a:r>
              <a:rPr lang="en-US" i="1" dirty="0" smtClean="0"/>
              <a:t>2020, </a:t>
            </a:r>
            <a:r>
              <a:rPr lang="en-US" i="1" dirty="0"/>
              <a:t> </a:t>
            </a:r>
            <a:r>
              <a:rPr lang="en-US" dirty="0" smtClean="0"/>
              <a:t>and the social issues and the topics of social inequalities and poverty are sidelined in this document.</a:t>
            </a:r>
          </a:p>
          <a:p>
            <a:endParaRPr lang="en-US" dirty="0"/>
          </a:p>
          <a:p>
            <a:endParaRPr lang="fi-FI" dirty="0"/>
          </a:p>
        </p:txBody>
      </p:sp>
      <p:sp>
        <p:nvSpPr>
          <p:cNvPr id="4" name="Slide Number Placeholder 3"/>
          <p:cNvSpPr>
            <a:spLocks noGrp="1"/>
          </p:cNvSpPr>
          <p:nvPr>
            <p:ph type="sldNum" sz="quarter" idx="12"/>
          </p:nvPr>
        </p:nvSpPr>
        <p:spPr/>
        <p:txBody>
          <a:bodyPr/>
          <a:lstStyle/>
          <a:p>
            <a:fld id="{13BBAA4B-2434-456C-ABB7-87557A0A7E28}" type="slidenum">
              <a:rPr lang="fi-FI" smtClean="0"/>
              <a:t>27</a:t>
            </a:fld>
            <a:endParaRPr lang="fi-FI"/>
          </a:p>
        </p:txBody>
      </p:sp>
    </p:spTree>
    <p:extLst>
      <p:ext uri="{BB962C8B-B14F-4D97-AF65-F5344CB8AC3E}">
        <p14:creationId xmlns:p14="http://schemas.microsoft.com/office/powerpoint/2010/main" val="2951693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lstStyle/>
          <a:p>
            <a:r>
              <a:rPr lang="fi-FI" b="1" dirty="0" err="1" smtClean="0"/>
              <a:t>Finally</a:t>
            </a:r>
            <a:endParaRPr lang="fi-FI" b="1" dirty="0"/>
          </a:p>
        </p:txBody>
      </p:sp>
      <p:sp>
        <p:nvSpPr>
          <p:cNvPr id="3" name="Content Placeholder 2"/>
          <p:cNvSpPr>
            <a:spLocks noGrp="1"/>
          </p:cNvSpPr>
          <p:nvPr>
            <p:ph sz="quarter" idx="1"/>
          </p:nvPr>
        </p:nvSpPr>
        <p:spPr>
          <a:xfrm>
            <a:off x="914400" y="980728"/>
            <a:ext cx="7772400" cy="5039072"/>
          </a:xfrm>
        </p:spPr>
        <p:txBody>
          <a:bodyPr/>
          <a:lstStyle/>
          <a:p>
            <a:r>
              <a:rPr lang="en-US" dirty="0"/>
              <a:t>One </a:t>
            </a:r>
            <a:r>
              <a:rPr lang="en-US" dirty="0" smtClean="0"/>
              <a:t>common misconception </a:t>
            </a:r>
            <a:r>
              <a:rPr lang="en-US" dirty="0"/>
              <a:t>is that </a:t>
            </a:r>
            <a:r>
              <a:rPr lang="en-US" dirty="0" smtClean="0"/>
              <a:t>qualitative research does have nothing </a:t>
            </a:r>
            <a:r>
              <a:rPr lang="en-US" dirty="0"/>
              <a:t>to do with numbers or counting. </a:t>
            </a:r>
            <a:endParaRPr lang="fi-FI" dirty="0"/>
          </a:p>
          <a:p>
            <a:r>
              <a:rPr lang="en-US" dirty="0" smtClean="0"/>
              <a:t>In fact, quantification </a:t>
            </a:r>
            <a:r>
              <a:rPr lang="en-US" dirty="0"/>
              <a:t>is quite widely used </a:t>
            </a:r>
            <a:r>
              <a:rPr lang="en-US" dirty="0" smtClean="0"/>
              <a:t>to </a:t>
            </a:r>
            <a:r>
              <a:rPr lang="en-US" dirty="0"/>
              <a:t>organize qualitative </a:t>
            </a:r>
            <a:r>
              <a:rPr lang="en-US" dirty="0" smtClean="0"/>
              <a:t>data (even </a:t>
            </a:r>
            <a:r>
              <a:rPr lang="en-US" dirty="0"/>
              <a:t>in those qualitative studies premised on a social constructionist point of </a:t>
            </a:r>
            <a:r>
              <a:rPr lang="en-US" dirty="0" smtClean="0"/>
              <a:t>view). </a:t>
            </a:r>
          </a:p>
          <a:p>
            <a:r>
              <a:rPr lang="en-US" dirty="0" smtClean="0"/>
              <a:t>At the initial stage of analysis, quantification may </a:t>
            </a:r>
            <a:r>
              <a:rPr lang="en-US" dirty="0"/>
              <a:t>be used to give a more general overview into the topic by examining the whole document/a larger part of the </a:t>
            </a:r>
            <a:r>
              <a:rPr lang="en-US" dirty="0" smtClean="0"/>
              <a:t>document.</a:t>
            </a:r>
          </a:p>
          <a:p>
            <a:r>
              <a:rPr lang="en-US" dirty="0" smtClean="0"/>
              <a:t>After </a:t>
            </a:r>
            <a:r>
              <a:rPr lang="en-US" dirty="0"/>
              <a:t>that, it </a:t>
            </a:r>
            <a:r>
              <a:rPr lang="en-US" dirty="0" smtClean="0"/>
              <a:t>might be </a:t>
            </a:r>
            <a:r>
              <a:rPr lang="en-US" dirty="0"/>
              <a:t>easier to explore in depth a smaller part of the </a:t>
            </a:r>
            <a:r>
              <a:rPr lang="en-US" dirty="0" smtClean="0"/>
              <a:t>document by means of qualitative analysis. </a:t>
            </a:r>
          </a:p>
          <a:p>
            <a:r>
              <a:rPr lang="en-US" dirty="0" smtClean="0"/>
              <a:t>Main lesson: It depends on the emerging analytical </a:t>
            </a:r>
            <a:r>
              <a:rPr lang="en-US" dirty="0"/>
              <a:t>questions which </a:t>
            </a:r>
            <a:r>
              <a:rPr lang="en-US" dirty="0" smtClean="0"/>
              <a:t>approaches are the most appropriate ones at that stage.</a:t>
            </a:r>
            <a:endParaRPr lang="en-US" dirty="0"/>
          </a:p>
          <a:p>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28</a:t>
            </a:fld>
            <a:endParaRPr lang="en-US" altLang="fi-FI"/>
          </a:p>
        </p:txBody>
      </p:sp>
    </p:spTree>
    <p:extLst>
      <p:ext uri="{BB962C8B-B14F-4D97-AF65-F5344CB8AC3E}">
        <p14:creationId xmlns:p14="http://schemas.microsoft.com/office/powerpoint/2010/main" val="2081534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9552" y="404664"/>
            <a:ext cx="8229600" cy="648072"/>
          </a:xfrm>
        </p:spPr>
        <p:txBody>
          <a:bodyPr>
            <a:normAutofit fontScale="90000"/>
          </a:bodyPr>
          <a:lstStyle/>
          <a:p>
            <a:pPr eaLnBrk="1" fontAlgn="auto" hangingPunct="1">
              <a:spcAft>
                <a:spcPts val="0"/>
              </a:spcAft>
              <a:defRPr/>
            </a:pPr>
            <a:r>
              <a:rPr lang="en-US" altLang="fi-FI" b="1" dirty="0" smtClean="0">
                <a:ea typeface="ＭＳ Ｐゴシック" pitchFamily="34" charset="-128"/>
              </a:rPr>
              <a:t>Literature</a:t>
            </a:r>
          </a:p>
        </p:txBody>
      </p:sp>
      <p:sp>
        <p:nvSpPr>
          <p:cNvPr id="31747" name="Content Placeholder 2"/>
          <p:cNvSpPr>
            <a:spLocks noGrp="1"/>
          </p:cNvSpPr>
          <p:nvPr>
            <p:ph sz="quarter" idx="1"/>
          </p:nvPr>
        </p:nvSpPr>
        <p:spPr>
          <a:xfrm>
            <a:off x="457200" y="1124744"/>
            <a:ext cx="8229600" cy="5449095"/>
          </a:xfrm>
        </p:spPr>
        <p:txBody>
          <a:bodyPr/>
          <a:lstStyle/>
          <a:p>
            <a:pPr eaLnBrk="1" hangingPunct="1"/>
            <a:r>
              <a:rPr lang="en-US" sz="2000" dirty="0" err="1"/>
              <a:t>Cassell</a:t>
            </a:r>
            <a:r>
              <a:rPr lang="en-US" sz="2000" dirty="0"/>
              <a:t>, Catherine, &amp; Symon, Gillian (</a:t>
            </a:r>
            <a:r>
              <a:rPr lang="en-US" sz="2000" dirty="0" smtClean="0"/>
              <a:t>1994) Qualitative </a:t>
            </a:r>
            <a:r>
              <a:rPr lang="en-US" sz="2000" dirty="0"/>
              <a:t>research in work contexts. In Catherine </a:t>
            </a:r>
            <a:r>
              <a:rPr lang="en-US" sz="2000" dirty="0" err="1"/>
              <a:t>Cassell</a:t>
            </a:r>
            <a:r>
              <a:rPr lang="en-US" sz="2000" dirty="0"/>
              <a:t> &amp; Gillian Symon (Eds.), </a:t>
            </a:r>
            <a:r>
              <a:rPr lang="en-US" sz="2000" i="1" dirty="0"/>
              <a:t>Qualitative methods in organizational research, a practical </a:t>
            </a:r>
            <a:r>
              <a:rPr lang="en-US" sz="2000" i="1" dirty="0" smtClean="0"/>
              <a:t>guide</a:t>
            </a:r>
            <a:r>
              <a:rPr lang="en-US" sz="2000" dirty="0" smtClean="0"/>
              <a:t>. </a:t>
            </a:r>
            <a:r>
              <a:rPr lang="en-US" sz="2000" dirty="0"/>
              <a:t>London: Sage</a:t>
            </a:r>
            <a:r>
              <a:rPr lang="en-US" sz="2000" dirty="0" smtClean="0"/>
              <a:t>.</a:t>
            </a:r>
          </a:p>
          <a:p>
            <a:pPr eaLnBrk="1" hangingPunct="1"/>
            <a:r>
              <a:rPr lang="en-GB" sz="2000" dirty="0"/>
              <a:t>Creswell. J.W. (2009) </a:t>
            </a:r>
            <a:r>
              <a:rPr lang="en-GB" sz="2000" i="1" dirty="0"/>
              <a:t>Research Design: Qualitative, Quantitative and Mixed Methods Approaches</a:t>
            </a:r>
            <a:r>
              <a:rPr lang="en-GB" sz="2000" dirty="0"/>
              <a:t>. </a:t>
            </a:r>
            <a:r>
              <a:rPr lang="en-GB" sz="2000" dirty="0" smtClean="0"/>
              <a:t>London: Sage</a:t>
            </a:r>
            <a:r>
              <a:rPr lang="en-GB" sz="2000" dirty="0"/>
              <a:t>.</a:t>
            </a:r>
            <a:endParaRPr lang="fi-FI" sz="2000" dirty="0"/>
          </a:p>
          <a:p>
            <a:pPr eaLnBrk="1" hangingPunct="1"/>
            <a:r>
              <a:rPr lang="fi-FI" altLang="fi-FI" sz="2000" dirty="0" err="1" smtClean="0">
                <a:ea typeface="MS PGothic" pitchFamily="34" charset="-128"/>
              </a:rPr>
              <a:t>Denzin</a:t>
            </a:r>
            <a:r>
              <a:rPr lang="fi-FI" altLang="fi-FI" sz="2000" dirty="0">
                <a:ea typeface="MS PGothic" pitchFamily="34" charset="-128"/>
              </a:rPr>
              <a:t>, Norman K., &amp; Lincoln, </a:t>
            </a:r>
            <a:r>
              <a:rPr lang="fi-FI" altLang="fi-FI" sz="2000" dirty="0" err="1">
                <a:ea typeface="MS PGothic" pitchFamily="34" charset="-128"/>
              </a:rPr>
              <a:t>Yvonna</a:t>
            </a:r>
            <a:r>
              <a:rPr lang="fi-FI" altLang="fi-FI" sz="2000" dirty="0">
                <a:ea typeface="MS PGothic" pitchFamily="34" charset="-128"/>
              </a:rPr>
              <a:t> S. (2000). </a:t>
            </a:r>
            <a:r>
              <a:rPr lang="fi-FI" altLang="fi-FI" sz="2000" dirty="0" err="1">
                <a:ea typeface="MS PGothic" pitchFamily="34" charset="-128"/>
              </a:rPr>
              <a:t>Introduction</a:t>
            </a:r>
            <a:r>
              <a:rPr lang="fi-FI" altLang="fi-FI" sz="2000" dirty="0">
                <a:ea typeface="MS PGothic" pitchFamily="34" charset="-128"/>
              </a:rPr>
              <a:t>: The </a:t>
            </a:r>
            <a:r>
              <a:rPr lang="fi-FI" altLang="fi-FI" sz="2000" dirty="0" err="1">
                <a:ea typeface="MS PGothic" pitchFamily="34" charset="-128"/>
              </a:rPr>
              <a:t>discipline</a:t>
            </a:r>
            <a:r>
              <a:rPr lang="fi-FI" altLang="fi-FI" sz="2000" dirty="0">
                <a:ea typeface="MS PGothic" pitchFamily="34" charset="-128"/>
              </a:rPr>
              <a:t> and </a:t>
            </a:r>
            <a:r>
              <a:rPr lang="fi-FI" altLang="fi-FI" sz="2000" dirty="0" err="1">
                <a:ea typeface="MS PGothic" pitchFamily="34" charset="-128"/>
              </a:rPr>
              <a:t>practice</a:t>
            </a:r>
            <a:r>
              <a:rPr lang="fi-FI" altLang="fi-FI" sz="2000" dirty="0">
                <a:ea typeface="MS PGothic" pitchFamily="34" charset="-128"/>
              </a:rPr>
              <a:t> of </a:t>
            </a:r>
            <a:r>
              <a:rPr lang="fi-FI" altLang="fi-FI" sz="2000" dirty="0" err="1">
                <a:ea typeface="MS PGothic" pitchFamily="34" charset="-128"/>
              </a:rPr>
              <a:t>qualitative</a:t>
            </a:r>
            <a:r>
              <a:rPr lang="fi-FI" altLang="fi-FI" sz="2000" dirty="0">
                <a:ea typeface="MS PGothic" pitchFamily="34" charset="-128"/>
              </a:rPr>
              <a:t> </a:t>
            </a:r>
            <a:r>
              <a:rPr lang="fi-FI" altLang="fi-FI" sz="2000" dirty="0" err="1">
                <a:ea typeface="MS PGothic" pitchFamily="34" charset="-128"/>
              </a:rPr>
              <a:t>research</a:t>
            </a:r>
            <a:r>
              <a:rPr lang="fi-FI" altLang="fi-FI" sz="2000" dirty="0">
                <a:ea typeface="MS PGothic" pitchFamily="34" charset="-128"/>
              </a:rPr>
              <a:t>. In Norman K. </a:t>
            </a:r>
            <a:r>
              <a:rPr lang="fi-FI" altLang="fi-FI" sz="2000" dirty="0" err="1">
                <a:ea typeface="MS PGothic" pitchFamily="34" charset="-128"/>
              </a:rPr>
              <a:t>Denzin</a:t>
            </a:r>
            <a:r>
              <a:rPr lang="fi-FI" altLang="fi-FI" sz="2000" dirty="0">
                <a:ea typeface="MS PGothic" pitchFamily="34" charset="-128"/>
              </a:rPr>
              <a:t> &amp; </a:t>
            </a:r>
            <a:r>
              <a:rPr lang="fi-FI" altLang="fi-FI" sz="2000" dirty="0" err="1">
                <a:ea typeface="MS PGothic" pitchFamily="34" charset="-128"/>
              </a:rPr>
              <a:t>Yvonna</a:t>
            </a:r>
            <a:r>
              <a:rPr lang="fi-FI" altLang="fi-FI" sz="2000" dirty="0">
                <a:ea typeface="MS PGothic" pitchFamily="34" charset="-128"/>
              </a:rPr>
              <a:t> S. Lincoln (</a:t>
            </a:r>
            <a:r>
              <a:rPr lang="fi-FI" altLang="fi-FI" sz="2000" dirty="0" err="1">
                <a:ea typeface="MS PGothic" pitchFamily="34" charset="-128"/>
              </a:rPr>
              <a:t>Eds</a:t>
            </a:r>
            <a:r>
              <a:rPr lang="fi-FI" altLang="fi-FI" sz="2000" dirty="0">
                <a:ea typeface="MS PGothic" pitchFamily="34" charset="-128"/>
              </a:rPr>
              <a:t>.), </a:t>
            </a:r>
            <a:r>
              <a:rPr lang="fi-FI" altLang="fi-FI" sz="2000" i="1" dirty="0" err="1">
                <a:ea typeface="MS PGothic" pitchFamily="34" charset="-128"/>
              </a:rPr>
              <a:t>Handbook</a:t>
            </a:r>
            <a:r>
              <a:rPr lang="fi-FI" altLang="fi-FI" sz="2000" i="1" dirty="0">
                <a:ea typeface="MS PGothic" pitchFamily="34" charset="-128"/>
              </a:rPr>
              <a:t> of </a:t>
            </a:r>
            <a:r>
              <a:rPr lang="fi-FI" altLang="fi-FI" sz="2000" i="1" dirty="0" err="1">
                <a:ea typeface="MS PGothic" pitchFamily="34" charset="-128"/>
              </a:rPr>
              <a:t>qualitative</a:t>
            </a:r>
            <a:r>
              <a:rPr lang="fi-FI" altLang="fi-FI" sz="2000" i="1" dirty="0">
                <a:ea typeface="MS PGothic" pitchFamily="34" charset="-128"/>
              </a:rPr>
              <a:t> </a:t>
            </a:r>
            <a:r>
              <a:rPr lang="fi-FI" altLang="fi-FI" sz="2000" i="1" dirty="0" err="1" smtClean="0">
                <a:ea typeface="MS PGothic" pitchFamily="34" charset="-128"/>
              </a:rPr>
              <a:t>research</a:t>
            </a:r>
            <a:r>
              <a:rPr lang="fi-FI" altLang="fi-FI" sz="2000" i="1" dirty="0" smtClean="0">
                <a:ea typeface="MS PGothic" pitchFamily="34" charset="-128"/>
              </a:rPr>
              <a:t>. </a:t>
            </a:r>
            <a:r>
              <a:rPr lang="fi-FI" altLang="fi-FI" sz="2000" dirty="0" smtClean="0">
                <a:ea typeface="MS PGothic" pitchFamily="34" charset="-128"/>
              </a:rPr>
              <a:t> London: </a:t>
            </a:r>
            <a:r>
              <a:rPr lang="fi-FI" altLang="fi-FI" sz="2000" dirty="0">
                <a:ea typeface="MS PGothic" pitchFamily="34" charset="-128"/>
              </a:rPr>
              <a:t>Sage.</a:t>
            </a:r>
            <a:endParaRPr lang="fi-FI" altLang="fi-FI" sz="2000" dirty="0" smtClean="0">
              <a:ea typeface="MS PGothic" pitchFamily="34" charset="-128"/>
            </a:endParaRPr>
          </a:p>
          <a:p>
            <a:pPr eaLnBrk="1" hangingPunct="1"/>
            <a:r>
              <a:rPr lang="fi-FI" altLang="fi-FI" sz="2000" dirty="0" err="1" smtClean="0">
                <a:ea typeface="MS PGothic" pitchFamily="34" charset="-128"/>
              </a:rPr>
              <a:t>Flick</a:t>
            </a:r>
            <a:r>
              <a:rPr lang="fi-FI" altLang="fi-FI" sz="2000" dirty="0" smtClean="0">
                <a:ea typeface="MS PGothic" pitchFamily="34" charset="-128"/>
              </a:rPr>
              <a:t>, </a:t>
            </a:r>
            <a:r>
              <a:rPr lang="fi-FI" altLang="fi-FI" sz="2000" dirty="0" err="1" smtClean="0">
                <a:ea typeface="MS PGothic" pitchFamily="34" charset="-128"/>
              </a:rPr>
              <a:t>Uwe</a:t>
            </a:r>
            <a:r>
              <a:rPr lang="fi-FI" altLang="fi-FI" sz="2000" dirty="0" smtClean="0">
                <a:ea typeface="MS PGothic" pitchFamily="34" charset="-128"/>
              </a:rPr>
              <a:t> (2006) </a:t>
            </a:r>
            <a:r>
              <a:rPr lang="fi-FI" altLang="fi-FI" sz="2000" i="1" dirty="0" smtClean="0">
                <a:ea typeface="MS PGothic" pitchFamily="34" charset="-128"/>
              </a:rPr>
              <a:t>An </a:t>
            </a:r>
            <a:r>
              <a:rPr lang="fi-FI" altLang="fi-FI" sz="2000" i="1" dirty="0" err="1" smtClean="0">
                <a:ea typeface="MS PGothic" pitchFamily="34" charset="-128"/>
              </a:rPr>
              <a:t>Introduction</a:t>
            </a:r>
            <a:r>
              <a:rPr lang="fi-FI" altLang="fi-FI" sz="2000" i="1" dirty="0" smtClean="0">
                <a:ea typeface="MS PGothic" pitchFamily="34" charset="-128"/>
              </a:rPr>
              <a:t> to </a:t>
            </a:r>
            <a:r>
              <a:rPr lang="fi-FI" altLang="fi-FI" sz="2000" i="1" dirty="0" err="1" smtClean="0">
                <a:ea typeface="MS PGothic" pitchFamily="34" charset="-128"/>
              </a:rPr>
              <a:t>Qualitative</a:t>
            </a:r>
            <a:r>
              <a:rPr lang="fi-FI" altLang="fi-FI" sz="2000" i="1" dirty="0" smtClean="0">
                <a:ea typeface="MS PGothic" pitchFamily="34" charset="-128"/>
              </a:rPr>
              <a:t> </a:t>
            </a:r>
            <a:r>
              <a:rPr lang="fi-FI" altLang="fi-FI" sz="2000" i="1" dirty="0" err="1" smtClean="0">
                <a:ea typeface="MS PGothic" pitchFamily="34" charset="-128"/>
              </a:rPr>
              <a:t>Research</a:t>
            </a:r>
            <a:r>
              <a:rPr lang="fi-FI" altLang="fi-FI" sz="2000" dirty="0" smtClean="0">
                <a:ea typeface="MS PGothic" pitchFamily="34" charset="-128"/>
              </a:rPr>
              <a:t>. London: Sage.</a:t>
            </a:r>
          </a:p>
          <a:p>
            <a:pPr eaLnBrk="1" hangingPunct="1"/>
            <a:r>
              <a:rPr lang="fi-FI" altLang="fi-FI" sz="2000" dirty="0" smtClean="0">
                <a:ea typeface="MS PGothic" pitchFamily="34" charset="-128"/>
              </a:rPr>
              <a:t>Lincoln, Y </a:t>
            </a:r>
            <a:r>
              <a:rPr lang="fi-FI" altLang="fi-FI" sz="2000" dirty="0" err="1" smtClean="0">
                <a:ea typeface="MS PGothic" pitchFamily="34" charset="-128"/>
              </a:rPr>
              <a:t>Guba</a:t>
            </a:r>
            <a:r>
              <a:rPr lang="fi-FI" altLang="fi-FI" sz="2000" dirty="0" smtClean="0">
                <a:ea typeface="MS PGothic" pitchFamily="34" charset="-128"/>
              </a:rPr>
              <a:t>, E (2000) </a:t>
            </a:r>
            <a:r>
              <a:rPr lang="fi-FI" altLang="fi-FI" sz="2000" dirty="0" err="1" smtClean="0">
                <a:ea typeface="MS PGothic" pitchFamily="34" charset="-128"/>
              </a:rPr>
              <a:t>Paradigmatic</a:t>
            </a:r>
            <a:r>
              <a:rPr lang="fi-FI" altLang="fi-FI" sz="2000" dirty="0" smtClean="0">
                <a:ea typeface="MS PGothic" pitchFamily="34" charset="-128"/>
              </a:rPr>
              <a:t> </a:t>
            </a:r>
            <a:r>
              <a:rPr lang="fi-FI" altLang="fi-FI" sz="2000" dirty="0" err="1" smtClean="0">
                <a:ea typeface="MS PGothic" pitchFamily="34" charset="-128"/>
              </a:rPr>
              <a:t>controversies</a:t>
            </a:r>
            <a:r>
              <a:rPr lang="fi-FI" altLang="fi-FI" sz="2000" dirty="0" smtClean="0">
                <a:ea typeface="MS PGothic" pitchFamily="34" charset="-128"/>
              </a:rPr>
              <a:t>, </a:t>
            </a:r>
            <a:r>
              <a:rPr lang="fi-FI" altLang="fi-FI" sz="2000" dirty="0" err="1" smtClean="0">
                <a:ea typeface="MS PGothic" pitchFamily="34" charset="-128"/>
              </a:rPr>
              <a:t>contradictions</a:t>
            </a:r>
            <a:r>
              <a:rPr lang="fi-FI" altLang="fi-FI" sz="2000" dirty="0" smtClean="0">
                <a:ea typeface="MS PGothic" pitchFamily="34" charset="-128"/>
              </a:rPr>
              <a:t> and </a:t>
            </a:r>
            <a:r>
              <a:rPr lang="fi-FI" altLang="fi-FI" sz="2000" dirty="0" err="1" smtClean="0">
                <a:ea typeface="MS PGothic" pitchFamily="34" charset="-128"/>
              </a:rPr>
              <a:t>emerging</a:t>
            </a:r>
            <a:r>
              <a:rPr lang="fi-FI" altLang="fi-FI" sz="2000" dirty="0" smtClean="0">
                <a:ea typeface="MS PGothic" pitchFamily="34" charset="-128"/>
              </a:rPr>
              <a:t> </a:t>
            </a:r>
            <a:r>
              <a:rPr lang="fi-FI" altLang="fi-FI" sz="2000" dirty="0" err="1" smtClean="0">
                <a:ea typeface="MS PGothic" pitchFamily="34" charset="-128"/>
              </a:rPr>
              <a:t>confluences</a:t>
            </a:r>
            <a:r>
              <a:rPr lang="fi-FI" altLang="fi-FI" sz="2000" dirty="0" smtClean="0">
                <a:ea typeface="MS PGothic" pitchFamily="34" charset="-128"/>
              </a:rPr>
              <a:t>. In </a:t>
            </a:r>
            <a:r>
              <a:rPr lang="fi-FI" altLang="fi-FI" sz="2000" dirty="0" err="1" smtClean="0">
                <a:ea typeface="MS PGothic" pitchFamily="34" charset="-128"/>
              </a:rPr>
              <a:t>Denzin</a:t>
            </a:r>
            <a:r>
              <a:rPr lang="fi-FI" altLang="fi-FI" sz="2000" dirty="0" smtClean="0">
                <a:ea typeface="MS PGothic" pitchFamily="34" charset="-128"/>
              </a:rPr>
              <a:t> &amp; Lincoln (</a:t>
            </a:r>
            <a:r>
              <a:rPr lang="fi-FI" altLang="fi-FI" sz="2000" dirty="0" err="1" smtClean="0">
                <a:ea typeface="MS PGothic" pitchFamily="34" charset="-128"/>
              </a:rPr>
              <a:t>eds</a:t>
            </a:r>
            <a:r>
              <a:rPr lang="fi-FI" altLang="fi-FI" sz="2000" dirty="0" smtClean="0">
                <a:ea typeface="MS PGothic" pitchFamily="34" charset="-128"/>
              </a:rPr>
              <a:t>) </a:t>
            </a:r>
            <a:r>
              <a:rPr lang="fi-FI" altLang="fi-FI" sz="2000" i="1" dirty="0" err="1" smtClean="0">
                <a:ea typeface="MS PGothic" pitchFamily="34" charset="-128"/>
              </a:rPr>
              <a:t>Handbook</a:t>
            </a:r>
            <a:r>
              <a:rPr lang="fi-FI" altLang="fi-FI" sz="2000" i="1" dirty="0" smtClean="0">
                <a:ea typeface="MS PGothic" pitchFamily="34" charset="-128"/>
              </a:rPr>
              <a:t> of </a:t>
            </a:r>
            <a:r>
              <a:rPr lang="fi-FI" altLang="fi-FI" sz="2000" i="1" dirty="0" err="1" smtClean="0">
                <a:ea typeface="MS PGothic" pitchFamily="34" charset="-128"/>
              </a:rPr>
              <a:t>Qualitative</a:t>
            </a:r>
            <a:r>
              <a:rPr lang="fi-FI" altLang="fi-FI" sz="2000" i="1" dirty="0" smtClean="0">
                <a:ea typeface="MS PGothic" pitchFamily="34" charset="-128"/>
              </a:rPr>
              <a:t> </a:t>
            </a:r>
            <a:r>
              <a:rPr lang="fi-FI" altLang="fi-FI" sz="2000" i="1" dirty="0" err="1" smtClean="0">
                <a:ea typeface="MS PGothic" pitchFamily="34" charset="-128"/>
              </a:rPr>
              <a:t>Research</a:t>
            </a:r>
            <a:r>
              <a:rPr lang="fi-FI" altLang="fi-FI" sz="2000" dirty="0" smtClean="0">
                <a:ea typeface="MS PGothic" pitchFamily="34" charset="-128"/>
              </a:rPr>
              <a:t>. London: Sage.</a:t>
            </a:r>
          </a:p>
          <a:p>
            <a:pPr eaLnBrk="1" hangingPunct="1"/>
            <a:r>
              <a:rPr lang="en-US" sz="2000" dirty="0"/>
              <a:t>Mason, J. (1996). </a:t>
            </a:r>
            <a:r>
              <a:rPr lang="en-US" sz="2000" i="1" dirty="0"/>
              <a:t>Qualitative Researching</a:t>
            </a:r>
            <a:r>
              <a:rPr lang="en-US" sz="2000" dirty="0"/>
              <a:t>. </a:t>
            </a:r>
            <a:r>
              <a:rPr lang="en-US" sz="2000" dirty="0" smtClean="0"/>
              <a:t>London</a:t>
            </a:r>
            <a:r>
              <a:rPr lang="en-US" sz="2000" dirty="0"/>
              <a:t>: Sage.. </a:t>
            </a:r>
            <a:endParaRPr lang="fi-FI" altLang="fi-FI" sz="2000" dirty="0" smtClean="0">
              <a:ea typeface="MS PGothic" pitchFamily="34" charset="-128"/>
            </a:endParaRPr>
          </a:p>
          <a:p>
            <a:pPr eaLnBrk="1" hangingPunct="1"/>
            <a:r>
              <a:rPr lang="en-GB" altLang="fi-FI" sz="2000" dirty="0" smtClean="0">
                <a:ea typeface="MS PGothic" pitchFamily="34" charset="-128"/>
              </a:rPr>
              <a:t>Silverman David (2005) </a:t>
            </a:r>
            <a:r>
              <a:rPr lang="en-GB" altLang="fi-FI" sz="2000" i="1" dirty="0" smtClean="0">
                <a:ea typeface="MS PGothic" pitchFamily="34" charset="-128"/>
              </a:rPr>
              <a:t>Doing Qualitative research</a:t>
            </a:r>
            <a:r>
              <a:rPr lang="en-GB" altLang="fi-FI" sz="2000" dirty="0" smtClean="0">
                <a:ea typeface="MS PGothic" pitchFamily="34" charset="-128"/>
              </a:rPr>
              <a:t>. London: Sage.</a:t>
            </a:r>
            <a:endParaRPr lang="fi-FI" altLang="fi-FI" sz="2000" dirty="0" smtClean="0">
              <a:ea typeface="MS PGothic" pitchFamily="34" charset="-128"/>
            </a:endParaRPr>
          </a:p>
          <a:p>
            <a:pPr eaLnBrk="1" hangingPunct="1"/>
            <a:endParaRPr lang="en-US" altLang="fi-FI" sz="2000" dirty="0" smtClean="0">
              <a:ea typeface="MS PGothic" pitchFamily="34" charset="-128"/>
            </a:endParaRPr>
          </a:p>
        </p:txBody>
      </p:sp>
      <p:sp>
        <p:nvSpPr>
          <p:cNvPr id="2" name="Slide Number Placeholder 1"/>
          <p:cNvSpPr>
            <a:spLocks noGrp="1"/>
          </p:cNvSpPr>
          <p:nvPr>
            <p:ph type="sldNum" sz="quarter" idx="12"/>
          </p:nvPr>
        </p:nvSpPr>
        <p:spPr/>
        <p:txBody>
          <a:bodyPr/>
          <a:lstStyle/>
          <a:p>
            <a:pPr>
              <a:defRPr/>
            </a:pPr>
            <a:fld id="{9BAC4720-15FE-4D70-8413-E1B284725FCF}" type="slidenum">
              <a:rPr lang="en-US" altLang="fi-FI" smtClean="0"/>
              <a:pPr>
                <a:defRPr/>
              </a:pPr>
              <a:t>29</a:t>
            </a:fld>
            <a:endParaRPr lang="en-US" altLang="fi-FI"/>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147248" cy="504056"/>
          </a:xfrm>
        </p:spPr>
        <p:txBody>
          <a:bodyPr>
            <a:normAutofit fontScale="90000"/>
          </a:bodyPr>
          <a:lstStyle/>
          <a:p>
            <a:r>
              <a:rPr lang="en-GB" sz="3600" dirty="0" smtClean="0"/>
              <a:t>Lectures on qualitative research methods</a:t>
            </a:r>
            <a:endParaRPr lang="en-GB" sz="3600" dirty="0"/>
          </a:p>
        </p:txBody>
      </p:sp>
      <p:sp>
        <p:nvSpPr>
          <p:cNvPr id="3" name="Content Placeholder 2"/>
          <p:cNvSpPr>
            <a:spLocks noGrp="1"/>
          </p:cNvSpPr>
          <p:nvPr>
            <p:ph idx="1"/>
          </p:nvPr>
        </p:nvSpPr>
        <p:spPr>
          <a:xfrm>
            <a:off x="323528" y="836712"/>
            <a:ext cx="8496944" cy="5616624"/>
          </a:xfrm>
        </p:spPr>
        <p:txBody>
          <a:bodyPr>
            <a:normAutofit lnSpcReduction="10000"/>
          </a:bodyPr>
          <a:lstStyle/>
          <a:p>
            <a:pPr marL="0" indent="0">
              <a:buNone/>
            </a:pPr>
            <a:r>
              <a:rPr lang="en-GB" sz="2400" u="sng" dirty="0" smtClean="0"/>
              <a:t>Qualitative methods, part </a:t>
            </a:r>
            <a:r>
              <a:rPr lang="en-GB" sz="2400" u="sng" dirty="0"/>
              <a:t>I </a:t>
            </a:r>
            <a:r>
              <a:rPr lang="en-GB" sz="2400" dirty="0"/>
              <a:t>(Tuija Virkki 7.11.2016)</a:t>
            </a:r>
            <a:endParaRPr lang="fi-FI" sz="2400" dirty="0"/>
          </a:p>
          <a:p>
            <a:pPr lvl="0"/>
            <a:r>
              <a:rPr lang="en-GB" sz="2400" dirty="0"/>
              <a:t>Differences </a:t>
            </a:r>
            <a:r>
              <a:rPr lang="en-GB" sz="2400" dirty="0" smtClean="0"/>
              <a:t>between qualitative </a:t>
            </a:r>
            <a:r>
              <a:rPr lang="en-GB" sz="2400" dirty="0"/>
              <a:t>and quantitative </a:t>
            </a:r>
            <a:r>
              <a:rPr lang="en-GB" sz="2400" dirty="0" smtClean="0"/>
              <a:t>research</a:t>
            </a:r>
            <a:endParaRPr lang="fi-FI" sz="2400" dirty="0"/>
          </a:p>
          <a:p>
            <a:pPr lvl="0"/>
            <a:r>
              <a:rPr lang="en-GB" sz="2400" dirty="0" smtClean="0"/>
              <a:t>Main characteristics of qualitative research</a:t>
            </a:r>
          </a:p>
          <a:p>
            <a:pPr lvl="0"/>
            <a:r>
              <a:rPr lang="en-GB" sz="2400" dirty="0" smtClean="0"/>
              <a:t>Overcoming dichotomies: </a:t>
            </a:r>
            <a:r>
              <a:rPr lang="en-GB" sz="2400" dirty="0"/>
              <a:t>quantification in qualitative analysis</a:t>
            </a:r>
            <a:endParaRPr lang="fi-FI" sz="2400" dirty="0"/>
          </a:p>
          <a:p>
            <a:pPr lvl="0"/>
            <a:r>
              <a:rPr lang="en-US" sz="2400" dirty="0"/>
              <a:t> Assignment on qualitative exercise </a:t>
            </a:r>
            <a:endParaRPr lang="fi-FI" sz="2400" dirty="0"/>
          </a:p>
          <a:p>
            <a:pPr marL="0" indent="0">
              <a:buNone/>
            </a:pPr>
            <a:r>
              <a:rPr lang="en-GB" sz="2400" u="sng" dirty="0" smtClean="0"/>
              <a:t>Qualitative methods, part II and III </a:t>
            </a:r>
            <a:r>
              <a:rPr lang="en-GB" sz="2400" dirty="0"/>
              <a:t>(Marjo Kuronen 21.11. and 24.11</a:t>
            </a:r>
            <a:r>
              <a:rPr lang="en-GB" sz="2400" dirty="0" smtClean="0"/>
              <a:t>.)</a:t>
            </a:r>
            <a:endParaRPr lang="fi-FI" sz="2400" dirty="0"/>
          </a:p>
          <a:p>
            <a:pPr lvl="0"/>
            <a:r>
              <a:rPr lang="en-US" sz="2400" dirty="0"/>
              <a:t>A historical overview to qualitative research in social sciences</a:t>
            </a:r>
            <a:endParaRPr lang="fi-FI" sz="2400" dirty="0"/>
          </a:p>
          <a:p>
            <a:pPr lvl="0"/>
            <a:r>
              <a:rPr lang="en-GB" sz="2400" dirty="0"/>
              <a:t>Different methodological approaches in qualitative research</a:t>
            </a:r>
            <a:endParaRPr lang="fi-FI" sz="2400" dirty="0"/>
          </a:p>
          <a:p>
            <a:pPr lvl="0"/>
            <a:r>
              <a:rPr lang="en-US" sz="2400" dirty="0"/>
              <a:t>Research questions in qualitative approach </a:t>
            </a:r>
            <a:endParaRPr lang="fi-FI" sz="2400" dirty="0"/>
          </a:p>
          <a:p>
            <a:pPr lvl="0"/>
            <a:r>
              <a:rPr lang="en-US" sz="2400" dirty="0"/>
              <a:t>Different data and methods for data collection used in qualitative research</a:t>
            </a:r>
            <a:endParaRPr lang="fi-FI" sz="2400" dirty="0"/>
          </a:p>
          <a:p>
            <a:pPr lvl="0"/>
            <a:r>
              <a:rPr lang="en-US" sz="2400" dirty="0"/>
              <a:t>Different methods for </a:t>
            </a:r>
            <a:r>
              <a:rPr lang="en-US" sz="2400" dirty="0" smtClean="0"/>
              <a:t>analyzing </a:t>
            </a:r>
            <a:r>
              <a:rPr lang="en-US" sz="2400" dirty="0"/>
              <a:t>qualitative data</a:t>
            </a:r>
            <a:endParaRPr lang="fi-FI" sz="2400" dirty="0"/>
          </a:p>
          <a:p>
            <a:pPr marL="0" indent="0">
              <a:buNone/>
            </a:pPr>
            <a:r>
              <a:rPr lang="en-GB" sz="2400" u="sng" dirty="0" smtClean="0"/>
              <a:t>Qualitative methods, </a:t>
            </a:r>
            <a:r>
              <a:rPr lang="en-GB" sz="2400" u="sng" dirty="0"/>
              <a:t>PART </a:t>
            </a:r>
            <a:r>
              <a:rPr lang="en-GB" sz="2400" u="sng" dirty="0" smtClean="0"/>
              <a:t>IV </a:t>
            </a:r>
            <a:r>
              <a:rPr lang="en-GB" sz="2400" dirty="0"/>
              <a:t>(Tuija Virkki 28.11.2016)</a:t>
            </a:r>
            <a:endParaRPr lang="fi-FI" sz="2400" dirty="0"/>
          </a:p>
          <a:p>
            <a:r>
              <a:rPr lang="en-GB" sz="2400" dirty="0"/>
              <a:t>Qualitative exercise: presentations and discussion</a:t>
            </a:r>
          </a:p>
          <a:p>
            <a:endParaRPr lang="fi-FI" sz="2400" dirty="0" smtClean="0"/>
          </a:p>
          <a:p>
            <a:pPr marL="0" indent="0">
              <a:buNone/>
            </a:pPr>
            <a:endParaRPr lang="fi-FI" sz="2400" dirty="0" smtClean="0"/>
          </a:p>
          <a:p>
            <a:endParaRPr lang="fi-FI" sz="2400" dirty="0"/>
          </a:p>
          <a:p>
            <a:endParaRPr lang="fi-FI" sz="2400" dirty="0" smtClean="0"/>
          </a:p>
          <a:p>
            <a:endParaRPr lang="en-GB" sz="2400" dirty="0" smtClean="0"/>
          </a:p>
          <a:p>
            <a:endParaRPr lang="en-GB" dirty="0"/>
          </a:p>
        </p:txBody>
      </p:sp>
    </p:spTree>
    <p:extLst>
      <p:ext uri="{BB962C8B-B14F-4D97-AF65-F5344CB8AC3E}">
        <p14:creationId xmlns:p14="http://schemas.microsoft.com/office/powerpoint/2010/main" val="3294224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smtClean="0"/>
              <a:t>Online</a:t>
            </a:r>
            <a:r>
              <a:rPr lang="fi-FI" b="1" dirty="0" smtClean="0"/>
              <a:t> </a:t>
            </a:r>
            <a:r>
              <a:rPr lang="fi-FI" b="1" dirty="0" err="1" smtClean="0"/>
              <a:t>resources</a:t>
            </a:r>
            <a:endParaRPr lang="fi-FI" b="1" dirty="0"/>
          </a:p>
        </p:txBody>
      </p:sp>
      <p:sp>
        <p:nvSpPr>
          <p:cNvPr id="3" name="Content Placeholder 2"/>
          <p:cNvSpPr>
            <a:spLocks noGrp="1"/>
          </p:cNvSpPr>
          <p:nvPr>
            <p:ph sz="quarter" idx="1"/>
          </p:nvPr>
        </p:nvSpPr>
        <p:spPr/>
        <p:txBody>
          <a:bodyPr/>
          <a:lstStyle/>
          <a:p>
            <a:pPr marL="0" indent="0">
              <a:buNone/>
            </a:pPr>
            <a:r>
              <a:rPr lang="en-US" sz="2400" dirty="0"/>
              <a:t>Sage Research </a:t>
            </a:r>
            <a:r>
              <a:rPr lang="en-US" sz="2400" dirty="0" smtClean="0"/>
              <a:t>Methods: </a:t>
            </a:r>
          </a:p>
          <a:p>
            <a:pPr marL="0" indent="0">
              <a:buNone/>
            </a:pPr>
            <a:r>
              <a:rPr lang="en-US" sz="2400" b="1" i="1" dirty="0" smtClean="0">
                <a:hlinkClick r:id="rId2"/>
              </a:rPr>
              <a:t>http</a:t>
            </a:r>
            <a:r>
              <a:rPr lang="en-US" sz="2400" b="1" i="1" dirty="0">
                <a:hlinkClick r:id="rId2"/>
              </a:rPr>
              <a:t>://methods.sagepub.com</a:t>
            </a:r>
            <a:r>
              <a:rPr lang="en-US" sz="2400" b="1" i="1" dirty="0" smtClean="0">
                <a:hlinkClick r:id="rId2"/>
              </a:rPr>
              <a:t>/#</a:t>
            </a:r>
            <a:endParaRPr lang="en-US" sz="2400" b="1" i="1" dirty="0" smtClean="0"/>
          </a:p>
          <a:p>
            <a:pPr lvl="1"/>
            <a:r>
              <a:rPr lang="en-US" i="1" dirty="0" smtClean="0"/>
              <a:t>“SAGE </a:t>
            </a:r>
            <a:r>
              <a:rPr lang="en-US" i="1" dirty="0"/>
              <a:t>Research Methods supports research at all levels by providing material to guide users through every step of the research process. Nearly everyone at a university is involved in research, from students learning how to conduct research to faculty conducting research for publication to librarians delivering research skills training and doing research on the efficacy of library services. SAGE Research Methods has the answer for each of these user groups, from a quick dictionary definition, a case study example from a researcher in the field, a downloadable teaching dataset, a full-text title from the Quantitative Applications in the Social Sciences series, or a video tutorial showing research in action</a:t>
            </a:r>
            <a:r>
              <a:rPr lang="en-US" i="1" dirty="0" smtClean="0"/>
              <a:t>.”</a:t>
            </a:r>
            <a:r>
              <a:rPr lang="en-US" i="1" dirty="0"/>
              <a:t/>
            </a:r>
            <a:br>
              <a:rPr lang="en-US" i="1" dirty="0"/>
            </a:br>
            <a:r>
              <a:rPr lang="en-US" dirty="0"/>
              <a:t/>
            </a:r>
            <a:br>
              <a:rPr lang="en-US" dirty="0"/>
            </a:br>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30</a:t>
            </a:fld>
            <a:endParaRPr lang="en-US" altLang="fi-FI"/>
          </a:p>
        </p:txBody>
      </p:sp>
    </p:spTree>
    <p:extLst>
      <p:ext uri="{BB962C8B-B14F-4D97-AF65-F5344CB8AC3E}">
        <p14:creationId xmlns:p14="http://schemas.microsoft.com/office/powerpoint/2010/main" val="1010446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smtClean="0"/>
              <a:t>Online</a:t>
            </a:r>
            <a:r>
              <a:rPr lang="fi-FI" b="1" dirty="0" smtClean="0"/>
              <a:t> </a:t>
            </a:r>
            <a:r>
              <a:rPr lang="fi-FI" b="1" dirty="0" err="1" smtClean="0"/>
              <a:t>resources</a:t>
            </a:r>
            <a:endParaRPr lang="fi-FI" b="1" dirty="0"/>
          </a:p>
        </p:txBody>
      </p:sp>
      <p:sp>
        <p:nvSpPr>
          <p:cNvPr id="3" name="Content Placeholder 2"/>
          <p:cNvSpPr>
            <a:spLocks noGrp="1"/>
          </p:cNvSpPr>
          <p:nvPr>
            <p:ph sz="quarter" idx="1"/>
          </p:nvPr>
        </p:nvSpPr>
        <p:spPr/>
        <p:txBody>
          <a:bodyPr/>
          <a:lstStyle/>
          <a:p>
            <a:pPr marL="0" indent="0">
              <a:buNone/>
            </a:pPr>
            <a:r>
              <a:rPr lang="fi-FI" dirty="0" smtClean="0"/>
              <a:t>Koppa: </a:t>
            </a:r>
            <a:r>
              <a:rPr lang="fi-FI" dirty="0" err="1" smtClean="0"/>
              <a:t>Mapping</a:t>
            </a:r>
            <a:r>
              <a:rPr lang="fi-FI" dirty="0" smtClean="0"/>
              <a:t> </a:t>
            </a:r>
            <a:r>
              <a:rPr lang="fi-FI" dirty="0" err="1" smtClean="0"/>
              <a:t>Research</a:t>
            </a:r>
            <a:r>
              <a:rPr lang="fi-FI" dirty="0" smtClean="0"/>
              <a:t> </a:t>
            </a:r>
            <a:r>
              <a:rPr lang="fi-FI" dirty="0" err="1" smtClean="0"/>
              <a:t>Methods</a:t>
            </a:r>
            <a:r>
              <a:rPr lang="fi-FI" dirty="0" smtClean="0"/>
              <a:t> (JYU): </a:t>
            </a:r>
          </a:p>
          <a:p>
            <a:pPr marL="0" indent="0">
              <a:buNone/>
            </a:pPr>
            <a:r>
              <a:rPr lang="fi-FI" dirty="0" smtClean="0">
                <a:hlinkClick r:id="rId2"/>
              </a:rPr>
              <a:t>https</a:t>
            </a:r>
            <a:r>
              <a:rPr lang="fi-FI" dirty="0">
                <a:hlinkClick r:id="rId2"/>
              </a:rPr>
              <a:t>://</a:t>
            </a:r>
            <a:r>
              <a:rPr lang="fi-FI" dirty="0" smtClean="0">
                <a:hlinkClick r:id="rId2"/>
              </a:rPr>
              <a:t>koppa.jyu.fi/avoimet/hum/menetelmapolkuja/en</a:t>
            </a:r>
            <a:endParaRPr lang="fi-FI" dirty="0" smtClean="0"/>
          </a:p>
          <a:p>
            <a:pPr lvl="2"/>
            <a:r>
              <a:rPr lang="en-US" sz="2400" i="1" dirty="0" smtClean="0"/>
              <a:t>“Research </a:t>
            </a:r>
            <a:r>
              <a:rPr lang="en-US" sz="2400" i="1" dirty="0"/>
              <a:t>is a process, in which researchers need to make various choices. Making choices is an essential part of planning, and doing research. Mapping Research Methods focuses on showing how the following four key features of a research project are linked to one another within the philosophy of science: research aims, research strategies, data collection and data analysis. Mapping Research Methods is also designed to be an introduction to students to the processes of research and the significance of research ethics</a:t>
            </a:r>
            <a:r>
              <a:rPr lang="en-US" sz="2400" i="1" dirty="0" smtClean="0"/>
              <a:t>.”</a:t>
            </a:r>
            <a:endParaRPr lang="fi-FI" sz="2400" i="1" dirty="0" smtClean="0"/>
          </a:p>
          <a:p>
            <a:endParaRPr lang="fi-FI" dirty="0"/>
          </a:p>
          <a:p>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31</a:t>
            </a:fld>
            <a:endParaRPr lang="en-US" altLang="fi-FI"/>
          </a:p>
        </p:txBody>
      </p:sp>
    </p:spTree>
    <p:extLst>
      <p:ext uri="{BB962C8B-B14F-4D97-AF65-F5344CB8AC3E}">
        <p14:creationId xmlns:p14="http://schemas.microsoft.com/office/powerpoint/2010/main" val="32714486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r>
              <a:rPr lang="en-US" dirty="0"/>
              <a:t>of qualitative exercise</a:t>
            </a:r>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32</a:t>
            </a:fld>
            <a:endParaRPr lang="en-US" altLang="fi-FI"/>
          </a:p>
        </p:txBody>
      </p:sp>
      <p:pic>
        <p:nvPicPr>
          <p:cNvPr id="1026" name="Picture 2" descr="C:\Users\tumany\AppData\Local\Microsoft\Windows\Temporary Internet Files\Content.IE5\C0NBU49N\thinking-writing[1].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14400" y="1790700"/>
            <a:ext cx="77724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227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Qualitative</a:t>
            </a:r>
            <a:r>
              <a:rPr lang="fi-FI" dirty="0" smtClean="0"/>
              <a:t> </a:t>
            </a:r>
            <a:r>
              <a:rPr lang="fi-FI" dirty="0" err="1" smtClean="0"/>
              <a:t>exercise</a:t>
            </a:r>
            <a:endParaRPr lang="fi-FI" dirty="0"/>
          </a:p>
        </p:txBody>
      </p:sp>
      <p:sp>
        <p:nvSpPr>
          <p:cNvPr id="3" name="Content Placeholder 2"/>
          <p:cNvSpPr>
            <a:spLocks noGrp="1"/>
          </p:cNvSpPr>
          <p:nvPr>
            <p:ph sz="quarter" idx="1"/>
          </p:nvPr>
        </p:nvSpPr>
        <p:spPr>
          <a:xfrm>
            <a:off x="914400" y="1556792"/>
            <a:ext cx="7772400" cy="4463008"/>
          </a:xfrm>
        </p:spPr>
        <p:txBody>
          <a:bodyPr/>
          <a:lstStyle/>
          <a:p>
            <a:r>
              <a:rPr lang="en-GB" sz="2800" dirty="0"/>
              <a:t>The </a:t>
            </a:r>
            <a:r>
              <a:rPr lang="en-GB" sz="2800" dirty="0" smtClean="0"/>
              <a:t>main purpose </a:t>
            </a:r>
            <a:r>
              <a:rPr lang="en-GB" sz="2800" dirty="0"/>
              <a:t>of the </a:t>
            </a:r>
            <a:r>
              <a:rPr lang="en-GB" sz="2800" dirty="0" smtClean="0"/>
              <a:t>exercise </a:t>
            </a:r>
            <a:r>
              <a:rPr lang="en-GB" sz="2800" dirty="0"/>
              <a:t>is to learn, how to read research critically and to analyse methodological decisions the researcher has made at different stages of research process and how s/he introduces them to the reader. </a:t>
            </a:r>
            <a:endParaRPr lang="en-GB" sz="2800" dirty="0" smtClean="0"/>
          </a:p>
          <a:p>
            <a:r>
              <a:rPr lang="en-GB" sz="2800" dirty="0" smtClean="0"/>
              <a:t>In </a:t>
            </a:r>
            <a:r>
              <a:rPr lang="en-GB" sz="2800" dirty="0"/>
              <a:t>addition to reading results of the research, it is also important to analyse how the researcher has gained these results, what kind of decisions and definitions s/he has done, and how s/he reports this process.</a:t>
            </a:r>
            <a:endParaRPr lang="fi-FI" sz="2800"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33</a:t>
            </a:fld>
            <a:endParaRPr lang="en-US" altLang="fi-FI"/>
          </a:p>
        </p:txBody>
      </p:sp>
    </p:spTree>
    <p:extLst>
      <p:ext uri="{BB962C8B-B14F-4D97-AF65-F5344CB8AC3E}">
        <p14:creationId xmlns:p14="http://schemas.microsoft.com/office/powerpoint/2010/main" val="32266370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lstStyle/>
          <a:p>
            <a:r>
              <a:rPr lang="fi-FI" dirty="0" err="1" smtClean="0"/>
              <a:t>Instructions</a:t>
            </a:r>
            <a:r>
              <a:rPr lang="fi-FI" dirty="0" smtClean="0"/>
              <a:t> for </a:t>
            </a:r>
            <a:r>
              <a:rPr lang="fi-FI" dirty="0" err="1" smtClean="0"/>
              <a:t>group</a:t>
            </a:r>
            <a:r>
              <a:rPr lang="fi-FI" dirty="0" smtClean="0"/>
              <a:t> </a:t>
            </a:r>
            <a:r>
              <a:rPr lang="fi-FI" dirty="0" err="1" smtClean="0"/>
              <a:t>assignment</a:t>
            </a:r>
            <a:endParaRPr lang="fi-FI" dirty="0"/>
          </a:p>
        </p:txBody>
      </p:sp>
      <p:sp>
        <p:nvSpPr>
          <p:cNvPr id="3" name="Content Placeholder 2"/>
          <p:cNvSpPr>
            <a:spLocks noGrp="1"/>
          </p:cNvSpPr>
          <p:nvPr>
            <p:ph sz="quarter" idx="1"/>
          </p:nvPr>
        </p:nvSpPr>
        <p:spPr>
          <a:xfrm>
            <a:off x="914400" y="1196752"/>
            <a:ext cx="7772400" cy="4823048"/>
          </a:xfrm>
        </p:spPr>
        <p:txBody>
          <a:bodyPr/>
          <a:lstStyle/>
          <a:p>
            <a:r>
              <a:rPr lang="en-GB" sz="2800" dirty="0"/>
              <a:t>The group assignment consists of  </a:t>
            </a:r>
            <a:endParaRPr lang="en-GB" sz="2800" dirty="0" smtClean="0"/>
          </a:p>
          <a:p>
            <a:pPr lvl="1"/>
            <a:r>
              <a:rPr lang="en-GB" sz="2800" dirty="0" smtClean="0"/>
              <a:t>1</a:t>
            </a:r>
            <a:r>
              <a:rPr lang="en-GB" sz="2800" dirty="0"/>
              <a:t>) </a:t>
            </a:r>
            <a:r>
              <a:rPr lang="en-GB" sz="2800" dirty="0" smtClean="0"/>
              <a:t>Reading </a:t>
            </a:r>
            <a:r>
              <a:rPr lang="en-GB" sz="2800" dirty="0"/>
              <a:t>a research </a:t>
            </a:r>
            <a:r>
              <a:rPr lang="en-GB" sz="2800" dirty="0" smtClean="0"/>
              <a:t>article </a:t>
            </a:r>
            <a:r>
              <a:rPr lang="en-GB" sz="2800" i="1" dirty="0"/>
              <a:t>“Status Distinctions in Interaction: Social Selection and Exclusion at an Elite Nightclub.”</a:t>
            </a:r>
            <a:endParaRPr lang="en-GB" sz="2800" i="1" dirty="0" smtClean="0"/>
          </a:p>
          <a:p>
            <a:pPr lvl="1"/>
            <a:r>
              <a:rPr lang="en-GB" sz="2800" dirty="0" smtClean="0"/>
              <a:t>2</a:t>
            </a:r>
            <a:r>
              <a:rPr lang="en-GB" sz="2800" dirty="0"/>
              <a:t>) </a:t>
            </a:r>
            <a:r>
              <a:rPr lang="en-GB" sz="2800" dirty="0" smtClean="0"/>
              <a:t>Discussing </a:t>
            </a:r>
            <a:r>
              <a:rPr lang="en-GB" sz="2800" dirty="0"/>
              <a:t>about it in a study </a:t>
            </a:r>
            <a:r>
              <a:rPr lang="en-GB" sz="2800" dirty="0" smtClean="0"/>
              <a:t>group </a:t>
            </a:r>
          </a:p>
          <a:p>
            <a:pPr lvl="1"/>
            <a:r>
              <a:rPr lang="en-GB" sz="2800" dirty="0" smtClean="0"/>
              <a:t>3</a:t>
            </a:r>
            <a:r>
              <a:rPr lang="en-GB" sz="2800" dirty="0"/>
              <a:t>) </a:t>
            </a:r>
            <a:r>
              <a:rPr lang="en-GB" sz="2800" dirty="0" smtClean="0"/>
              <a:t>Preparing </a:t>
            </a:r>
            <a:r>
              <a:rPr lang="en-GB" sz="2800" dirty="0"/>
              <a:t>collectively a Power Point presentation based on the </a:t>
            </a:r>
            <a:r>
              <a:rPr lang="en-GB" sz="2800" dirty="0" smtClean="0"/>
              <a:t>discussions</a:t>
            </a:r>
          </a:p>
          <a:p>
            <a:pPr lvl="1"/>
            <a:r>
              <a:rPr lang="en-GB" sz="2800" dirty="0" smtClean="0"/>
              <a:t>4) Performing </a:t>
            </a:r>
            <a:r>
              <a:rPr lang="en-GB" sz="2800" dirty="0"/>
              <a:t>it on Monday 28</a:t>
            </a:r>
            <a:r>
              <a:rPr lang="en-GB" sz="2800" baseline="30000" dirty="0"/>
              <a:t>th</a:t>
            </a:r>
            <a:r>
              <a:rPr lang="en-GB" sz="2800" dirty="0"/>
              <a:t> November session. </a:t>
            </a:r>
            <a:endParaRPr lang="en-GB" sz="2800" dirty="0" smtClean="0"/>
          </a:p>
          <a:p>
            <a:r>
              <a:rPr lang="en-GB" sz="2800" dirty="0" smtClean="0"/>
              <a:t>The </a:t>
            </a:r>
            <a:r>
              <a:rPr lang="en-GB" sz="2800" dirty="0"/>
              <a:t>deliverables are the electronic copy of your group’s Power Point slides and the oral presentation.  </a:t>
            </a:r>
            <a:endParaRPr lang="fi-FI" sz="2800" dirty="0"/>
          </a:p>
          <a:p>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34</a:t>
            </a:fld>
            <a:endParaRPr lang="en-US" altLang="fi-FI"/>
          </a:p>
        </p:txBody>
      </p:sp>
    </p:spTree>
    <p:extLst>
      <p:ext uri="{BB962C8B-B14F-4D97-AF65-F5344CB8AC3E}">
        <p14:creationId xmlns:p14="http://schemas.microsoft.com/office/powerpoint/2010/main" val="37030892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Process</a:t>
            </a:r>
            <a:endParaRPr lang="fi-FI" dirty="0"/>
          </a:p>
        </p:txBody>
      </p:sp>
      <p:sp>
        <p:nvSpPr>
          <p:cNvPr id="3" name="Content Placeholder 2"/>
          <p:cNvSpPr>
            <a:spLocks noGrp="1"/>
          </p:cNvSpPr>
          <p:nvPr>
            <p:ph sz="quarter" idx="1"/>
          </p:nvPr>
        </p:nvSpPr>
        <p:spPr/>
        <p:txBody>
          <a:bodyPr/>
          <a:lstStyle/>
          <a:p>
            <a:r>
              <a:rPr lang="en-GB" b="1" dirty="0"/>
              <a:t>Step 1</a:t>
            </a:r>
            <a:r>
              <a:rPr lang="en-GB" dirty="0"/>
              <a:t>: Form three study groups of 3-6 students. Make sure you have all participants’ contact information. Agree upon a time to meet and discuss the reading material.  </a:t>
            </a:r>
            <a:endParaRPr lang="fi-FI" dirty="0"/>
          </a:p>
          <a:p>
            <a:r>
              <a:rPr lang="en-GB" b="1" dirty="0"/>
              <a:t>Step 2</a:t>
            </a:r>
            <a:r>
              <a:rPr lang="en-GB" dirty="0"/>
              <a:t>: Prior to the first meeting with your study group, read carefully the article by Lauren A. Rivera (2010): </a:t>
            </a:r>
            <a:r>
              <a:rPr lang="en-GB" i="1" dirty="0"/>
              <a:t>“Status Distinctions in Interaction: Social Selection and Exclusion at an Elite Nightclub</a:t>
            </a:r>
            <a:r>
              <a:rPr lang="en-GB" i="1" dirty="0" smtClean="0"/>
              <a:t>.”</a:t>
            </a:r>
          </a:p>
          <a:p>
            <a:r>
              <a:rPr lang="en-US" b="1" dirty="0"/>
              <a:t>Step 3: </a:t>
            </a:r>
            <a:r>
              <a:rPr lang="en-US" dirty="0" smtClean="0"/>
              <a:t>Discuss </a:t>
            </a:r>
            <a:r>
              <a:rPr lang="en-US" dirty="0"/>
              <a:t>the article in your study group meetings. There is a specific set of questions for each group to be answered.</a:t>
            </a:r>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35</a:t>
            </a:fld>
            <a:endParaRPr lang="en-US" altLang="fi-FI"/>
          </a:p>
        </p:txBody>
      </p:sp>
    </p:spTree>
    <p:extLst>
      <p:ext uri="{BB962C8B-B14F-4D97-AF65-F5344CB8AC3E}">
        <p14:creationId xmlns:p14="http://schemas.microsoft.com/office/powerpoint/2010/main" val="36330992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fi-FI" dirty="0" err="1" smtClean="0"/>
              <a:t>Process</a:t>
            </a:r>
            <a:endParaRPr lang="fi-FI" dirty="0"/>
          </a:p>
        </p:txBody>
      </p:sp>
      <p:sp>
        <p:nvSpPr>
          <p:cNvPr id="3" name="Content Placeholder 2"/>
          <p:cNvSpPr>
            <a:spLocks noGrp="1"/>
          </p:cNvSpPr>
          <p:nvPr>
            <p:ph sz="quarter" idx="1"/>
          </p:nvPr>
        </p:nvSpPr>
        <p:spPr>
          <a:xfrm>
            <a:off x="914400" y="1124744"/>
            <a:ext cx="7772400" cy="4895056"/>
          </a:xfrm>
        </p:spPr>
        <p:txBody>
          <a:bodyPr/>
          <a:lstStyle/>
          <a:p>
            <a:r>
              <a:rPr lang="en-GB" b="1" dirty="0"/>
              <a:t>Step 4</a:t>
            </a:r>
            <a:r>
              <a:rPr lang="en-GB" dirty="0"/>
              <a:t>:  Each study group should prepare a Power Point presentation based on their discussions and answers to their own group’s questions.  </a:t>
            </a:r>
            <a:endParaRPr lang="fi-FI" dirty="0"/>
          </a:p>
          <a:p>
            <a:r>
              <a:rPr lang="en-GB" b="1" dirty="0"/>
              <a:t>Step </a:t>
            </a:r>
            <a:r>
              <a:rPr lang="en-GB" b="1" dirty="0" smtClean="0"/>
              <a:t>5</a:t>
            </a:r>
            <a:r>
              <a:rPr lang="en-GB" dirty="0" smtClean="0"/>
              <a:t>: </a:t>
            </a:r>
            <a:r>
              <a:rPr lang="en-GB" dirty="0"/>
              <a:t>One of your study group members should </a:t>
            </a:r>
            <a:r>
              <a:rPr lang="en-GB" u="sng" dirty="0"/>
              <a:t>send an electronic copy of the group’s Power Point presentation no later than </a:t>
            </a:r>
            <a:r>
              <a:rPr lang="en-GB" b="1" u="sng" dirty="0"/>
              <a:t>Monday 28</a:t>
            </a:r>
            <a:r>
              <a:rPr lang="en-GB" b="1" u="sng" baseline="30000" dirty="0"/>
              <a:t>th</a:t>
            </a:r>
            <a:r>
              <a:rPr lang="en-GB" b="1" u="sng" dirty="0"/>
              <a:t> November, 9.00</a:t>
            </a:r>
            <a:r>
              <a:rPr lang="en-GB" dirty="0"/>
              <a:t> to Tuija Virkki (</a:t>
            </a:r>
            <a:r>
              <a:rPr lang="en-GB" u="sng" dirty="0">
                <a:hlinkClick r:id="rId2"/>
              </a:rPr>
              <a:t>tuija.virkki@jyu.fi</a:t>
            </a:r>
            <a:r>
              <a:rPr lang="en-GB" dirty="0"/>
              <a:t>). </a:t>
            </a:r>
            <a:endParaRPr lang="fi-FI" dirty="0"/>
          </a:p>
          <a:p>
            <a:r>
              <a:rPr lang="en-GB" dirty="0"/>
              <a:t> </a:t>
            </a:r>
            <a:r>
              <a:rPr lang="en-GB" b="1" dirty="0" smtClean="0"/>
              <a:t>Step 6</a:t>
            </a:r>
            <a:r>
              <a:rPr lang="en-GB" dirty="0" smtClean="0"/>
              <a:t>: </a:t>
            </a:r>
            <a:r>
              <a:rPr lang="en-GB" dirty="0"/>
              <a:t>The article and your group’s part of the analysis of it will be discussed on Monday 28</a:t>
            </a:r>
            <a:r>
              <a:rPr lang="en-GB" baseline="30000" dirty="0"/>
              <a:t>th</a:t>
            </a:r>
            <a:r>
              <a:rPr lang="en-GB" dirty="0"/>
              <a:t> November. </a:t>
            </a:r>
            <a:r>
              <a:rPr lang="en-GB" u="sng" dirty="0"/>
              <a:t>Please be prepared to present your group’s analysis with Power Point and discuss about the article on whole</a:t>
            </a:r>
            <a:r>
              <a:rPr lang="en-GB" dirty="0"/>
              <a:t>. </a:t>
            </a:r>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36</a:t>
            </a:fld>
            <a:endParaRPr lang="en-US" altLang="fi-FI"/>
          </a:p>
        </p:txBody>
      </p:sp>
    </p:spTree>
    <p:extLst>
      <p:ext uri="{BB962C8B-B14F-4D97-AF65-F5344CB8AC3E}">
        <p14:creationId xmlns:p14="http://schemas.microsoft.com/office/powerpoint/2010/main" val="234589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Research</a:t>
            </a:r>
            <a:r>
              <a:rPr lang="fi-FI" dirty="0" smtClean="0"/>
              <a:t> </a:t>
            </a:r>
            <a:r>
              <a:rPr lang="fi-FI" dirty="0" err="1" smtClean="0"/>
              <a:t>methods</a:t>
            </a:r>
            <a:r>
              <a:rPr lang="fi-FI" dirty="0" smtClean="0"/>
              <a:t> – main division</a:t>
            </a:r>
            <a:endParaRPr lang="fi-FI"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4066539257"/>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4</a:t>
            </a:fld>
            <a:endParaRPr lang="en-US" altLang="fi-FI"/>
          </a:p>
        </p:txBody>
      </p:sp>
    </p:spTree>
    <p:extLst>
      <p:ext uri="{BB962C8B-B14F-4D97-AF65-F5344CB8AC3E}">
        <p14:creationId xmlns:p14="http://schemas.microsoft.com/office/powerpoint/2010/main" val="2088595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lstStyle/>
          <a:p>
            <a:r>
              <a:rPr lang="fi-FI" sz="3600" dirty="0" err="1" smtClean="0"/>
              <a:t>Choosing</a:t>
            </a:r>
            <a:r>
              <a:rPr lang="fi-FI" sz="3600" dirty="0" smtClean="0"/>
              <a:t> the </a:t>
            </a:r>
            <a:r>
              <a:rPr lang="fi-FI" sz="3600" dirty="0" err="1" smtClean="0"/>
              <a:t>appropriate</a:t>
            </a:r>
            <a:r>
              <a:rPr lang="fi-FI" sz="3600" dirty="0" smtClean="0"/>
              <a:t> </a:t>
            </a:r>
            <a:r>
              <a:rPr lang="fi-FI" sz="3600" dirty="0" err="1" smtClean="0"/>
              <a:t>method(s</a:t>
            </a:r>
            <a:r>
              <a:rPr lang="fi-FI" sz="3600" dirty="0" smtClean="0"/>
              <a:t>)</a:t>
            </a:r>
            <a:endParaRPr lang="fi-FI" sz="3600"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274363149"/>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5</a:t>
            </a:fld>
            <a:endParaRPr lang="en-US" altLang="fi-FI"/>
          </a:p>
        </p:txBody>
      </p:sp>
    </p:spTree>
    <p:extLst>
      <p:ext uri="{BB962C8B-B14F-4D97-AF65-F5344CB8AC3E}">
        <p14:creationId xmlns:p14="http://schemas.microsoft.com/office/powerpoint/2010/main" val="3260981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0" y="274638"/>
            <a:ext cx="7772400" cy="1930226"/>
          </a:xfrm>
        </p:spPr>
        <p:txBody>
          <a:bodyPr/>
          <a:lstStyle/>
          <a:p>
            <a:pPr algn="ctr" eaLnBrk="1" hangingPunct="1"/>
            <a:r>
              <a:rPr lang="en-GB" dirty="0" smtClean="0"/>
              <a:t>Differences </a:t>
            </a:r>
            <a:r>
              <a:rPr lang="en-GB" dirty="0"/>
              <a:t>between qualitative and quantitative research methods</a:t>
            </a:r>
            <a:br>
              <a:rPr lang="en-GB" dirty="0"/>
            </a:br>
            <a:endParaRPr lang="fi-FI" altLang="fi-FI" dirty="0" smtClean="0"/>
          </a:p>
        </p:txBody>
      </p:sp>
      <p:sp>
        <p:nvSpPr>
          <p:cNvPr id="3" name="Content Placeholder 2"/>
          <p:cNvSpPr>
            <a:spLocks noGrp="1"/>
          </p:cNvSpPr>
          <p:nvPr>
            <p:ph sz="quarter" idx="1"/>
          </p:nvPr>
        </p:nvSpPr>
        <p:spPr>
          <a:xfrm>
            <a:off x="914400" y="1916832"/>
            <a:ext cx="7772400" cy="4102968"/>
          </a:xfrm>
        </p:spPr>
        <p:txBody>
          <a:bodyPr/>
          <a:lstStyle/>
          <a:p>
            <a:pPr eaLnBrk="1" hangingPunct="1">
              <a:defRPr/>
            </a:pPr>
            <a:endParaRPr lang="fi-FI" dirty="0" smtClean="0"/>
          </a:p>
          <a:p>
            <a:pPr marL="0" indent="0" algn="ctr" eaLnBrk="1" hangingPunct="1">
              <a:buFont typeface="Wingdings 2" pitchFamily="18" charset="2"/>
              <a:buNone/>
              <a:defRPr/>
            </a:pPr>
            <a:r>
              <a:rPr lang="fi-FI" dirty="0" smtClean="0">
                <a:hlinkClick r:id="rId2"/>
              </a:rPr>
              <a:t>https://www.youtube.com/watch?v=2X-QSU6-hPU</a:t>
            </a:r>
            <a:endParaRPr lang="fi-FI" dirty="0" smtClean="0"/>
          </a:p>
          <a:p>
            <a:pPr eaLnBrk="1" hangingPunct="1">
              <a:defRPr/>
            </a:pPr>
            <a:endParaRPr lang="fi-FI" dirty="0" smtClean="0"/>
          </a:p>
          <a:p>
            <a:pPr eaLnBrk="1" hangingPunct="1">
              <a:defRPr/>
            </a:pPr>
            <a:endParaRPr lang="fi-FI" dirty="0"/>
          </a:p>
        </p:txBody>
      </p:sp>
      <p:sp>
        <p:nvSpPr>
          <p:cNvPr id="4" name="Slide Number Placeholder 3"/>
          <p:cNvSpPr>
            <a:spLocks noGrp="1"/>
          </p:cNvSpPr>
          <p:nvPr>
            <p:ph type="sldNum" sz="quarter" idx="12"/>
          </p:nvPr>
        </p:nvSpPr>
        <p:spPr/>
        <p:txBody>
          <a:bodyPr/>
          <a:lstStyle/>
          <a:p>
            <a:pPr>
              <a:defRPr/>
            </a:pPr>
            <a:fld id="{B82A55E2-CD0C-4DBB-B7FB-91F1A32A1BD8}" type="slidenum">
              <a:rPr lang="en-US" altLang="fi-FI" smtClean="0"/>
              <a:pPr>
                <a:defRPr/>
              </a:pPr>
              <a:t>6</a:t>
            </a:fld>
            <a:endParaRPr lang="en-US" altLang="fi-FI"/>
          </a:p>
        </p:txBody>
      </p:sp>
      <p:pic>
        <p:nvPicPr>
          <p:cNvPr id="2048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3716338"/>
            <a:ext cx="1944688" cy="1944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5578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94122"/>
          </a:xfrm>
        </p:spPr>
        <p:txBody>
          <a:bodyPr/>
          <a:lstStyle/>
          <a:p>
            <a:r>
              <a:rPr lang="fi-FI" dirty="0" err="1" smtClean="0"/>
              <a:t>What</a:t>
            </a:r>
            <a:r>
              <a:rPr lang="fi-FI" dirty="0" smtClean="0"/>
              <a:t> is </a:t>
            </a:r>
            <a:r>
              <a:rPr lang="fi-FI" dirty="0" err="1" smtClean="0"/>
              <a:t>qualitative</a:t>
            </a:r>
            <a:r>
              <a:rPr lang="fi-FI" dirty="0" smtClean="0"/>
              <a:t> </a:t>
            </a:r>
            <a:r>
              <a:rPr lang="fi-FI" dirty="0" err="1" smtClean="0"/>
              <a:t>research</a:t>
            </a:r>
            <a:r>
              <a:rPr lang="fi-FI" dirty="0" smtClean="0"/>
              <a:t>?</a:t>
            </a:r>
            <a:endParaRPr lang="fi-FI" dirty="0"/>
          </a:p>
        </p:txBody>
      </p:sp>
      <p:sp>
        <p:nvSpPr>
          <p:cNvPr id="3" name="Content Placeholder 2"/>
          <p:cNvSpPr>
            <a:spLocks noGrp="1"/>
          </p:cNvSpPr>
          <p:nvPr>
            <p:ph sz="quarter" idx="1"/>
          </p:nvPr>
        </p:nvSpPr>
        <p:spPr>
          <a:xfrm>
            <a:off x="914400" y="1268760"/>
            <a:ext cx="7772400" cy="4751040"/>
          </a:xfrm>
        </p:spPr>
        <p:txBody>
          <a:bodyPr/>
          <a:lstStyle/>
          <a:p>
            <a:r>
              <a:rPr lang="en-US" sz="2800" i="1" dirty="0"/>
              <a:t>“Qualitative research is an umbrella term for strategies for conducting inquiry that are aimed at discerning how human beings understand, experience, interpret, and produce the social world</a:t>
            </a:r>
            <a:r>
              <a:rPr lang="en-US" sz="2800" dirty="0"/>
              <a:t>” (</a:t>
            </a:r>
            <a:r>
              <a:rPr lang="en-US" sz="2800" dirty="0" smtClean="0"/>
              <a:t>Mason </a:t>
            </a:r>
            <a:r>
              <a:rPr lang="en-US" sz="2800" dirty="0"/>
              <a:t>1996</a:t>
            </a:r>
            <a:r>
              <a:rPr lang="en-US" sz="2800" dirty="0" smtClean="0"/>
              <a:t>).</a:t>
            </a:r>
          </a:p>
          <a:p>
            <a:r>
              <a:rPr lang="en-US" sz="2800" dirty="0" smtClean="0"/>
              <a:t>“</a:t>
            </a:r>
            <a:r>
              <a:rPr lang="en-US" sz="2800" i="1" dirty="0" smtClean="0"/>
              <a:t>A </a:t>
            </a:r>
            <a:r>
              <a:rPr lang="en-US" sz="2800" i="1" dirty="0"/>
              <a:t>focus on interpretation rather than quantification; an emphasis on subjectivity rather than objectivity; </a:t>
            </a:r>
            <a:r>
              <a:rPr lang="en-US" sz="2800" i="1" dirty="0" smtClean="0"/>
              <a:t>a </a:t>
            </a:r>
            <a:r>
              <a:rPr lang="en-US" sz="2800" i="1" dirty="0"/>
              <a:t>concern with </a:t>
            </a:r>
            <a:r>
              <a:rPr lang="en-US" sz="2800" i="1" dirty="0" smtClean="0"/>
              <a:t>context; regarding </a:t>
            </a:r>
            <a:r>
              <a:rPr lang="en-US" sz="2800" i="1" dirty="0" err="1"/>
              <a:t>behaviour</a:t>
            </a:r>
            <a:r>
              <a:rPr lang="en-US" sz="2800" i="1" dirty="0"/>
              <a:t> and situation as inextricably linked in forming experience; </a:t>
            </a:r>
            <a:r>
              <a:rPr lang="en-US" sz="2800" i="1" dirty="0" smtClean="0"/>
              <a:t>an </a:t>
            </a:r>
            <a:r>
              <a:rPr lang="en-US" sz="2800" i="1" dirty="0"/>
              <a:t>explicit recognition of the impact of the research process on the research </a:t>
            </a:r>
            <a:r>
              <a:rPr lang="en-US" sz="2800" i="1" dirty="0" smtClean="0"/>
              <a:t>situation; and finally, flexibility </a:t>
            </a:r>
            <a:r>
              <a:rPr lang="en-US" sz="2800" i="1" dirty="0"/>
              <a:t>in the process of conducting </a:t>
            </a:r>
            <a:r>
              <a:rPr lang="en-US" sz="2800" i="1" dirty="0" smtClean="0"/>
              <a:t>research.</a:t>
            </a:r>
            <a:r>
              <a:rPr lang="en-US" sz="2800" dirty="0" smtClean="0"/>
              <a:t> (</a:t>
            </a:r>
            <a:r>
              <a:rPr lang="en-US" sz="2800" dirty="0" err="1" smtClean="0"/>
              <a:t>Cassell</a:t>
            </a:r>
            <a:r>
              <a:rPr lang="en-US" sz="2800" dirty="0" smtClean="0"/>
              <a:t> &amp; Symon 1994).</a:t>
            </a:r>
          </a:p>
          <a:p>
            <a:endParaRPr lang="fi-FI" dirty="0"/>
          </a:p>
        </p:txBody>
      </p:sp>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7</a:t>
            </a:fld>
            <a:endParaRPr lang="en-US" altLang="fi-FI"/>
          </a:p>
        </p:txBody>
      </p:sp>
    </p:spTree>
    <p:extLst>
      <p:ext uri="{BB962C8B-B14F-4D97-AF65-F5344CB8AC3E}">
        <p14:creationId xmlns:p14="http://schemas.microsoft.com/office/powerpoint/2010/main" val="1870340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i-FI" dirty="0" err="1" smtClean="0"/>
              <a:t>Circular</a:t>
            </a:r>
            <a:r>
              <a:rPr lang="fi-FI" dirty="0" smtClean="0"/>
              <a:t> </a:t>
            </a:r>
            <a:r>
              <a:rPr lang="fi-FI" dirty="0" err="1" smtClean="0"/>
              <a:t>model</a:t>
            </a:r>
            <a:r>
              <a:rPr lang="fi-FI" dirty="0" smtClean="0"/>
              <a:t> of </a:t>
            </a:r>
            <a:r>
              <a:rPr lang="fi-FI" dirty="0" err="1" smtClean="0"/>
              <a:t>research</a:t>
            </a:r>
            <a:r>
              <a:rPr lang="fi-FI" dirty="0" smtClean="0"/>
              <a:t> </a:t>
            </a:r>
            <a:r>
              <a:rPr lang="fi-FI" dirty="0" err="1" smtClean="0"/>
              <a:t>process</a:t>
            </a:r>
            <a:endParaRPr lang="fi-FI"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569488632"/>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8</a:t>
            </a:fld>
            <a:endParaRPr lang="en-US" altLang="fi-FI"/>
          </a:p>
        </p:txBody>
      </p:sp>
      <p:cxnSp>
        <p:nvCxnSpPr>
          <p:cNvPr id="7" name="Straight Arrow Connector 6"/>
          <p:cNvCxnSpPr/>
          <p:nvPr/>
        </p:nvCxnSpPr>
        <p:spPr>
          <a:xfrm>
            <a:off x="4860032" y="2924944"/>
            <a:ext cx="792088" cy="165618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283968" y="3573016"/>
            <a:ext cx="1440160" cy="122413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3851920" y="3645024"/>
            <a:ext cx="1656184" cy="9361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860032" y="2924944"/>
            <a:ext cx="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211960" y="2924944"/>
            <a:ext cx="576064" cy="1800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8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i-FI" dirty="0" err="1" smtClean="0"/>
              <a:t>Linear</a:t>
            </a:r>
            <a:r>
              <a:rPr lang="fi-FI" dirty="0" smtClean="0"/>
              <a:t> </a:t>
            </a:r>
            <a:r>
              <a:rPr lang="fi-FI" dirty="0" err="1" smtClean="0"/>
              <a:t>model</a:t>
            </a:r>
            <a:r>
              <a:rPr lang="fi-FI" dirty="0" smtClean="0"/>
              <a:t> of </a:t>
            </a:r>
            <a:r>
              <a:rPr lang="fi-FI" dirty="0" err="1" smtClean="0"/>
              <a:t>research</a:t>
            </a:r>
            <a:r>
              <a:rPr lang="fi-FI" dirty="0" smtClean="0"/>
              <a:t> </a:t>
            </a:r>
            <a:r>
              <a:rPr lang="fi-FI" dirty="0" err="1" smtClean="0"/>
              <a:t>process</a:t>
            </a:r>
            <a:endParaRPr lang="fi-FI"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109452716"/>
              </p:ext>
            </p:extLst>
          </p:nvPr>
        </p:nvGraphicFramePr>
        <p:xfrm>
          <a:off x="914400" y="1484784"/>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1BB3CD6C-0F8F-4592-8726-60CD0A23573C}" type="slidenum">
              <a:rPr lang="en-US" altLang="fi-FI" smtClean="0"/>
              <a:pPr>
                <a:defRPr/>
              </a:pPr>
              <a:t>9</a:t>
            </a:fld>
            <a:endParaRPr lang="en-US" altLang="fi-FI"/>
          </a:p>
        </p:txBody>
      </p:sp>
    </p:spTree>
    <p:extLst>
      <p:ext uri="{BB962C8B-B14F-4D97-AF65-F5344CB8AC3E}">
        <p14:creationId xmlns:p14="http://schemas.microsoft.com/office/powerpoint/2010/main" val="5645053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3621</TotalTime>
  <Words>1849</Words>
  <Application>Microsoft Office PowerPoint</Application>
  <PresentationFormat>On-screen Show (4:3)</PresentationFormat>
  <Paragraphs>279</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Equity</vt:lpstr>
      <vt:lpstr> Qualitative Research Methods I</vt:lpstr>
      <vt:lpstr>Programme</vt:lpstr>
      <vt:lpstr>Lectures on qualitative research methods</vt:lpstr>
      <vt:lpstr>Research methods – main division</vt:lpstr>
      <vt:lpstr>Choosing the appropriate method(s)</vt:lpstr>
      <vt:lpstr>Differences between qualitative and quantitative research methods </vt:lpstr>
      <vt:lpstr>What is qualitative research?</vt:lpstr>
      <vt:lpstr>Circular model of research process</vt:lpstr>
      <vt:lpstr>Linear model of research process</vt:lpstr>
      <vt:lpstr>Different approaches</vt:lpstr>
      <vt:lpstr>What is typical of qualitative  versus quantitative methods?</vt:lpstr>
      <vt:lpstr>Prejudices and misconceptions</vt:lpstr>
      <vt:lpstr>QUAN vs QUAL wars</vt:lpstr>
      <vt:lpstr>Connections between QUAL  and QUANT</vt:lpstr>
      <vt:lpstr>Quantification in qualitative research (a research example) </vt:lpstr>
      <vt:lpstr>Theoretical and methodological framework</vt:lpstr>
      <vt:lpstr>Social constructionism</vt:lpstr>
      <vt:lpstr>Research questions</vt:lpstr>
      <vt:lpstr>Counting categories</vt:lpstr>
      <vt:lpstr>Counting the contexts of categories</vt:lpstr>
      <vt:lpstr>PowerPoint Presentation</vt:lpstr>
      <vt:lpstr>PowerPoint Presentation</vt:lpstr>
      <vt:lpstr>From quantification  towards identifying discourses</vt:lpstr>
      <vt:lpstr>Discourses of social exclusion and inclusion</vt:lpstr>
      <vt:lpstr>Problem: social exclusion</vt:lpstr>
      <vt:lpstr>Solution: social inclusion</vt:lpstr>
      <vt:lpstr>Conclusions </vt:lpstr>
      <vt:lpstr>Finally</vt:lpstr>
      <vt:lpstr>Literature</vt:lpstr>
      <vt:lpstr>Online resources</vt:lpstr>
      <vt:lpstr>Online resources</vt:lpstr>
      <vt:lpstr>Assignment of qualitative exercise</vt:lpstr>
      <vt:lpstr>Qualitative exercise</vt:lpstr>
      <vt:lpstr>Instructions for group assignment</vt:lpstr>
      <vt:lpstr>Process</vt:lpstr>
      <vt:lpstr>Process</vt:lpstr>
    </vt:vector>
  </TitlesOfParts>
  <Company>University of Jyväskylä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YFIA200 Kvalitatiivisten menetelmien luennot</dc:title>
  <dc:creator>eltuviro</dc:creator>
  <cp:lastModifiedBy>Pertti Jokivuori</cp:lastModifiedBy>
  <cp:revision>332</cp:revision>
  <cp:lastPrinted>2016-11-06T16:16:47Z</cp:lastPrinted>
  <dcterms:created xsi:type="dcterms:W3CDTF">2012-09-04T08:15:54Z</dcterms:created>
  <dcterms:modified xsi:type="dcterms:W3CDTF">2016-11-11T08:09:12Z</dcterms:modified>
</cp:coreProperties>
</file>