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7" r:id="rId3"/>
    <p:sldId id="292" r:id="rId4"/>
    <p:sldId id="293" r:id="rId5"/>
    <p:sldId id="298" r:id="rId6"/>
    <p:sldId id="299" r:id="rId7"/>
    <p:sldId id="282" r:id="rId8"/>
    <p:sldId id="264" r:id="rId9"/>
    <p:sldId id="285" r:id="rId10"/>
    <p:sldId id="283" r:id="rId11"/>
    <p:sldId id="286" r:id="rId12"/>
    <p:sldId id="287" r:id="rId13"/>
    <p:sldId id="269" r:id="rId14"/>
    <p:sldId id="271" r:id="rId15"/>
    <p:sldId id="296" r:id="rId16"/>
    <p:sldId id="284" r:id="rId17"/>
    <p:sldId id="289" r:id="rId18"/>
    <p:sldId id="290" r:id="rId19"/>
    <p:sldId id="300" r:id="rId20"/>
    <p:sldId id="301" r:id="rId21"/>
    <p:sldId id="279" r:id="rId22"/>
    <p:sldId id="268" r:id="rId23"/>
  </p:sldIdLst>
  <p:sldSz cx="9144000" cy="6858000" type="screen4x3"/>
  <p:notesSz cx="9853613" cy="67230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94660"/>
  </p:normalViewPr>
  <p:slideViewPr>
    <p:cSldViewPr>
      <p:cViewPr varScale="1">
        <p:scale>
          <a:sx n="105" d="100"/>
          <a:sy n="105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69512" cy="3357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1775" y="0"/>
            <a:ext cx="4269510" cy="3357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F179B-C921-4BDB-ACC0-C8256E435AA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86206"/>
            <a:ext cx="4269512" cy="3357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1775" y="6386206"/>
            <a:ext cx="4269510" cy="3357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F8348-610A-4970-8384-C33853BFD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0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69899" cy="33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7" tIns="45309" rIns="90617" bIns="453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1436" y="1"/>
            <a:ext cx="4269899" cy="33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7" tIns="45309" rIns="90617" bIns="453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63913" cy="2522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362" y="3193455"/>
            <a:ext cx="7882890" cy="302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7" tIns="45309" rIns="90617" bIns="45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5743"/>
            <a:ext cx="4269899" cy="33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7" tIns="45309" rIns="90617" bIns="453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1436" y="6385743"/>
            <a:ext cx="4269899" cy="33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7" tIns="45309" rIns="90617" bIns="453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3568" y="1535112"/>
            <a:ext cx="3813820" cy="1101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3568" y="2708919"/>
            <a:ext cx="3813820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01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7819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1484784"/>
            <a:ext cx="2781945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/>
              <a:pPr/>
              <a:t>29.9.2017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iina.sihto@jyu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19672" y="1772816"/>
            <a:ext cx="67691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 err="1" smtClean="0"/>
              <a:t>Qualitative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 in social </a:t>
            </a:r>
            <a:r>
              <a:rPr lang="fi-FI" dirty="0" err="1" smtClean="0"/>
              <a:t>sciences</a:t>
            </a:r>
            <a:endParaRPr lang="fi-FI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3429000"/>
            <a:ext cx="6769100" cy="64807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YFIA205 Basics of Research Methodology in Social Sciences</a:t>
            </a:r>
          </a:p>
          <a:p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5312624" y="4653136"/>
            <a:ext cx="3851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+mn-lt"/>
              </a:rPr>
              <a:t>Tiina Sihto</a:t>
            </a:r>
          </a:p>
          <a:p>
            <a:r>
              <a:rPr lang="fi-FI" sz="1600" dirty="0" err="1" smtClean="0">
                <a:latin typeface="+mn-lt"/>
              </a:rPr>
              <a:t>University</a:t>
            </a:r>
            <a:r>
              <a:rPr lang="fi-FI" sz="1600" dirty="0" smtClean="0">
                <a:latin typeface="+mn-lt"/>
              </a:rPr>
              <a:t> </a:t>
            </a:r>
            <a:r>
              <a:rPr lang="fi-FI" sz="1600" dirty="0" err="1" smtClean="0">
                <a:latin typeface="+mn-lt"/>
              </a:rPr>
              <a:t>teacher</a:t>
            </a:r>
            <a:r>
              <a:rPr lang="fi-FI" sz="1600" dirty="0" smtClean="0">
                <a:latin typeface="+mn-lt"/>
              </a:rPr>
              <a:t> &amp; </a:t>
            </a:r>
            <a:r>
              <a:rPr lang="fi-FI" sz="1600" dirty="0" err="1">
                <a:latin typeface="+mn-lt"/>
              </a:rPr>
              <a:t>d</a:t>
            </a:r>
            <a:r>
              <a:rPr lang="fi-FI" sz="1600" dirty="0" err="1" smtClean="0">
                <a:latin typeface="+mn-lt"/>
              </a:rPr>
              <a:t>octoral</a:t>
            </a:r>
            <a:r>
              <a:rPr lang="fi-FI" sz="1600" dirty="0" smtClean="0">
                <a:latin typeface="+mn-lt"/>
              </a:rPr>
              <a:t> </a:t>
            </a:r>
            <a:r>
              <a:rPr lang="fi-FI" sz="1600" dirty="0" err="1" smtClean="0">
                <a:latin typeface="+mn-lt"/>
              </a:rPr>
              <a:t>student</a:t>
            </a:r>
            <a:r>
              <a:rPr lang="fi-FI" sz="1600" dirty="0" smtClean="0">
                <a:latin typeface="+mn-lt"/>
              </a:rPr>
              <a:t> </a:t>
            </a:r>
          </a:p>
          <a:p>
            <a:r>
              <a:rPr lang="fi-FI" sz="1600" dirty="0" smtClean="0">
                <a:latin typeface="+mn-lt"/>
              </a:rPr>
              <a:t>(Social and </a:t>
            </a:r>
            <a:r>
              <a:rPr lang="fi-FI" sz="1600" dirty="0" err="1" smtClean="0">
                <a:latin typeface="+mn-lt"/>
              </a:rPr>
              <a:t>public</a:t>
            </a:r>
            <a:r>
              <a:rPr lang="fi-FI" sz="1600" dirty="0" smtClean="0">
                <a:latin typeface="+mn-lt"/>
              </a:rPr>
              <a:t> </a:t>
            </a:r>
            <a:r>
              <a:rPr lang="fi-FI" sz="1600" dirty="0" err="1" smtClean="0">
                <a:latin typeface="+mn-lt"/>
              </a:rPr>
              <a:t>policy</a:t>
            </a:r>
            <a:r>
              <a:rPr lang="fi-FI" sz="1600" dirty="0" smtClean="0">
                <a:latin typeface="+mn-lt"/>
              </a:rPr>
              <a:t>)</a:t>
            </a:r>
          </a:p>
          <a:p>
            <a:r>
              <a:rPr lang="fi-FI" sz="1600" dirty="0" err="1" smtClean="0">
                <a:latin typeface="+mn-lt"/>
                <a:hlinkClick r:id="rId2"/>
              </a:rPr>
              <a:t>tiina.sihto@jyu.fi</a:t>
            </a:r>
            <a:r>
              <a:rPr lang="fi-FI" sz="1600" dirty="0" smtClean="0">
                <a:latin typeface="+mn-lt"/>
              </a:rPr>
              <a:t> 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400" b="1" dirty="0" err="1"/>
              <a:t>Focus</a:t>
            </a:r>
            <a:r>
              <a:rPr lang="fi-FI" sz="2400" b="1" dirty="0"/>
              <a:t> </a:t>
            </a:r>
            <a:r>
              <a:rPr lang="fi-FI" sz="2400" b="1" dirty="0" err="1"/>
              <a:t>group</a:t>
            </a:r>
            <a:r>
              <a:rPr lang="fi-FI" sz="2400" b="1" dirty="0"/>
              <a:t> </a:t>
            </a:r>
            <a:r>
              <a:rPr lang="fi-FI" sz="2400" b="1" dirty="0" err="1"/>
              <a:t>interviews</a:t>
            </a:r>
            <a:r>
              <a:rPr lang="fi-FI" sz="2400" b="1" dirty="0"/>
              <a:t> vs. </a:t>
            </a:r>
            <a:r>
              <a:rPr lang="fi-FI" sz="2400" b="1" dirty="0" err="1"/>
              <a:t>focus</a:t>
            </a:r>
            <a:r>
              <a:rPr lang="fi-FI" sz="2400" b="1" dirty="0"/>
              <a:t> </a:t>
            </a:r>
            <a:r>
              <a:rPr lang="fi-FI" sz="2400" b="1" dirty="0" err="1"/>
              <a:t>group</a:t>
            </a:r>
            <a:r>
              <a:rPr lang="fi-FI" sz="2400" b="1" dirty="0"/>
              <a:t> </a:t>
            </a:r>
            <a:r>
              <a:rPr lang="fi-FI" sz="2400" b="1" dirty="0" err="1" smtClean="0"/>
              <a:t>discussion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800" dirty="0" err="1" smtClean="0"/>
              <a:t>Some</a:t>
            </a:r>
            <a:r>
              <a:rPr lang="fi-FI" sz="1800" dirty="0" smtClean="0"/>
              <a:t> of the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 </a:t>
            </a:r>
            <a:r>
              <a:rPr lang="fi-FI" sz="1800" dirty="0" err="1" smtClean="0"/>
              <a:t>literature</a:t>
            </a:r>
            <a:r>
              <a:rPr lang="fi-FI" sz="1800" dirty="0" smtClean="0"/>
              <a:t> </a:t>
            </a:r>
            <a:r>
              <a:rPr lang="fi-FI" sz="1800" dirty="0" err="1" smtClean="0"/>
              <a:t>distinguishes</a:t>
            </a:r>
            <a:r>
              <a:rPr lang="fi-FI" sz="1800" dirty="0" smtClean="0"/>
              <a:t> the </a:t>
            </a:r>
            <a:r>
              <a:rPr lang="fi-FI" sz="1800" dirty="0" err="1" smtClean="0"/>
              <a:t>difference</a:t>
            </a:r>
            <a:r>
              <a:rPr lang="fi-FI" sz="1800" dirty="0" smtClean="0"/>
              <a:t> </a:t>
            </a:r>
            <a:r>
              <a:rPr lang="fi-FI" sz="1800" dirty="0" err="1" smtClean="0"/>
              <a:t>between</a:t>
            </a:r>
            <a:r>
              <a:rPr lang="fi-FI" sz="1800" dirty="0" smtClean="0"/>
              <a:t>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</a:t>
            </a:r>
            <a:r>
              <a:rPr lang="fi-FI" sz="1800" dirty="0" smtClean="0"/>
              <a:t> and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discussion</a:t>
            </a:r>
            <a:r>
              <a:rPr lang="fi-FI" sz="1800" dirty="0" smtClean="0"/>
              <a:t>, </a:t>
            </a:r>
            <a:r>
              <a:rPr lang="fi-FI" sz="1800" dirty="0" err="1" smtClean="0"/>
              <a:t>whereas</a:t>
            </a:r>
            <a:r>
              <a:rPr lang="fi-FI" sz="1800" dirty="0" smtClean="0"/>
              <a:t> </a:t>
            </a:r>
            <a:r>
              <a:rPr lang="fi-FI" sz="1800" dirty="0" err="1" smtClean="0"/>
              <a:t>sometimes</a:t>
            </a:r>
            <a:r>
              <a:rPr lang="fi-FI" sz="1800" dirty="0" smtClean="0"/>
              <a:t> </a:t>
            </a:r>
            <a:r>
              <a:rPr lang="fi-FI" sz="1800" dirty="0" err="1" smtClean="0"/>
              <a:t>they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used</a:t>
            </a:r>
            <a:r>
              <a:rPr lang="fi-FI" sz="1800" dirty="0" smtClean="0"/>
              <a:t> as </a:t>
            </a:r>
            <a:r>
              <a:rPr lang="fi-FI" sz="1800" dirty="0" err="1" smtClean="0"/>
              <a:t>synonyms</a:t>
            </a:r>
            <a:endParaRPr lang="fi-FI" sz="1800" dirty="0" smtClean="0"/>
          </a:p>
          <a:p>
            <a:r>
              <a:rPr lang="fi-FI" sz="1800" dirty="0" smtClean="0"/>
              <a:t>Valtonen (2005): </a:t>
            </a:r>
            <a:r>
              <a:rPr lang="en-US" sz="1800" dirty="0" smtClean="0"/>
              <a:t>In </a:t>
            </a:r>
            <a:r>
              <a:rPr lang="en-US" sz="1800" b="1" dirty="0" smtClean="0"/>
              <a:t>focus </a:t>
            </a:r>
            <a:r>
              <a:rPr lang="en-US" sz="1800" b="1" dirty="0"/>
              <a:t>group interview </a:t>
            </a:r>
            <a:r>
              <a:rPr lang="en-US" sz="1800" dirty="0"/>
              <a:t>the interaction is </a:t>
            </a:r>
            <a:r>
              <a:rPr lang="en-US" sz="1800" dirty="0" smtClean="0"/>
              <a:t>centered </a:t>
            </a:r>
            <a:r>
              <a:rPr lang="en-US" sz="1800" dirty="0"/>
              <a:t>between the interviewer and each interviewee: the interviewer is doing kind of individual interviews in a group situation, posing certain questions to each interviewee in turn. This way the </a:t>
            </a:r>
            <a:r>
              <a:rPr lang="en-US" sz="1800" dirty="0" smtClean="0"/>
              <a:t>interviewer </a:t>
            </a:r>
            <a:r>
              <a:rPr lang="en-US" sz="1800" dirty="0"/>
              <a:t>keeps the control of the interaction to him- or herself and does not encourage the interviewees to discuss about the </a:t>
            </a:r>
            <a:r>
              <a:rPr lang="en-US" sz="1800" dirty="0" smtClean="0"/>
              <a:t>themes of the interview </a:t>
            </a:r>
            <a:r>
              <a:rPr lang="en-US" sz="1800" dirty="0"/>
              <a:t>with each other. </a:t>
            </a:r>
            <a:endParaRPr lang="en-US" sz="1800" dirty="0" smtClean="0"/>
          </a:p>
          <a:p>
            <a:r>
              <a:rPr lang="en-US" sz="1800" dirty="0" smtClean="0"/>
              <a:t>In </a:t>
            </a:r>
            <a:r>
              <a:rPr lang="en-US" sz="1800" b="1" dirty="0" smtClean="0"/>
              <a:t>focus group </a:t>
            </a:r>
            <a:r>
              <a:rPr lang="en-US" sz="1800" b="1" dirty="0"/>
              <a:t>discussion</a:t>
            </a:r>
            <a:r>
              <a:rPr lang="en-US" sz="1800" dirty="0"/>
              <a:t>, the interviewer is trying to get the interviewees to interact with each other and the role of the interviewer is more like a moderator</a:t>
            </a:r>
            <a:r>
              <a:rPr lang="en-US" sz="1800" dirty="0" smtClean="0"/>
              <a:t>, who moderates </a:t>
            </a:r>
            <a:r>
              <a:rPr lang="en-US" sz="1800" dirty="0"/>
              <a:t>the discussion if it gets too far from the original theme. Of course, the situation can shift </a:t>
            </a:r>
            <a:r>
              <a:rPr lang="en-US" sz="1800" dirty="0" smtClean="0"/>
              <a:t>during the </a:t>
            </a:r>
            <a:r>
              <a:rPr lang="en-US" sz="1800" dirty="0"/>
              <a:t>interview. Some of the questions might encourage discussion </a:t>
            </a:r>
            <a:r>
              <a:rPr lang="en-US" sz="1800" dirty="0" smtClean="0"/>
              <a:t>and then </a:t>
            </a:r>
            <a:r>
              <a:rPr lang="en-US" sz="1800" dirty="0"/>
              <a:t>the role of the interviewer </a:t>
            </a:r>
            <a:r>
              <a:rPr lang="en-US" sz="1800" dirty="0" smtClean="0"/>
              <a:t>stays </a:t>
            </a:r>
            <a:r>
              <a:rPr lang="en-US" sz="1800" dirty="0"/>
              <a:t>small, whereas other questions might be challenging and lead to very little or no discussion between the </a:t>
            </a:r>
            <a:r>
              <a:rPr lang="en-US" sz="1800" dirty="0" smtClean="0"/>
              <a:t>interviewees.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62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Focus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group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interview</a:t>
            </a:r>
            <a:r>
              <a:rPr lang="fi-FI" sz="2800" b="1" dirty="0" smtClean="0"/>
              <a:t>, an </a:t>
            </a:r>
            <a:r>
              <a:rPr lang="fi-FI" sz="2800" b="1" dirty="0" err="1" smtClean="0"/>
              <a:t>example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b="1" dirty="0" err="1" smtClean="0"/>
              <a:t>Interviewer</a:t>
            </a:r>
            <a:r>
              <a:rPr lang="fi-FI" sz="1800" b="1" dirty="0" smtClean="0"/>
              <a:t>: </a:t>
            </a:r>
            <a:r>
              <a:rPr lang="fi-FI" sz="1800" dirty="0" smtClean="0"/>
              <a:t>How </a:t>
            </a:r>
            <a:r>
              <a:rPr lang="fi-FI" sz="1800" dirty="0" err="1" smtClean="0"/>
              <a:t>would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describe</a:t>
            </a:r>
            <a:r>
              <a:rPr lang="fi-FI" sz="1800" dirty="0" smtClean="0"/>
              <a:t> the </a:t>
            </a:r>
            <a:r>
              <a:rPr lang="fi-FI" sz="1800" dirty="0" err="1" smtClean="0"/>
              <a:t>overall</a:t>
            </a:r>
            <a:r>
              <a:rPr lang="fi-FI" sz="1800" dirty="0" smtClean="0"/>
              <a:t> </a:t>
            </a:r>
            <a:r>
              <a:rPr lang="fi-FI" sz="1800" dirty="0" err="1" smtClean="0"/>
              <a:t>situation</a:t>
            </a:r>
            <a:r>
              <a:rPr lang="fi-FI" sz="1800" dirty="0" smtClean="0"/>
              <a:t> of </a:t>
            </a:r>
            <a:r>
              <a:rPr lang="fi-FI" sz="1800" dirty="0" err="1" smtClean="0"/>
              <a:t>mothers</a:t>
            </a:r>
            <a:r>
              <a:rPr lang="fi-FI" sz="1800" dirty="0" smtClean="0"/>
              <a:t> of </a:t>
            </a:r>
            <a:r>
              <a:rPr lang="fi-FI" sz="1800" dirty="0" err="1" smtClean="0"/>
              <a:t>young</a:t>
            </a:r>
            <a:r>
              <a:rPr lang="fi-FI" sz="1800" dirty="0" smtClean="0"/>
              <a:t> </a:t>
            </a:r>
            <a:r>
              <a:rPr lang="fi-FI" sz="1800" dirty="0" err="1" smtClean="0"/>
              <a:t>children</a:t>
            </a:r>
            <a:r>
              <a:rPr lang="fi-FI" sz="1800" dirty="0" smtClean="0"/>
              <a:t>  in the labour market? Maria, </a:t>
            </a:r>
            <a:r>
              <a:rPr lang="fi-FI" sz="1800" dirty="0" err="1" smtClean="0"/>
              <a:t>do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</a:t>
            </a:r>
            <a:r>
              <a:rPr lang="fi-FI" sz="1800" dirty="0" err="1" smtClean="0"/>
              <a:t>any</a:t>
            </a:r>
            <a:r>
              <a:rPr lang="fi-FI" sz="1800" dirty="0" smtClean="0"/>
              <a:t> </a:t>
            </a:r>
            <a:r>
              <a:rPr lang="fi-FI" sz="1800" dirty="0" err="1" smtClean="0"/>
              <a:t>thoughts</a:t>
            </a:r>
            <a:r>
              <a:rPr lang="fi-FI" sz="1800" dirty="0" smtClean="0"/>
              <a:t>?</a:t>
            </a:r>
          </a:p>
          <a:p>
            <a:r>
              <a:rPr lang="fi-FI" sz="1800" dirty="0" smtClean="0"/>
              <a:t>Maria: </a:t>
            </a:r>
            <a:r>
              <a:rPr lang="fi-FI" sz="1800" dirty="0" err="1" smtClean="0"/>
              <a:t>Well</a:t>
            </a:r>
            <a:r>
              <a:rPr lang="fi-FI" sz="1800" dirty="0" smtClean="0"/>
              <a:t>, </a:t>
            </a:r>
            <a:r>
              <a:rPr lang="fi-FI" sz="1800" dirty="0" err="1" smtClean="0"/>
              <a:t>quite</a:t>
            </a:r>
            <a:r>
              <a:rPr lang="fi-FI" sz="1800" dirty="0" smtClean="0"/>
              <a:t> </a:t>
            </a:r>
            <a:r>
              <a:rPr lang="fi-FI" sz="1800" dirty="0" err="1" smtClean="0"/>
              <a:t>frankly</a:t>
            </a:r>
            <a:r>
              <a:rPr lang="fi-FI" sz="1800" dirty="0" smtClean="0"/>
              <a:t>, </a:t>
            </a:r>
            <a:r>
              <a:rPr lang="fi-FI" sz="1800" dirty="0" err="1" smtClean="0"/>
              <a:t>it</a:t>
            </a:r>
            <a:r>
              <a:rPr lang="fi-FI" sz="1800" dirty="0" smtClean="0"/>
              <a:t> </a:t>
            </a:r>
            <a:r>
              <a:rPr lang="fi-FI" sz="1800" dirty="0" err="1" smtClean="0"/>
              <a:t>doesn’t</a:t>
            </a:r>
            <a:r>
              <a:rPr lang="fi-FI" sz="1800" dirty="0" smtClean="0"/>
              <a:t> look </a:t>
            </a:r>
            <a:r>
              <a:rPr lang="fi-FI" sz="1800" dirty="0" err="1" smtClean="0"/>
              <a:t>good</a:t>
            </a:r>
            <a:r>
              <a:rPr lang="fi-FI" sz="1800" dirty="0" smtClean="0"/>
              <a:t> (…)</a:t>
            </a:r>
          </a:p>
          <a:p>
            <a:r>
              <a:rPr lang="fi-FI" sz="1800" b="1" dirty="0" err="1" smtClean="0"/>
              <a:t>Interviewer</a:t>
            </a:r>
            <a:r>
              <a:rPr lang="fi-FI" sz="1800" b="1" dirty="0" smtClean="0"/>
              <a:t>: </a:t>
            </a:r>
            <a:r>
              <a:rPr lang="fi-FI" sz="1800" dirty="0" smtClean="0"/>
              <a:t>Ok, </a:t>
            </a:r>
            <a:r>
              <a:rPr lang="fi-FI" sz="1800" dirty="0" err="1" smtClean="0"/>
              <a:t>well</a:t>
            </a:r>
            <a:r>
              <a:rPr lang="fi-FI" sz="1800" dirty="0" smtClean="0"/>
              <a:t>, </a:t>
            </a:r>
            <a:r>
              <a:rPr lang="fi-FI" sz="1800" dirty="0" err="1" smtClean="0"/>
              <a:t>what</a:t>
            </a:r>
            <a:r>
              <a:rPr lang="fi-FI" sz="1800" dirty="0" smtClean="0"/>
              <a:t> </a:t>
            </a:r>
            <a:r>
              <a:rPr lang="fi-FI" sz="1800" dirty="0" err="1" smtClean="0"/>
              <a:t>about</a:t>
            </a:r>
            <a:r>
              <a:rPr lang="fi-FI" sz="1800" dirty="0" smtClean="0"/>
              <a:t> </a:t>
            </a:r>
            <a:r>
              <a:rPr lang="fi-FI" sz="1800" dirty="0" err="1" smtClean="0"/>
              <a:t>others</a:t>
            </a:r>
            <a:r>
              <a:rPr lang="fi-FI" sz="1800" dirty="0" smtClean="0"/>
              <a:t>? </a:t>
            </a:r>
            <a:r>
              <a:rPr lang="fi-FI" sz="1800" dirty="0" err="1" smtClean="0"/>
              <a:t>If</a:t>
            </a:r>
            <a:r>
              <a:rPr lang="fi-FI" sz="1800" dirty="0" smtClean="0"/>
              <a:t> </a:t>
            </a:r>
            <a:r>
              <a:rPr lang="fi-FI" sz="1800" dirty="0" err="1" smtClean="0"/>
              <a:t>we</a:t>
            </a:r>
            <a:r>
              <a:rPr lang="fi-FI" sz="1800" dirty="0" smtClean="0"/>
              <a:t> </a:t>
            </a:r>
            <a:r>
              <a:rPr lang="fi-FI" sz="1800" dirty="0" err="1" smtClean="0"/>
              <a:t>move</a:t>
            </a:r>
            <a:r>
              <a:rPr lang="fi-FI" sz="1800" dirty="0" smtClean="0"/>
              <a:t> on to Noora?</a:t>
            </a:r>
          </a:p>
          <a:p>
            <a:r>
              <a:rPr lang="fi-FI" sz="1800" dirty="0" smtClean="0"/>
              <a:t>Noora: For me, I </a:t>
            </a:r>
            <a:r>
              <a:rPr lang="fi-FI" sz="1800" dirty="0" err="1" smtClean="0"/>
              <a:t>don’t</a:t>
            </a:r>
            <a:r>
              <a:rPr lang="fi-FI" sz="1800" dirty="0" smtClean="0"/>
              <a:t> </a:t>
            </a:r>
            <a:r>
              <a:rPr lang="fi-FI" sz="1800" dirty="0" err="1" smtClean="0"/>
              <a:t>see</a:t>
            </a:r>
            <a:r>
              <a:rPr lang="fi-FI" sz="1800" dirty="0" smtClean="0"/>
              <a:t> the </a:t>
            </a:r>
            <a:r>
              <a:rPr lang="fi-FI" sz="1800" dirty="0" err="1" smtClean="0"/>
              <a:t>unemployment</a:t>
            </a:r>
            <a:r>
              <a:rPr lang="fi-FI" sz="1800" dirty="0" smtClean="0"/>
              <a:t> </a:t>
            </a:r>
            <a:r>
              <a:rPr lang="fi-FI" sz="1800" dirty="0" err="1" smtClean="0"/>
              <a:t>around</a:t>
            </a:r>
            <a:r>
              <a:rPr lang="fi-FI" sz="1800" dirty="0" smtClean="0"/>
              <a:t> my social </a:t>
            </a:r>
            <a:r>
              <a:rPr lang="fi-FI" sz="1800" dirty="0" err="1" smtClean="0"/>
              <a:t>circle</a:t>
            </a:r>
            <a:r>
              <a:rPr lang="fi-FI" sz="1800" dirty="0" smtClean="0"/>
              <a:t>, </a:t>
            </a:r>
            <a:r>
              <a:rPr lang="fi-FI" sz="1800" dirty="0" err="1" smtClean="0"/>
              <a:t>all</a:t>
            </a:r>
            <a:r>
              <a:rPr lang="fi-FI" sz="1800" dirty="0" smtClean="0"/>
              <a:t> my </a:t>
            </a:r>
            <a:r>
              <a:rPr lang="fi-FI" sz="1800" dirty="0" err="1" smtClean="0"/>
              <a:t>friends</a:t>
            </a:r>
            <a:r>
              <a:rPr lang="fi-FI" sz="1800" dirty="0" smtClean="0"/>
              <a:t> </a:t>
            </a:r>
            <a:r>
              <a:rPr lang="fi-FI" sz="1800" dirty="0" err="1" smtClean="0"/>
              <a:t>who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mothers</a:t>
            </a:r>
            <a:r>
              <a:rPr lang="fi-FI" sz="1800" dirty="0" smtClean="0"/>
              <a:t> </a:t>
            </a:r>
            <a:r>
              <a:rPr lang="fi-FI" sz="1800" dirty="0" err="1" smtClean="0"/>
              <a:t>also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</a:t>
            </a:r>
            <a:r>
              <a:rPr lang="fi-FI" sz="1800" dirty="0" err="1" smtClean="0"/>
              <a:t>permanent</a:t>
            </a:r>
            <a:r>
              <a:rPr lang="fi-FI" sz="1800" dirty="0" smtClean="0"/>
              <a:t> </a:t>
            </a:r>
            <a:r>
              <a:rPr lang="fi-FI" sz="1800" dirty="0" err="1" smtClean="0"/>
              <a:t>jobs</a:t>
            </a:r>
            <a:r>
              <a:rPr lang="fi-FI" sz="1800" dirty="0"/>
              <a:t> </a:t>
            </a:r>
            <a:r>
              <a:rPr lang="fi-FI" sz="1800" dirty="0" smtClean="0"/>
              <a:t>(…)</a:t>
            </a:r>
          </a:p>
          <a:p>
            <a:r>
              <a:rPr lang="fi-FI" sz="1800" b="1" dirty="0" err="1" smtClean="0"/>
              <a:t>Interviewer</a:t>
            </a:r>
            <a:r>
              <a:rPr lang="fi-FI" sz="1800" b="1" dirty="0" smtClean="0"/>
              <a:t>: </a:t>
            </a:r>
            <a:r>
              <a:rPr lang="fi-FI" sz="1800" dirty="0" smtClean="0"/>
              <a:t>Ok, </a:t>
            </a:r>
            <a:r>
              <a:rPr lang="fi-FI" sz="1800" dirty="0" err="1" smtClean="0"/>
              <a:t>thank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. And </a:t>
            </a:r>
            <a:r>
              <a:rPr lang="fi-FI" sz="1800" dirty="0" err="1" smtClean="0"/>
              <a:t>then</a:t>
            </a:r>
            <a:r>
              <a:rPr lang="fi-FI" sz="1800" dirty="0" smtClean="0"/>
              <a:t>, Iiris?</a:t>
            </a:r>
          </a:p>
          <a:p>
            <a:r>
              <a:rPr lang="fi-FI" sz="1800" dirty="0" smtClean="0"/>
              <a:t>Iiris: </a:t>
            </a:r>
            <a:r>
              <a:rPr lang="fi-FI" sz="1800" dirty="0" err="1" smtClean="0"/>
              <a:t>After</a:t>
            </a:r>
            <a:r>
              <a:rPr lang="fi-FI" sz="1800" dirty="0" smtClean="0"/>
              <a:t> </a:t>
            </a:r>
            <a:r>
              <a:rPr lang="fi-FI" sz="1800" dirty="0" err="1" smtClean="0"/>
              <a:t>maternity</a:t>
            </a:r>
            <a:r>
              <a:rPr lang="fi-FI" sz="1800" dirty="0" smtClean="0"/>
              <a:t> </a:t>
            </a:r>
            <a:r>
              <a:rPr lang="fi-FI" sz="1800" dirty="0" err="1" smtClean="0"/>
              <a:t>leave</a:t>
            </a:r>
            <a:r>
              <a:rPr lang="fi-FI" sz="1800" dirty="0" smtClean="0"/>
              <a:t>, I </a:t>
            </a:r>
            <a:r>
              <a:rPr lang="fi-FI" sz="1800" dirty="0" err="1" smtClean="0"/>
              <a:t>decided</a:t>
            </a:r>
            <a:r>
              <a:rPr lang="fi-FI" sz="1800" dirty="0" smtClean="0"/>
              <a:t> to </a:t>
            </a:r>
            <a:r>
              <a:rPr lang="fi-FI" sz="1800" dirty="0" err="1" smtClean="0"/>
              <a:t>try</a:t>
            </a:r>
            <a:r>
              <a:rPr lang="fi-FI" sz="1800" dirty="0" smtClean="0"/>
              <a:t> as an </a:t>
            </a:r>
            <a:r>
              <a:rPr lang="fi-FI" sz="1800" dirty="0" err="1" smtClean="0"/>
              <a:t>entrepreneur</a:t>
            </a:r>
            <a:r>
              <a:rPr lang="fi-FI" sz="1800" dirty="0" smtClean="0"/>
              <a:t> (…)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Focus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group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discussion</a:t>
            </a:r>
            <a:r>
              <a:rPr lang="fi-FI" sz="2800" b="1" dirty="0" smtClean="0"/>
              <a:t>, an </a:t>
            </a:r>
            <a:r>
              <a:rPr lang="fi-FI" sz="2800" b="1" dirty="0" err="1" smtClean="0"/>
              <a:t>example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b="1" dirty="0" err="1" smtClean="0"/>
              <a:t>Interviewer</a:t>
            </a:r>
            <a:r>
              <a:rPr lang="fi-FI" sz="1800" b="1" dirty="0" smtClean="0"/>
              <a:t>: </a:t>
            </a:r>
            <a:r>
              <a:rPr lang="fi-FI" sz="1800" dirty="0"/>
              <a:t>How </a:t>
            </a:r>
            <a:r>
              <a:rPr lang="fi-FI" sz="1800" dirty="0" err="1"/>
              <a:t>would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describe</a:t>
            </a:r>
            <a:r>
              <a:rPr lang="fi-FI" sz="1800" dirty="0"/>
              <a:t> the </a:t>
            </a:r>
            <a:r>
              <a:rPr lang="fi-FI" sz="1800" dirty="0" err="1"/>
              <a:t>overall</a:t>
            </a:r>
            <a:r>
              <a:rPr lang="fi-FI" sz="1800" dirty="0"/>
              <a:t> </a:t>
            </a:r>
            <a:r>
              <a:rPr lang="fi-FI" sz="1800" dirty="0" err="1"/>
              <a:t>situation</a:t>
            </a:r>
            <a:r>
              <a:rPr lang="fi-FI" sz="1800" dirty="0"/>
              <a:t> of </a:t>
            </a:r>
            <a:r>
              <a:rPr lang="fi-FI" sz="1800" dirty="0" err="1"/>
              <a:t>mothers</a:t>
            </a:r>
            <a:r>
              <a:rPr lang="fi-FI" sz="1800" dirty="0"/>
              <a:t> of </a:t>
            </a:r>
            <a:r>
              <a:rPr lang="fi-FI" sz="1800" dirty="0" err="1"/>
              <a:t>small</a:t>
            </a:r>
            <a:r>
              <a:rPr lang="fi-FI" sz="1800" dirty="0"/>
              <a:t> </a:t>
            </a:r>
            <a:r>
              <a:rPr lang="fi-FI" sz="1800" dirty="0" err="1"/>
              <a:t>children</a:t>
            </a:r>
            <a:r>
              <a:rPr lang="fi-FI" sz="1800" dirty="0"/>
              <a:t> </a:t>
            </a:r>
            <a:r>
              <a:rPr lang="fi-FI" sz="1800" dirty="0" smtClean="0"/>
              <a:t>in </a:t>
            </a:r>
            <a:r>
              <a:rPr lang="fi-FI" sz="1800" dirty="0"/>
              <a:t>the labour </a:t>
            </a:r>
            <a:r>
              <a:rPr lang="fi-FI" sz="1800" dirty="0" err="1"/>
              <a:t>market</a:t>
            </a:r>
            <a:r>
              <a:rPr lang="fi-FI" sz="1800" dirty="0"/>
              <a:t>? </a:t>
            </a:r>
            <a:endParaRPr lang="fi-FI" sz="1800" dirty="0" smtClean="0"/>
          </a:p>
          <a:p>
            <a:r>
              <a:rPr lang="fi-FI" sz="1800" dirty="0"/>
              <a:t>Maria: </a:t>
            </a:r>
            <a:r>
              <a:rPr lang="fi-FI" sz="1800" dirty="0" err="1"/>
              <a:t>Well</a:t>
            </a:r>
            <a:r>
              <a:rPr lang="fi-FI" sz="1800" dirty="0"/>
              <a:t>, </a:t>
            </a:r>
            <a:r>
              <a:rPr lang="fi-FI" sz="1800" dirty="0" err="1"/>
              <a:t>quite</a:t>
            </a:r>
            <a:r>
              <a:rPr lang="fi-FI" sz="1800" dirty="0"/>
              <a:t> </a:t>
            </a:r>
            <a:r>
              <a:rPr lang="fi-FI" sz="1800" dirty="0" err="1"/>
              <a:t>frankly</a:t>
            </a:r>
            <a:r>
              <a:rPr lang="fi-FI" sz="1800" dirty="0"/>
              <a:t>, </a:t>
            </a:r>
            <a:r>
              <a:rPr lang="fi-FI" sz="1800" dirty="0" err="1"/>
              <a:t>it</a:t>
            </a:r>
            <a:r>
              <a:rPr lang="fi-FI" sz="1800" dirty="0"/>
              <a:t> </a:t>
            </a:r>
            <a:r>
              <a:rPr lang="fi-FI" sz="1800" dirty="0" err="1"/>
              <a:t>doesn’t</a:t>
            </a:r>
            <a:r>
              <a:rPr lang="fi-FI" sz="1800" dirty="0"/>
              <a:t> look </a:t>
            </a:r>
            <a:r>
              <a:rPr lang="fi-FI" sz="1800" dirty="0" err="1" smtClean="0"/>
              <a:t>good</a:t>
            </a:r>
            <a:r>
              <a:rPr lang="fi-FI" sz="1800" dirty="0" smtClean="0"/>
              <a:t>. </a:t>
            </a:r>
            <a:r>
              <a:rPr lang="fi-FI" sz="1800" dirty="0" err="1" smtClean="0"/>
              <a:t>After</a:t>
            </a:r>
            <a:r>
              <a:rPr lang="fi-FI" sz="1800" dirty="0" smtClean="0"/>
              <a:t> </a:t>
            </a:r>
            <a:r>
              <a:rPr lang="fi-FI" sz="1800" dirty="0" err="1" smtClean="0"/>
              <a:t>having</a:t>
            </a:r>
            <a:r>
              <a:rPr lang="fi-FI" sz="1800" dirty="0" smtClean="0"/>
              <a:t> a </a:t>
            </a:r>
            <a:r>
              <a:rPr lang="fi-FI" sz="1800" dirty="0" err="1" smtClean="0"/>
              <a:t>child</a:t>
            </a:r>
            <a:r>
              <a:rPr lang="fi-FI" sz="1800" dirty="0" smtClean="0"/>
              <a:t>, I </a:t>
            </a:r>
            <a:r>
              <a:rPr lang="fi-FI" sz="1800" dirty="0" err="1" smtClean="0"/>
              <a:t>was</a:t>
            </a:r>
            <a:r>
              <a:rPr lang="fi-FI" sz="1800" dirty="0" smtClean="0"/>
              <a:t> </a:t>
            </a:r>
            <a:r>
              <a:rPr lang="fi-FI" sz="1800" dirty="0" err="1" smtClean="0"/>
              <a:t>unemployed</a:t>
            </a:r>
            <a:r>
              <a:rPr lang="fi-FI" sz="1800" dirty="0" smtClean="0"/>
              <a:t> for </a:t>
            </a:r>
            <a:r>
              <a:rPr lang="fi-FI" sz="1800" dirty="0" err="1" smtClean="0"/>
              <a:t>six</a:t>
            </a:r>
            <a:r>
              <a:rPr lang="fi-FI" sz="1800" dirty="0" smtClean="0"/>
              <a:t> </a:t>
            </a:r>
            <a:r>
              <a:rPr lang="fi-FI" sz="1800" dirty="0" err="1" smtClean="0"/>
              <a:t>months</a:t>
            </a:r>
            <a:r>
              <a:rPr lang="fi-FI" sz="1800" dirty="0" smtClean="0"/>
              <a:t>, and in the </a:t>
            </a:r>
            <a:r>
              <a:rPr lang="fi-FI" sz="1800" dirty="0" err="1" smtClean="0"/>
              <a:t>end</a:t>
            </a:r>
            <a:r>
              <a:rPr lang="fi-FI" sz="1800" dirty="0" smtClean="0"/>
              <a:t>, </a:t>
            </a:r>
            <a:r>
              <a:rPr lang="fi-FI" sz="1800" dirty="0" err="1" smtClean="0"/>
              <a:t>started</a:t>
            </a:r>
            <a:r>
              <a:rPr lang="fi-FI" sz="1800" dirty="0" smtClean="0"/>
              <a:t> to </a:t>
            </a:r>
            <a:r>
              <a:rPr lang="fi-FI" sz="1800" dirty="0" err="1" smtClean="0"/>
              <a:t>leave</a:t>
            </a:r>
            <a:r>
              <a:rPr lang="fi-FI" sz="1800" dirty="0" smtClean="0"/>
              <a:t> the </a:t>
            </a:r>
            <a:r>
              <a:rPr lang="fi-FI" sz="1800" dirty="0" err="1" smtClean="0"/>
              <a:t>fact</a:t>
            </a:r>
            <a:r>
              <a:rPr lang="fi-FI" sz="1800" dirty="0" smtClean="0"/>
              <a:t> </a:t>
            </a:r>
            <a:r>
              <a:rPr lang="fi-FI" sz="1800" dirty="0" err="1" smtClean="0"/>
              <a:t>that</a:t>
            </a:r>
            <a:r>
              <a:rPr lang="fi-FI" sz="1800" dirty="0" smtClean="0"/>
              <a:t> I </a:t>
            </a:r>
            <a:r>
              <a:rPr lang="fi-FI" sz="1800" dirty="0" err="1" smtClean="0"/>
              <a:t>have</a:t>
            </a:r>
            <a:r>
              <a:rPr lang="fi-FI" sz="1800" dirty="0" smtClean="0"/>
              <a:t> a </a:t>
            </a:r>
            <a:r>
              <a:rPr lang="fi-FI" sz="1800" dirty="0" err="1" smtClean="0"/>
              <a:t>child</a:t>
            </a:r>
            <a:r>
              <a:rPr lang="fi-FI" sz="1800" dirty="0" smtClean="0"/>
              <a:t> out of my CV (…)</a:t>
            </a:r>
          </a:p>
          <a:p>
            <a:r>
              <a:rPr lang="fi-FI" sz="1800" dirty="0" smtClean="0"/>
              <a:t>Iiris: I </a:t>
            </a:r>
            <a:r>
              <a:rPr lang="fi-FI" sz="1800" dirty="0" err="1" smtClean="0"/>
              <a:t>have</a:t>
            </a:r>
            <a:r>
              <a:rPr lang="fi-FI" sz="1800" dirty="0" smtClean="0"/>
              <a:t> the </a:t>
            </a:r>
            <a:r>
              <a:rPr lang="fi-FI" sz="1800" dirty="0" err="1" smtClean="0"/>
              <a:t>same</a:t>
            </a:r>
            <a:r>
              <a:rPr lang="fi-FI" sz="1800" dirty="0" smtClean="0"/>
              <a:t> </a:t>
            </a:r>
            <a:r>
              <a:rPr lang="fi-FI" sz="1800" dirty="0" err="1" smtClean="0"/>
              <a:t>kind</a:t>
            </a:r>
            <a:r>
              <a:rPr lang="fi-FI" sz="1800" dirty="0" smtClean="0"/>
              <a:t> of </a:t>
            </a:r>
            <a:r>
              <a:rPr lang="fi-FI" sz="1800" dirty="0" err="1" smtClean="0"/>
              <a:t>experiences</a:t>
            </a:r>
            <a:r>
              <a:rPr lang="fi-FI" sz="1800" dirty="0" smtClean="0"/>
              <a:t> as Maria, </a:t>
            </a:r>
            <a:r>
              <a:rPr lang="fi-FI" sz="1800" dirty="0" err="1" smtClean="0"/>
              <a:t>getting</a:t>
            </a:r>
            <a:r>
              <a:rPr lang="fi-FI" sz="1800" dirty="0" smtClean="0"/>
              <a:t> a </a:t>
            </a:r>
            <a:r>
              <a:rPr lang="fi-FI" sz="1800" dirty="0" err="1" smtClean="0"/>
              <a:t>job</a:t>
            </a:r>
            <a:r>
              <a:rPr lang="fi-FI" sz="1800" dirty="0" smtClean="0"/>
              <a:t> </a:t>
            </a:r>
            <a:r>
              <a:rPr lang="fi-FI" sz="1800" dirty="0" err="1" smtClean="0"/>
              <a:t>from</a:t>
            </a:r>
            <a:r>
              <a:rPr lang="fi-FI" sz="1800" dirty="0" smtClean="0"/>
              <a:t> Jyväskylä </a:t>
            </a:r>
            <a:r>
              <a:rPr lang="fi-FI" sz="1800" dirty="0" err="1" smtClean="0"/>
              <a:t>was</a:t>
            </a:r>
            <a:r>
              <a:rPr lang="fi-FI" sz="1800" dirty="0" smtClean="0"/>
              <a:t> </a:t>
            </a:r>
            <a:r>
              <a:rPr lang="fi-FI" sz="1800" dirty="0" err="1" smtClean="0"/>
              <a:t>really</a:t>
            </a:r>
            <a:r>
              <a:rPr lang="fi-FI" sz="1800" dirty="0" smtClean="0"/>
              <a:t> </a:t>
            </a:r>
            <a:r>
              <a:rPr lang="fi-FI" sz="1800" dirty="0" err="1" smtClean="0"/>
              <a:t>difficult</a:t>
            </a:r>
            <a:r>
              <a:rPr lang="fi-FI" sz="1800" dirty="0" smtClean="0"/>
              <a:t>, </a:t>
            </a:r>
            <a:r>
              <a:rPr lang="fi-FI" sz="1800" dirty="0" err="1" smtClean="0"/>
              <a:t>before</a:t>
            </a:r>
            <a:r>
              <a:rPr lang="fi-FI" sz="1800" dirty="0" smtClean="0"/>
              <a:t> </a:t>
            </a:r>
            <a:r>
              <a:rPr lang="fi-FI" sz="1800" dirty="0" err="1" smtClean="0"/>
              <a:t>having</a:t>
            </a:r>
            <a:r>
              <a:rPr lang="fi-FI" sz="1800" dirty="0" smtClean="0"/>
              <a:t> a </a:t>
            </a:r>
            <a:r>
              <a:rPr lang="fi-FI" sz="1800" dirty="0" err="1" smtClean="0"/>
              <a:t>child</a:t>
            </a:r>
            <a:r>
              <a:rPr lang="fi-FI" sz="1800" dirty="0" smtClean="0"/>
              <a:t> I </a:t>
            </a:r>
            <a:r>
              <a:rPr lang="fi-FI" sz="1800" dirty="0" err="1" smtClean="0"/>
              <a:t>was</a:t>
            </a:r>
            <a:r>
              <a:rPr lang="fi-FI" sz="1800" dirty="0" smtClean="0"/>
              <a:t> </a:t>
            </a:r>
            <a:r>
              <a:rPr lang="fi-FI" sz="1800" dirty="0" err="1" smtClean="0"/>
              <a:t>working</a:t>
            </a:r>
            <a:r>
              <a:rPr lang="fi-FI" sz="1800" dirty="0" smtClean="0"/>
              <a:t> in Helsinki (…)</a:t>
            </a:r>
          </a:p>
          <a:p>
            <a:r>
              <a:rPr lang="fi-FI" sz="1800" dirty="0" smtClean="0"/>
              <a:t>Noora: Oh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were</a:t>
            </a:r>
            <a:r>
              <a:rPr lang="fi-FI" sz="1800" dirty="0" smtClean="0"/>
              <a:t> </a:t>
            </a:r>
            <a:r>
              <a:rPr lang="fi-FI" sz="1800" dirty="0" err="1" smtClean="0"/>
              <a:t>also</a:t>
            </a:r>
            <a:r>
              <a:rPr lang="fi-FI" sz="1800" dirty="0" smtClean="0"/>
              <a:t> </a:t>
            </a:r>
            <a:r>
              <a:rPr lang="fi-FI" sz="1800" dirty="0" err="1" smtClean="0"/>
              <a:t>doing</a:t>
            </a:r>
            <a:r>
              <a:rPr lang="fi-FI" sz="1800" dirty="0" smtClean="0"/>
              <a:t> </a:t>
            </a:r>
            <a:r>
              <a:rPr lang="fi-FI" sz="1800" dirty="0" err="1" smtClean="0"/>
              <a:t>that</a:t>
            </a:r>
            <a:r>
              <a:rPr lang="fi-FI" sz="1800" dirty="0" smtClean="0"/>
              <a:t> </a:t>
            </a:r>
            <a:r>
              <a:rPr lang="fi-FI" sz="1800" dirty="0" err="1" smtClean="0"/>
              <a:t>back-and-forth</a:t>
            </a:r>
            <a:r>
              <a:rPr lang="fi-FI" sz="1800" dirty="0" smtClean="0"/>
              <a:t> </a:t>
            </a:r>
            <a:r>
              <a:rPr lang="fi-FI" sz="1800" dirty="0" err="1" smtClean="0"/>
              <a:t>between</a:t>
            </a:r>
            <a:r>
              <a:rPr lang="fi-FI" sz="1800" dirty="0" smtClean="0"/>
              <a:t> Helsinki and Jyväskylä. </a:t>
            </a:r>
            <a:r>
              <a:rPr lang="fi-FI" sz="1800" dirty="0" err="1" smtClean="0"/>
              <a:t>That</a:t>
            </a:r>
            <a:r>
              <a:rPr lang="fi-FI" sz="1800" dirty="0" smtClean="0"/>
              <a:t> </a:t>
            </a:r>
            <a:r>
              <a:rPr lang="fi-FI" sz="1800" dirty="0" err="1" smtClean="0"/>
              <a:t>was</a:t>
            </a:r>
            <a:r>
              <a:rPr lang="fi-FI" sz="1800" dirty="0" smtClean="0"/>
              <a:t> </a:t>
            </a:r>
            <a:r>
              <a:rPr lang="fi-FI" sz="1800" dirty="0" err="1" smtClean="0"/>
              <a:t>really</a:t>
            </a:r>
            <a:r>
              <a:rPr lang="fi-FI" sz="1800" dirty="0" smtClean="0"/>
              <a:t> </a:t>
            </a:r>
            <a:r>
              <a:rPr lang="fi-FI" sz="1800" dirty="0" err="1" smtClean="0"/>
              <a:t>exhausting</a:t>
            </a:r>
            <a:r>
              <a:rPr lang="fi-FI" sz="1800" dirty="0"/>
              <a:t> </a:t>
            </a:r>
            <a:r>
              <a:rPr lang="fi-FI" sz="1800" dirty="0" smtClean="0"/>
              <a:t>in the long </a:t>
            </a:r>
            <a:r>
              <a:rPr lang="fi-FI" sz="1800" dirty="0" err="1" smtClean="0"/>
              <a:t>run</a:t>
            </a:r>
            <a:r>
              <a:rPr lang="fi-FI" sz="18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379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Recruiting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interviewees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dirty="0"/>
              <a:t>How to contact the participants, introduce the research and ask permission? (research ethics</a:t>
            </a:r>
            <a:r>
              <a:rPr lang="en-GB" sz="1800" dirty="0" smtClean="0"/>
              <a:t>!)</a:t>
            </a:r>
            <a:r>
              <a:rPr lang="fi-FI" sz="1800" dirty="0"/>
              <a:t> </a:t>
            </a:r>
            <a:endParaRPr lang="fi-FI" sz="1800" dirty="0" smtClean="0"/>
          </a:p>
          <a:p>
            <a:r>
              <a:rPr lang="fi-FI" sz="1800" dirty="0"/>
              <a:t>How to </a:t>
            </a:r>
            <a:r>
              <a:rPr lang="fi-FI" sz="1800" dirty="0" err="1"/>
              <a:t>recruit</a:t>
            </a:r>
            <a:r>
              <a:rPr lang="fi-FI" sz="1800" dirty="0"/>
              <a:t> </a:t>
            </a:r>
            <a:r>
              <a:rPr lang="fi-FI" sz="1800" dirty="0" err="1"/>
              <a:t>interviewees</a:t>
            </a:r>
            <a:r>
              <a:rPr lang="fi-FI" sz="1800" dirty="0"/>
              <a:t>? How to </a:t>
            </a:r>
            <a:r>
              <a:rPr lang="fi-FI" sz="1800" dirty="0" err="1"/>
              <a:t>motivate</a:t>
            </a:r>
            <a:r>
              <a:rPr lang="fi-FI" sz="1800" dirty="0"/>
              <a:t> </a:t>
            </a:r>
            <a:r>
              <a:rPr lang="fi-FI" sz="1800" dirty="0" err="1"/>
              <a:t>them</a:t>
            </a:r>
            <a:r>
              <a:rPr lang="fi-FI" sz="1800" dirty="0"/>
              <a:t> to </a:t>
            </a:r>
            <a:r>
              <a:rPr lang="fi-FI" sz="1800" dirty="0" err="1"/>
              <a:t>participate</a:t>
            </a:r>
            <a:r>
              <a:rPr lang="fi-FI" sz="1800" dirty="0"/>
              <a:t> in </a:t>
            </a:r>
            <a:r>
              <a:rPr lang="fi-FI" sz="1800" dirty="0" err="1"/>
              <a:t>your</a:t>
            </a:r>
            <a:r>
              <a:rPr lang="fi-FI" sz="1800" dirty="0"/>
              <a:t> </a:t>
            </a:r>
            <a:r>
              <a:rPr lang="fi-FI" sz="1800" dirty="0" err="1"/>
              <a:t>research</a:t>
            </a:r>
            <a:r>
              <a:rPr lang="fi-FI" sz="1800" dirty="0" smtClean="0"/>
              <a:t>?</a:t>
            </a:r>
          </a:p>
          <a:p>
            <a:r>
              <a:rPr lang="en-GB" sz="1800" dirty="0" smtClean="0"/>
              <a:t>How </a:t>
            </a:r>
            <a:r>
              <a:rPr lang="en-GB" sz="1800" dirty="0"/>
              <a:t>many interviews do I need</a:t>
            </a:r>
            <a:r>
              <a:rPr lang="en-GB" sz="1800" dirty="0" smtClean="0"/>
              <a:t>?</a:t>
            </a:r>
            <a:endParaRPr lang="fi-FI" sz="1800" dirty="0" smtClean="0"/>
          </a:p>
          <a:p>
            <a:r>
              <a:rPr lang="fi-FI" sz="1800" dirty="0" err="1" smtClean="0"/>
              <a:t>Recruiting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interviewees</a:t>
            </a:r>
            <a:r>
              <a:rPr lang="fi-FI" sz="1800" dirty="0" smtClean="0"/>
              <a:t> </a:t>
            </a:r>
            <a:r>
              <a:rPr lang="fi-FI" sz="1800" dirty="0" err="1" smtClean="0"/>
              <a:t>can</a:t>
            </a:r>
            <a:r>
              <a:rPr lang="fi-FI" sz="1800" dirty="0" smtClean="0"/>
              <a:t> </a:t>
            </a:r>
            <a:r>
              <a:rPr lang="fi-FI" sz="1800" dirty="0" err="1" smtClean="0"/>
              <a:t>be</a:t>
            </a:r>
            <a:r>
              <a:rPr lang="fi-FI" sz="1800" dirty="0" smtClean="0"/>
              <a:t> </a:t>
            </a:r>
            <a:r>
              <a:rPr lang="fi-FI" sz="1800" dirty="0" err="1" smtClean="0"/>
              <a:t>surprisingly</a:t>
            </a:r>
            <a:r>
              <a:rPr lang="fi-FI" sz="1800" dirty="0" smtClean="0"/>
              <a:t> </a:t>
            </a:r>
            <a:r>
              <a:rPr lang="fi-FI" sz="1800" dirty="0" err="1" smtClean="0"/>
              <a:t>difficult</a:t>
            </a:r>
            <a:r>
              <a:rPr lang="fi-FI" sz="1800" dirty="0" smtClean="0"/>
              <a:t> and </a:t>
            </a:r>
            <a:r>
              <a:rPr lang="fi-FI" sz="1800" dirty="0" err="1" smtClean="0"/>
              <a:t>time-consuming</a:t>
            </a:r>
            <a:r>
              <a:rPr lang="fi-FI" sz="1800" dirty="0" smtClean="0"/>
              <a:t>! </a:t>
            </a:r>
          </a:p>
          <a:p>
            <a:r>
              <a:rPr lang="fi-FI" sz="1800" dirty="0" smtClean="0"/>
              <a:t>Focus </a:t>
            </a:r>
            <a:r>
              <a:rPr lang="fi-FI" sz="1800" dirty="0" err="1" smtClean="0"/>
              <a:t>groups</a:t>
            </a:r>
            <a:r>
              <a:rPr lang="fi-FI" sz="1800" dirty="0" smtClean="0"/>
              <a:t>: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bigger</a:t>
            </a:r>
            <a:r>
              <a:rPr lang="fi-FI" sz="1800" dirty="0" smtClean="0"/>
              <a:t>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you’re</a:t>
            </a:r>
            <a:r>
              <a:rPr lang="fi-FI" sz="1800" dirty="0" smtClean="0"/>
              <a:t> </a:t>
            </a:r>
            <a:r>
              <a:rPr lang="fi-FI" sz="1800" dirty="0" err="1" smtClean="0"/>
              <a:t>planning</a:t>
            </a:r>
            <a:r>
              <a:rPr lang="fi-FI" sz="1800" dirty="0" smtClean="0"/>
              <a:t> to </a:t>
            </a:r>
            <a:r>
              <a:rPr lang="fi-FI" sz="1800" dirty="0" err="1" smtClean="0"/>
              <a:t>have</a:t>
            </a:r>
            <a:r>
              <a:rPr lang="fi-FI" sz="1800" dirty="0" smtClean="0"/>
              <a:t>, the </a:t>
            </a:r>
            <a:r>
              <a:rPr lang="fi-FI" sz="1800" dirty="0" err="1" smtClean="0"/>
              <a:t>more</a:t>
            </a:r>
            <a:r>
              <a:rPr lang="fi-FI" sz="1800" dirty="0" smtClean="0"/>
              <a:t> </a:t>
            </a:r>
            <a:r>
              <a:rPr lang="fi-FI" sz="1800" dirty="0" err="1" smtClean="0"/>
              <a:t>challenges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/>
              <a:t> </a:t>
            </a:r>
            <a:r>
              <a:rPr lang="fi-FI" sz="1800" dirty="0" err="1" smtClean="0"/>
              <a:t>will</a:t>
            </a:r>
            <a:r>
              <a:rPr lang="fi-FI" sz="1800" dirty="0" smtClean="0"/>
              <a:t> </a:t>
            </a:r>
            <a:r>
              <a:rPr lang="fi-FI" sz="1800" dirty="0" err="1" smtClean="0"/>
              <a:t>probably</a:t>
            </a:r>
            <a:r>
              <a:rPr lang="fi-FI" sz="1800" dirty="0" smtClean="0"/>
              <a:t> </a:t>
            </a:r>
            <a:r>
              <a:rPr lang="fi-FI" sz="1800" dirty="0" err="1" smtClean="0"/>
              <a:t>face</a:t>
            </a:r>
            <a:r>
              <a:rPr lang="fi-FI" sz="1800" dirty="0"/>
              <a:t> </a:t>
            </a:r>
            <a:r>
              <a:rPr lang="fi-FI" sz="1800" dirty="0" smtClean="0"/>
              <a:t>with </a:t>
            </a:r>
            <a:r>
              <a:rPr lang="fi-FI" sz="1800" dirty="0" err="1" smtClean="0"/>
              <a:t>schedules</a:t>
            </a:r>
            <a:endParaRPr lang="fi-FI" sz="1800" dirty="0" smtClean="0"/>
          </a:p>
          <a:p>
            <a:r>
              <a:rPr lang="fi-FI" sz="1800" dirty="0" smtClean="0"/>
              <a:t>The </a:t>
            </a:r>
            <a:r>
              <a:rPr lang="fi-FI" sz="1800" dirty="0" err="1" smtClean="0"/>
              <a:t>more</a:t>
            </a:r>
            <a:r>
              <a:rPr lang="fi-FI" sz="1800" dirty="0" smtClean="0"/>
              <a:t> </a:t>
            </a:r>
            <a:r>
              <a:rPr lang="fi-FI" sz="1800" dirty="0" err="1" smtClean="0"/>
              <a:t>specific</a:t>
            </a:r>
            <a:r>
              <a:rPr lang="fi-FI" sz="1800" dirty="0" smtClean="0"/>
              <a:t> </a:t>
            </a:r>
            <a:r>
              <a:rPr lang="fi-FI" sz="1800" dirty="0" err="1" smtClean="0"/>
              <a:t>criteria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for the </a:t>
            </a:r>
            <a:r>
              <a:rPr lang="fi-FI" sz="1800" dirty="0" err="1" smtClean="0"/>
              <a:t>interviewees</a:t>
            </a:r>
            <a:r>
              <a:rPr lang="fi-FI" sz="1800" dirty="0" smtClean="0"/>
              <a:t>, the </a:t>
            </a:r>
            <a:r>
              <a:rPr lang="fi-FI" sz="1800" dirty="0" err="1" smtClean="0"/>
              <a:t>more</a:t>
            </a:r>
            <a:r>
              <a:rPr lang="fi-FI" sz="1800" dirty="0" smtClean="0"/>
              <a:t> </a:t>
            </a:r>
            <a:r>
              <a:rPr lang="fi-FI" sz="1800" dirty="0" err="1" smtClean="0"/>
              <a:t>difficult</a:t>
            </a:r>
            <a:r>
              <a:rPr lang="fi-FI" sz="1800" dirty="0" smtClean="0"/>
              <a:t> </a:t>
            </a:r>
            <a:r>
              <a:rPr lang="fi-FI" sz="1800" dirty="0" err="1" smtClean="0"/>
              <a:t>it</a:t>
            </a:r>
            <a:r>
              <a:rPr lang="fi-FI" sz="1800" dirty="0" smtClean="0"/>
              <a:t> </a:t>
            </a:r>
            <a:r>
              <a:rPr lang="fi-FI" sz="1800" dirty="0" err="1" smtClean="0"/>
              <a:t>gets</a:t>
            </a:r>
            <a:endParaRPr lang="fi-FI" sz="1800" dirty="0" smtClean="0"/>
          </a:p>
          <a:p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further the people are from your everyday </a:t>
            </a:r>
            <a:r>
              <a:rPr lang="en-GB" sz="1800" dirty="0" err="1"/>
              <a:t>millieu</a:t>
            </a:r>
            <a:r>
              <a:rPr lang="en-GB" sz="1800" dirty="0"/>
              <a:t>, the harder it is probably to reach those </a:t>
            </a:r>
            <a:r>
              <a:rPr lang="en-GB" sz="1800" dirty="0" smtClean="0"/>
              <a:t>people  </a:t>
            </a:r>
            <a:endParaRPr lang="fi-FI" sz="1800" dirty="0" smtClean="0"/>
          </a:p>
          <a:p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should</a:t>
            </a:r>
            <a:r>
              <a:rPr lang="fi-FI" sz="1800" dirty="0" smtClean="0"/>
              <a:t> </a:t>
            </a:r>
            <a:r>
              <a:rPr lang="fi-FI" sz="1800" dirty="0" err="1" smtClean="0"/>
              <a:t>also</a:t>
            </a:r>
            <a:r>
              <a:rPr lang="fi-FI" sz="1800" dirty="0" smtClean="0"/>
              <a:t> </a:t>
            </a:r>
            <a:r>
              <a:rPr lang="fi-FI" sz="1800" dirty="0" err="1" smtClean="0"/>
              <a:t>think</a:t>
            </a:r>
            <a:r>
              <a:rPr lang="fi-FI" sz="1800" dirty="0" smtClean="0"/>
              <a:t> in </a:t>
            </a:r>
            <a:r>
              <a:rPr lang="fi-FI" sz="1800" dirty="0" err="1" smtClean="0"/>
              <a:t>advance</a:t>
            </a:r>
            <a:r>
              <a:rPr lang="fi-FI" sz="1800" dirty="0" smtClean="0"/>
              <a:t> </a:t>
            </a:r>
            <a:r>
              <a:rPr lang="fi-FI" sz="1800" dirty="0" err="1" smtClean="0"/>
              <a:t>where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planning</a:t>
            </a:r>
            <a:r>
              <a:rPr lang="fi-FI" sz="1800" dirty="0" smtClean="0"/>
              <a:t> to </a:t>
            </a:r>
            <a:r>
              <a:rPr lang="fi-FI" sz="1800" dirty="0" err="1" smtClean="0"/>
              <a:t>conduct</a:t>
            </a:r>
            <a:r>
              <a:rPr lang="fi-FI" sz="1800" dirty="0" smtClean="0"/>
              <a:t> the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. The </a:t>
            </a:r>
            <a:r>
              <a:rPr lang="fi-FI" sz="1800" dirty="0" err="1" smtClean="0"/>
              <a:t>place</a:t>
            </a:r>
            <a:r>
              <a:rPr lang="fi-FI" sz="1800" dirty="0" smtClean="0"/>
              <a:t> </a:t>
            </a:r>
            <a:r>
              <a:rPr lang="fi-FI" sz="1800" dirty="0" err="1" smtClean="0"/>
              <a:t>should</a:t>
            </a:r>
            <a:r>
              <a:rPr lang="fi-FI" sz="1800" dirty="0" smtClean="0"/>
              <a:t> </a:t>
            </a:r>
            <a:r>
              <a:rPr lang="fi-FI" sz="1800" dirty="0" err="1" smtClean="0"/>
              <a:t>be</a:t>
            </a:r>
            <a:r>
              <a:rPr lang="fi-FI" sz="1800" dirty="0" smtClean="0"/>
              <a:t> as </a:t>
            </a:r>
            <a:r>
              <a:rPr lang="fi-FI" sz="1800" dirty="0" err="1" smtClean="0"/>
              <a:t>neutral</a:t>
            </a:r>
            <a:r>
              <a:rPr lang="fi-FI" sz="1800" dirty="0" smtClean="0"/>
              <a:t> as </a:t>
            </a:r>
            <a:r>
              <a:rPr lang="fi-FI" sz="1800" dirty="0" err="1" smtClean="0"/>
              <a:t>possible</a:t>
            </a:r>
            <a:r>
              <a:rPr lang="fi-FI" sz="1800" dirty="0" smtClean="0"/>
              <a:t>, </a:t>
            </a:r>
            <a:r>
              <a:rPr lang="fi-FI" sz="1800" dirty="0" err="1" smtClean="0"/>
              <a:t>quiet</a:t>
            </a:r>
            <a:r>
              <a:rPr lang="fi-FI" sz="1800" dirty="0" smtClean="0"/>
              <a:t> and </a:t>
            </a:r>
            <a:r>
              <a:rPr lang="fi-FI" sz="1800" dirty="0" err="1" smtClean="0"/>
              <a:t>someplace</a:t>
            </a:r>
            <a:r>
              <a:rPr lang="fi-FI" sz="1800" dirty="0" smtClean="0"/>
              <a:t> </a:t>
            </a:r>
            <a:r>
              <a:rPr lang="fi-FI" sz="1800" dirty="0" err="1" smtClean="0"/>
              <a:t>within</a:t>
            </a:r>
            <a:r>
              <a:rPr lang="fi-FI" sz="1800" dirty="0" smtClean="0"/>
              <a:t> the </a:t>
            </a:r>
            <a:r>
              <a:rPr lang="fi-FI" sz="1800" dirty="0" err="1" smtClean="0"/>
              <a:t>reach</a:t>
            </a:r>
            <a:r>
              <a:rPr lang="fi-FI" sz="1800" dirty="0" smtClean="0"/>
              <a:t> of </a:t>
            </a:r>
            <a:r>
              <a:rPr lang="fi-FI" sz="1800" dirty="0" err="1" smtClean="0"/>
              <a:t>all</a:t>
            </a:r>
            <a:r>
              <a:rPr lang="fi-FI" sz="1800" dirty="0" smtClean="0"/>
              <a:t>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interviewees</a:t>
            </a:r>
            <a:endParaRPr lang="fi-FI" sz="1800" dirty="0" smtClean="0"/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endParaRPr lang="fi-FI" sz="1400" dirty="0" smtClean="0"/>
          </a:p>
          <a:p>
            <a:endParaRPr lang="fi-FI" sz="1400" dirty="0" smtClean="0"/>
          </a:p>
          <a:p>
            <a:endParaRPr lang="en-US" sz="1400" dirty="0" smtClean="0"/>
          </a:p>
          <a:p>
            <a:endParaRPr lang="fi-FI" sz="1400" dirty="0" smtClean="0"/>
          </a:p>
        </p:txBody>
      </p:sp>
    </p:spTree>
    <p:extLst>
      <p:ext uri="{BB962C8B-B14F-4D97-AF65-F5344CB8AC3E}">
        <p14:creationId xmlns:p14="http://schemas.microsoft.com/office/powerpoint/2010/main" val="10625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400" b="1" dirty="0" err="1" smtClean="0"/>
              <a:t>Doing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interviews</a:t>
            </a:r>
            <a:r>
              <a:rPr lang="fi-FI" sz="2400" b="1" dirty="0" smtClean="0"/>
              <a:t>: </a:t>
            </a:r>
            <a:r>
              <a:rPr lang="fi-FI" sz="2400" b="1" dirty="0" err="1" smtClean="0"/>
              <a:t>Practical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issues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1800" dirty="0" err="1" smtClean="0"/>
              <a:t>Don’t</a:t>
            </a:r>
            <a:r>
              <a:rPr lang="fi-FI" sz="1800" dirty="0" smtClean="0"/>
              <a:t> </a:t>
            </a:r>
            <a:r>
              <a:rPr lang="fi-FI" sz="1800" dirty="0" err="1" smtClean="0"/>
              <a:t>rush</a:t>
            </a:r>
            <a:r>
              <a:rPr lang="fi-FI" sz="1800" dirty="0" smtClean="0"/>
              <a:t>! </a:t>
            </a:r>
          </a:p>
          <a:p>
            <a:r>
              <a:rPr lang="en-GB" sz="1800" dirty="0"/>
              <a:t>Order and form of the interview questions (easy questions first, not too complicated or abstract questions</a:t>
            </a:r>
            <a:r>
              <a:rPr lang="en-GB" sz="1800" dirty="0" smtClean="0"/>
              <a:t>)</a:t>
            </a:r>
            <a:endParaRPr lang="fi-FI" sz="1800" dirty="0" smtClean="0"/>
          </a:p>
          <a:p>
            <a:r>
              <a:rPr lang="fi-FI" sz="1800" dirty="0" err="1" smtClean="0"/>
              <a:t>Especially</a:t>
            </a:r>
            <a:r>
              <a:rPr lang="fi-FI" sz="1800" dirty="0" smtClean="0"/>
              <a:t> </a:t>
            </a:r>
            <a:r>
              <a:rPr lang="fi-FI" sz="1800" dirty="0" err="1" smtClean="0"/>
              <a:t>when</a:t>
            </a:r>
            <a:r>
              <a:rPr lang="fi-FI" sz="1800" dirty="0" smtClean="0"/>
              <a:t> </a:t>
            </a:r>
            <a:r>
              <a:rPr lang="fi-FI" sz="1800" dirty="0" err="1" smtClean="0"/>
              <a:t>doing</a:t>
            </a:r>
            <a:r>
              <a:rPr lang="fi-FI" sz="1800" dirty="0" smtClean="0"/>
              <a:t>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groups</a:t>
            </a:r>
            <a:r>
              <a:rPr lang="fi-FI" sz="1800" dirty="0" smtClean="0"/>
              <a:t>, </a:t>
            </a:r>
            <a:r>
              <a:rPr lang="fi-FI" sz="1800" dirty="0" err="1" smtClean="0"/>
              <a:t>it</a:t>
            </a:r>
            <a:r>
              <a:rPr lang="fi-FI" sz="1800" dirty="0" smtClean="0"/>
              <a:t> is </a:t>
            </a:r>
            <a:r>
              <a:rPr lang="fi-FI" sz="1800" dirty="0" err="1" smtClean="0"/>
              <a:t>highly</a:t>
            </a:r>
            <a:r>
              <a:rPr lang="fi-FI" sz="1800" dirty="0" smtClean="0"/>
              <a:t> </a:t>
            </a:r>
            <a:r>
              <a:rPr lang="fi-FI" sz="1800" dirty="0" err="1" smtClean="0"/>
              <a:t>advisable</a:t>
            </a:r>
            <a:r>
              <a:rPr lang="fi-FI" sz="1800" dirty="0" smtClean="0"/>
              <a:t> </a:t>
            </a:r>
            <a:r>
              <a:rPr lang="fi-FI" sz="1800" dirty="0" err="1" smtClean="0"/>
              <a:t>that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should</a:t>
            </a:r>
            <a:r>
              <a:rPr lang="fi-FI" sz="1800" dirty="0" smtClean="0"/>
              <a:t> </a:t>
            </a:r>
            <a:r>
              <a:rPr lang="fi-FI" sz="1800" dirty="0" err="1" smtClean="0"/>
              <a:t>use</a:t>
            </a:r>
            <a:r>
              <a:rPr lang="fi-FI" sz="1800" dirty="0" smtClean="0"/>
              <a:t> at </a:t>
            </a:r>
            <a:r>
              <a:rPr lang="fi-FI" sz="1800" dirty="0" err="1" smtClean="0"/>
              <a:t>least</a:t>
            </a:r>
            <a:r>
              <a:rPr lang="fi-FI" sz="1800" dirty="0" smtClean="0"/>
              <a:t> </a:t>
            </a:r>
            <a:r>
              <a:rPr lang="fi-FI" sz="1800" dirty="0" err="1" smtClean="0"/>
              <a:t>two</a:t>
            </a:r>
            <a:r>
              <a:rPr lang="fi-FI" sz="1800" dirty="0" smtClean="0"/>
              <a:t> </a:t>
            </a:r>
            <a:r>
              <a:rPr lang="fi-FI" sz="1800" dirty="0" err="1" smtClean="0"/>
              <a:t>recorders</a:t>
            </a:r>
            <a:endParaRPr lang="fi-FI" sz="1800" dirty="0" smtClean="0"/>
          </a:p>
          <a:p>
            <a:r>
              <a:rPr lang="fi-FI" sz="1800" dirty="0" smtClean="0"/>
              <a:t>If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</a:t>
            </a:r>
            <a:r>
              <a:rPr lang="fi-FI" sz="1800" dirty="0" err="1" smtClean="0"/>
              <a:t>several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interviewees</a:t>
            </a:r>
            <a:r>
              <a:rPr lang="fi-FI" sz="1800" dirty="0" smtClean="0"/>
              <a:t> of the </a:t>
            </a:r>
            <a:r>
              <a:rPr lang="fi-FI" sz="1800" dirty="0" err="1" smtClean="0"/>
              <a:t>same</a:t>
            </a:r>
            <a:r>
              <a:rPr lang="fi-FI" sz="1800" dirty="0" smtClean="0"/>
              <a:t> </a:t>
            </a:r>
            <a:r>
              <a:rPr lang="fi-FI" sz="1800" dirty="0" err="1" smtClean="0"/>
              <a:t>gender</a:t>
            </a:r>
            <a:r>
              <a:rPr lang="fi-FI" sz="1800" dirty="0" smtClean="0"/>
              <a:t> in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, it </a:t>
            </a:r>
            <a:r>
              <a:rPr lang="fi-FI" sz="1800" dirty="0" err="1" smtClean="0"/>
              <a:t>might</a:t>
            </a:r>
            <a:r>
              <a:rPr lang="fi-FI" sz="1800" dirty="0" smtClean="0"/>
              <a:t> </a:t>
            </a:r>
            <a:r>
              <a:rPr lang="fi-FI" sz="1800" dirty="0" err="1" smtClean="0"/>
              <a:t>be</a:t>
            </a:r>
            <a:r>
              <a:rPr lang="fi-FI" sz="1800" dirty="0" smtClean="0"/>
              <a:t> </a:t>
            </a:r>
            <a:r>
              <a:rPr lang="fi-FI" sz="1800" dirty="0" err="1" smtClean="0"/>
              <a:t>difficult</a:t>
            </a:r>
            <a:r>
              <a:rPr lang="fi-FI" sz="1800" dirty="0" smtClean="0"/>
              <a:t> to </a:t>
            </a:r>
            <a:r>
              <a:rPr lang="fi-FI" sz="1800" dirty="0" err="1" smtClean="0"/>
              <a:t>distinguish</a:t>
            </a:r>
            <a:r>
              <a:rPr lang="fi-FI" sz="1800" dirty="0" smtClean="0"/>
              <a:t> </a:t>
            </a:r>
            <a:r>
              <a:rPr lang="fi-FI" sz="1800" dirty="0" err="1" smtClean="0"/>
              <a:t>them</a:t>
            </a:r>
            <a:r>
              <a:rPr lang="fi-FI" sz="1800" dirty="0" smtClean="0"/>
              <a:t> on the </a:t>
            </a:r>
            <a:r>
              <a:rPr lang="fi-FI" sz="1800" dirty="0" err="1" smtClean="0"/>
              <a:t>tape</a:t>
            </a:r>
            <a:r>
              <a:rPr lang="fi-FI" sz="1800" dirty="0"/>
              <a:t> </a:t>
            </a:r>
            <a:r>
              <a:rPr lang="fi-FI" sz="1800" dirty="0" smtClean="0"/>
              <a:t>-&gt; </a:t>
            </a:r>
            <a:r>
              <a:rPr lang="fi-FI" sz="1800" dirty="0" err="1" smtClean="0"/>
              <a:t>one</a:t>
            </a:r>
            <a:r>
              <a:rPr lang="fi-FI" sz="1800" dirty="0" smtClean="0"/>
              <a:t> of the </a:t>
            </a:r>
            <a:r>
              <a:rPr lang="fi-FI" sz="1800" dirty="0" err="1" smtClean="0"/>
              <a:t>ways</a:t>
            </a:r>
            <a:r>
              <a:rPr lang="fi-FI" sz="1800" dirty="0" smtClean="0"/>
              <a:t> to </a:t>
            </a:r>
            <a:r>
              <a:rPr lang="fi-FI" sz="1800" dirty="0" err="1" smtClean="0"/>
              <a:t>avoid</a:t>
            </a:r>
            <a:r>
              <a:rPr lang="fi-FI" sz="1800" dirty="0" smtClean="0"/>
              <a:t> </a:t>
            </a:r>
            <a:r>
              <a:rPr lang="fi-FI" sz="1800" dirty="0" err="1" smtClean="0"/>
              <a:t>this</a:t>
            </a:r>
            <a:r>
              <a:rPr lang="fi-FI" sz="1800" dirty="0" smtClean="0"/>
              <a:t> </a:t>
            </a:r>
            <a:r>
              <a:rPr lang="fi-FI" sz="1800" dirty="0" err="1" smtClean="0"/>
              <a:t>problem</a:t>
            </a:r>
            <a:r>
              <a:rPr lang="fi-FI" sz="1800" dirty="0" smtClean="0"/>
              <a:t> is to </a:t>
            </a:r>
            <a:r>
              <a:rPr lang="fi-FI" sz="1800" dirty="0" err="1" smtClean="0"/>
              <a:t>ask</a:t>
            </a:r>
            <a:r>
              <a:rPr lang="fi-FI" sz="1800" dirty="0" smtClean="0"/>
              <a:t> the </a:t>
            </a:r>
            <a:r>
              <a:rPr lang="fi-FI" sz="1800" dirty="0" err="1" smtClean="0"/>
              <a:t>interviewees</a:t>
            </a:r>
            <a:r>
              <a:rPr lang="fi-FI" sz="1800" dirty="0" smtClean="0"/>
              <a:t> </a:t>
            </a:r>
            <a:r>
              <a:rPr lang="fi-FI" sz="1800" dirty="0" err="1" smtClean="0"/>
              <a:t>state</a:t>
            </a:r>
            <a:r>
              <a:rPr lang="fi-FI" sz="1800" dirty="0" smtClean="0"/>
              <a:t> </a:t>
            </a:r>
            <a:r>
              <a:rPr lang="fi-FI" sz="1800" dirty="0" err="1" smtClean="0"/>
              <a:t>their</a:t>
            </a:r>
            <a:r>
              <a:rPr lang="fi-FI" sz="1800" dirty="0" smtClean="0"/>
              <a:t> </a:t>
            </a:r>
            <a:r>
              <a:rPr lang="fi-FI" sz="1800" dirty="0" err="1" smtClean="0"/>
              <a:t>name</a:t>
            </a:r>
            <a:r>
              <a:rPr lang="fi-FI" sz="1800" dirty="0" smtClean="0"/>
              <a:t> </a:t>
            </a:r>
            <a:r>
              <a:rPr lang="fi-FI" sz="1800" dirty="0" err="1" smtClean="0"/>
              <a:t>before</a:t>
            </a:r>
            <a:r>
              <a:rPr lang="fi-FI" sz="1800" dirty="0" smtClean="0"/>
              <a:t> </a:t>
            </a:r>
            <a:r>
              <a:rPr lang="fi-FI" sz="1800" dirty="0" err="1" smtClean="0"/>
              <a:t>they</a:t>
            </a:r>
            <a:r>
              <a:rPr lang="fi-FI" sz="1800" dirty="0" smtClean="0"/>
              <a:t> </a:t>
            </a:r>
            <a:r>
              <a:rPr lang="fi-FI" sz="1800" dirty="0" err="1" smtClean="0"/>
              <a:t>start</a:t>
            </a:r>
            <a:r>
              <a:rPr lang="fi-FI" sz="1800" dirty="0" smtClean="0"/>
              <a:t> </a:t>
            </a:r>
            <a:r>
              <a:rPr lang="fi-FI" sz="1800" dirty="0" err="1" smtClean="0"/>
              <a:t>talking</a:t>
            </a:r>
            <a:endParaRPr lang="fi-FI" sz="1800" dirty="0" smtClean="0"/>
          </a:p>
          <a:p>
            <a:r>
              <a:rPr lang="fi-FI" sz="1800" dirty="0" err="1" smtClean="0"/>
              <a:t>Before</a:t>
            </a:r>
            <a:r>
              <a:rPr lang="fi-FI" sz="1800" dirty="0" smtClean="0"/>
              <a:t> </a:t>
            </a:r>
            <a:r>
              <a:rPr lang="fi-FI" sz="1800" dirty="0" err="1" smtClean="0"/>
              <a:t>starting</a:t>
            </a:r>
            <a:r>
              <a:rPr lang="fi-FI" sz="1800" dirty="0" smtClean="0"/>
              <a:t> the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,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should</a:t>
            </a:r>
            <a:r>
              <a:rPr lang="fi-FI" sz="1800" dirty="0" smtClean="0"/>
              <a:t> </a:t>
            </a:r>
            <a:r>
              <a:rPr lang="fi-FI" sz="1800" dirty="0" err="1" smtClean="0"/>
              <a:t>also</a:t>
            </a:r>
            <a:r>
              <a:rPr lang="fi-FI" sz="1800" dirty="0" smtClean="0"/>
              <a:t> </a:t>
            </a:r>
            <a:r>
              <a:rPr lang="fi-FI" sz="1800" dirty="0" err="1" smtClean="0"/>
              <a:t>think</a:t>
            </a:r>
            <a:r>
              <a:rPr lang="fi-FI" sz="1800" dirty="0" smtClean="0"/>
              <a:t> </a:t>
            </a:r>
            <a:r>
              <a:rPr lang="fi-FI" sz="1800" dirty="0" err="1" smtClean="0"/>
              <a:t>what</a:t>
            </a:r>
            <a:r>
              <a:rPr lang="fi-FI" sz="1800" dirty="0" smtClean="0"/>
              <a:t> is the </a:t>
            </a:r>
            <a:r>
              <a:rPr lang="fi-FI" sz="1800" dirty="0" err="1" smtClean="0"/>
              <a:t>ideal</a:t>
            </a:r>
            <a:r>
              <a:rPr lang="fi-FI" sz="1800" dirty="0" smtClean="0"/>
              <a:t> </a:t>
            </a:r>
            <a:r>
              <a:rPr lang="fi-FI" sz="1800" dirty="0" err="1" smtClean="0"/>
              <a:t>size</a:t>
            </a:r>
            <a:r>
              <a:rPr lang="fi-FI" sz="1800" dirty="0" smtClean="0"/>
              <a:t> for the </a:t>
            </a:r>
            <a:r>
              <a:rPr lang="fi-FI" sz="1800" dirty="0" err="1" smtClean="0"/>
              <a:t>group</a:t>
            </a:r>
            <a:r>
              <a:rPr lang="fi-FI" sz="1800" dirty="0" smtClean="0"/>
              <a:t>. In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 </a:t>
            </a:r>
            <a:r>
              <a:rPr lang="fi-FI" sz="1800" dirty="0" err="1" smtClean="0"/>
              <a:t>literature</a:t>
            </a:r>
            <a:r>
              <a:rPr lang="fi-FI" sz="1800" dirty="0" smtClean="0"/>
              <a:t>,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groups</a:t>
            </a:r>
            <a:r>
              <a:rPr lang="fi-FI" sz="1800" dirty="0" smtClean="0"/>
              <a:t> of </a:t>
            </a:r>
            <a:r>
              <a:rPr lang="fi-FI" sz="1800" dirty="0" err="1" smtClean="0"/>
              <a:t>over</a:t>
            </a:r>
            <a:r>
              <a:rPr lang="fi-FI" sz="1800" dirty="0" smtClean="0"/>
              <a:t> 10 </a:t>
            </a:r>
            <a:r>
              <a:rPr lang="fi-FI" sz="1800" dirty="0" err="1" smtClean="0"/>
              <a:t>interviewees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usually</a:t>
            </a:r>
            <a:r>
              <a:rPr lang="fi-FI" sz="1800" dirty="0" smtClean="0"/>
              <a:t> </a:t>
            </a:r>
            <a:r>
              <a:rPr lang="fi-FI" sz="1800" dirty="0" err="1" smtClean="0"/>
              <a:t>not</a:t>
            </a:r>
            <a:r>
              <a:rPr lang="fi-FI" sz="1800" dirty="0" smtClean="0"/>
              <a:t> </a:t>
            </a:r>
            <a:r>
              <a:rPr lang="fi-FI" sz="1800" dirty="0" err="1" smtClean="0"/>
              <a:t>recommended</a:t>
            </a:r>
            <a:r>
              <a:rPr lang="fi-FI" sz="1800" dirty="0" smtClean="0"/>
              <a:t>.</a:t>
            </a:r>
          </a:p>
          <a:p>
            <a:r>
              <a:rPr lang="fi-FI" sz="1800" dirty="0" err="1" smtClean="0"/>
              <a:t>Prepare</a:t>
            </a:r>
            <a:r>
              <a:rPr lang="fi-FI" sz="1800" dirty="0" smtClean="0"/>
              <a:t> a </a:t>
            </a:r>
            <a:r>
              <a:rPr lang="fi-FI" sz="1800" dirty="0" err="1" smtClean="0"/>
              <a:t>lot</a:t>
            </a:r>
            <a:r>
              <a:rPr lang="fi-FI" sz="1800" dirty="0" smtClean="0"/>
              <a:t> of </a:t>
            </a:r>
            <a:r>
              <a:rPr lang="fi-FI" sz="1800" dirty="0" err="1" smtClean="0"/>
              <a:t>time</a:t>
            </a:r>
            <a:r>
              <a:rPr lang="fi-FI" sz="1800" dirty="0" smtClean="0"/>
              <a:t> for </a:t>
            </a:r>
            <a:r>
              <a:rPr lang="fi-FI" sz="1800" dirty="0" err="1" smtClean="0"/>
              <a:t>transcribing</a:t>
            </a:r>
            <a:r>
              <a:rPr lang="fi-FI" sz="1800" dirty="0" smtClean="0"/>
              <a:t>! </a:t>
            </a:r>
            <a:r>
              <a:rPr lang="fi-FI" sz="1800" dirty="0"/>
              <a:t>F</a:t>
            </a:r>
            <a:r>
              <a:rPr lang="en-US" sz="1800" dirty="0" smtClean="0"/>
              <a:t>or </a:t>
            </a:r>
            <a:r>
              <a:rPr lang="en-US" sz="1800" dirty="0"/>
              <a:t>me, transcribing a three hour long focus group interview took at least 20 hours of </a:t>
            </a:r>
            <a:r>
              <a:rPr lang="en-US" sz="1800" dirty="0" smtClean="0"/>
              <a:t>work.</a:t>
            </a:r>
            <a:endParaRPr lang="fi-FI" sz="1600" dirty="0" smtClean="0"/>
          </a:p>
          <a:p>
            <a:endParaRPr lang="fi-FI" sz="1600" dirty="0"/>
          </a:p>
          <a:p>
            <a:endParaRPr lang="fi-FI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7" y="3212976"/>
            <a:ext cx="7858125" cy="1143000"/>
          </a:xfrm>
        </p:spPr>
        <p:txBody>
          <a:bodyPr/>
          <a:lstStyle/>
          <a:p>
            <a:r>
              <a:rPr lang="fi-FI" dirty="0" err="1" smtClean="0"/>
              <a:t>Analysing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data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509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smtClean="0"/>
              <a:t>Content </a:t>
            </a:r>
            <a:r>
              <a:rPr lang="fi-FI" sz="2800" b="1" dirty="0" err="1" smtClean="0"/>
              <a:t>analysis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err="1" smtClean="0"/>
              <a:t>According</a:t>
            </a:r>
            <a:r>
              <a:rPr lang="fi-FI" sz="1800" dirty="0" smtClean="0"/>
              <a:t> to Silvasti (2014), </a:t>
            </a:r>
            <a:r>
              <a:rPr lang="fi-FI" sz="1800" dirty="0" err="1" smtClean="0"/>
              <a:t>often</a:t>
            </a:r>
            <a:r>
              <a:rPr lang="fi-FI" sz="1800" dirty="0" smtClean="0"/>
              <a:t> </a:t>
            </a:r>
            <a:r>
              <a:rPr lang="fi-FI" sz="1800" dirty="0" err="1" smtClean="0"/>
              <a:t>when</a:t>
            </a:r>
            <a:r>
              <a:rPr lang="fi-FI" sz="1800" dirty="0" smtClean="0"/>
              <a:t> </a:t>
            </a:r>
            <a:r>
              <a:rPr lang="fi-FI" sz="1800" dirty="0" err="1" smtClean="0"/>
              <a:t>students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</a:t>
            </a:r>
            <a:r>
              <a:rPr lang="fi-FI" sz="1800" dirty="0" err="1" smtClean="0"/>
              <a:t>been</a:t>
            </a:r>
            <a:r>
              <a:rPr lang="fi-FI" sz="1800" dirty="0" smtClean="0"/>
              <a:t> </a:t>
            </a:r>
            <a:r>
              <a:rPr lang="fi-FI" sz="1800" dirty="0" err="1" smtClean="0"/>
              <a:t>doing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analysis</a:t>
            </a:r>
            <a:r>
              <a:rPr lang="fi-FI" sz="1800" dirty="0" smtClean="0"/>
              <a:t> on </a:t>
            </a:r>
            <a:r>
              <a:rPr lang="fi-FI" sz="1800" dirty="0" err="1" smtClean="0"/>
              <a:t>qualitative</a:t>
            </a:r>
            <a:r>
              <a:rPr lang="fi-FI" sz="1800" dirty="0" smtClean="0"/>
              <a:t> data </a:t>
            </a:r>
            <a:r>
              <a:rPr lang="fi-FI" sz="1800" dirty="0" err="1" smtClean="0"/>
              <a:t>without</a:t>
            </a:r>
            <a:r>
              <a:rPr lang="fi-FI" sz="1800" dirty="0" smtClean="0"/>
              <a:t> </a:t>
            </a:r>
            <a:r>
              <a:rPr lang="fi-FI" sz="1800" dirty="0" err="1" smtClean="0"/>
              <a:t>any</a:t>
            </a:r>
            <a:r>
              <a:rPr lang="fi-FI" sz="1800" dirty="0" smtClean="0"/>
              <a:t> ”</a:t>
            </a:r>
            <a:r>
              <a:rPr lang="fi-FI" sz="1800" dirty="0" err="1" smtClean="0"/>
              <a:t>real</a:t>
            </a:r>
            <a:r>
              <a:rPr lang="fi-FI" sz="1800" dirty="0" smtClean="0"/>
              <a:t>” </a:t>
            </a:r>
            <a:r>
              <a:rPr lang="fi-FI" sz="1800" dirty="0" err="1" smtClean="0"/>
              <a:t>method</a:t>
            </a:r>
            <a:r>
              <a:rPr lang="fi-FI" sz="1800" dirty="0" smtClean="0"/>
              <a:t>, </a:t>
            </a:r>
            <a:r>
              <a:rPr lang="fi-FI" sz="1800" dirty="0" err="1" smtClean="0"/>
              <a:t>they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</a:t>
            </a:r>
            <a:r>
              <a:rPr lang="fi-FI" sz="1800" dirty="0" err="1" smtClean="0"/>
              <a:t>been</a:t>
            </a:r>
            <a:r>
              <a:rPr lang="fi-FI" sz="1800" dirty="0" smtClean="0"/>
              <a:t> </a:t>
            </a:r>
            <a:r>
              <a:rPr lang="fi-FI" sz="1800" dirty="0" err="1" smtClean="0"/>
              <a:t>intuitively</a:t>
            </a:r>
            <a:r>
              <a:rPr lang="fi-FI" sz="1800" dirty="0" smtClean="0"/>
              <a:t> </a:t>
            </a:r>
            <a:r>
              <a:rPr lang="fi-FI" sz="1800" dirty="0" err="1" smtClean="0"/>
              <a:t>using</a:t>
            </a:r>
            <a:r>
              <a:rPr lang="fi-FI" sz="1800" dirty="0"/>
              <a:t> </a:t>
            </a:r>
            <a:r>
              <a:rPr lang="fi-FI" sz="1800" dirty="0" err="1" smtClean="0"/>
              <a:t>some</a:t>
            </a:r>
            <a:r>
              <a:rPr lang="fi-FI" sz="1800" dirty="0" smtClean="0"/>
              <a:t> </a:t>
            </a:r>
            <a:r>
              <a:rPr lang="fi-FI" sz="1800" dirty="0" err="1" smtClean="0"/>
              <a:t>kind</a:t>
            </a:r>
            <a:r>
              <a:rPr lang="fi-FI" sz="1800" dirty="0" smtClean="0"/>
              <a:t> of </a:t>
            </a:r>
            <a:r>
              <a:rPr lang="fi-FI" sz="1800" dirty="0" err="1" smtClean="0"/>
              <a:t>content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analysis</a:t>
            </a:r>
            <a:endParaRPr lang="fi-FI" sz="1800" dirty="0" smtClean="0"/>
          </a:p>
          <a:p>
            <a:r>
              <a:rPr lang="fi-FI" sz="1800" dirty="0" err="1"/>
              <a:t>Flexible</a:t>
            </a:r>
            <a:r>
              <a:rPr lang="fi-FI" sz="1800" dirty="0"/>
              <a:t> </a:t>
            </a:r>
            <a:r>
              <a:rPr lang="fi-FI" sz="1800" dirty="0" err="1"/>
              <a:t>method</a:t>
            </a:r>
            <a:r>
              <a:rPr lang="fi-FI" sz="1800" dirty="0"/>
              <a:t> for </a:t>
            </a:r>
            <a:r>
              <a:rPr lang="fi-FI" sz="1800" dirty="0" err="1"/>
              <a:t>analyzing</a:t>
            </a:r>
            <a:r>
              <a:rPr lang="fi-FI" sz="1800" dirty="0"/>
              <a:t> </a:t>
            </a:r>
            <a:r>
              <a:rPr lang="fi-FI" sz="1800" dirty="0" err="1"/>
              <a:t>text</a:t>
            </a:r>
            <a:r>
              <a:rPr lang="fi-FI" sz="1800" dirty="0"/>
              <a:t> data</a:t>
            </a:r>
          </a:p>
          <a:p>
            <a:r>
              <a:rPr lang="fi-FI" sz="1800" dirty="0" err="1"/>
              <a:t>Focuses</a:t>
            </a:r>
            <a:r>
              <a:rPr lang="fi-FI" sz="1800" dirty="0"/>
              <a:t> on the </a:t>
            </a:r>
            <a:r>
              <a:rPr lang="fi-FI" sz="1800" dirty="0" err="1"/>
              <a:t>characteristics</a:t>
            </a:r>
            <a:r>
              <a:rPr lang="fi-FI" sz="1800" dirty="0"/>
              <a:t> of </a:t>
            </a:r>
            <a:r>
              <a:rPr lang="fi-FI" sz="1800" dirty="0" err="1"/>
              <a:t>language</a:t>
            </a:r>
            <a:r>
              <a:rPr lang="fi-FI" sz="1800" dirty="0"/>
              <a:t> as </a:t>
            </a:r>
            <a:r>
              <a:rPr lang="fi-FI" sz="1800" dirty="0" err="1"/>
              <a:t>communication</a:t>
            </a:r>
            <a:r>
              <a:rPr lang="fi-FI" sz="1800" dirty="0"/>
              <a:t> with </a:t>
            </a:r>
            <a:r>
              <a:rPr lang="fi-FI" sz="1800" dirty="0" err="1"/>
              <a:t>attention</a:t>
            </a:r>
            <a:r>
              <a:rPr lang="fi-FI" sz="1800" dirty="0"/>
              <a:t> to the </a:t>
            </a:r>
            <a:r>
              <a:rPr lang="fi-FI" sz="1800" b="1" dirty="0" err="1"/>
              <a:t>content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b="1" dirty="0" err="1"/>
              <a:t>contextual</a:t>
            </a:r>
            <a:r>
              <a:rPr lang="fi-FI" sz="1800" b="1" dirty="0"/>
              <a:t> </a:t>
            </a:r>
            <a:r>
              <a:rPr lang="fi-FI" sz="1800" b="1" dirty="0" err="1"/>
              <a:t>meaning</a:t>
            </a:r>
            <a:r>
              <a:rPr lang="fi-FI" sz="1800" b="1" dirty="0"/>
              <a:t> </a:t>
            </a:r>
            <a:r>
              <a:rPr lang="fi-FI" sz="1800" dirty="0"/>
              <a:t>of the </a:t>
            </a:r>
            <a:r>
              <a:rPr lang="fi-FI" sz="1800" dirty="0" err="1" smtClean="0"/>
              <a:t>text</a:t>
            </a:r>
            <a:endParaRPr lang="fi-FI" sz="1800" dirty="0" smtClean="0"/>
          </a:p>
          <a:p>
            <a:r>
              <a:rPr lang="fi-FI" sz="1800" dirty="0" smtClean="0"/>
              <a:t>Silvasti 2014: </a:t>
            </a:r>
            <a:r>
              <a:rPr lang="fi-FI" sz="1800" dirty="0" err="1" smtClean="0"/>
              <a:t>What</a:t>
            </a:r>
            <a:r>
              <a:rPr lang="fi-FI" sz="1800" dirty="0" smtClean="0"/>
              <a:t> </a:t>
            </a:r>
            <a:r>
              <a:rPr lang="fi-FI" sz="1800" dirty="0" err="1"/>
              <a:t>does</a:t>
            </a:r>
            <a:r>
              <a:rPr lang="fi-FI" sz="1800" dirty="0"/>
              <a:t> </a:t>
            </a:r>
            <a:r>
              <a:rPr lang="fi-FI" sz="1800" dirty="0" smtClean="0"/>
              <a:t>(</a:t>
            </a:r>
            <a:r>
              <a:rPr lang="fi-FI" sz="1800" dirty="0" err="1" smtClean="0"/>
              <a:t>qualitative</a:t>
            </a:r>
            <a:r>
              <a:rPr lang="fi-FI" sz="1800" dirty="0" smtClean="0"/>
              <a:t>) </a:t>
            </a:r>
            <a:r>
              <a:rPr lang="fi-FI" sz="1800" dirty="0" err="1" smtClean="0"/>
              <a:t>analysis</a:t>
            </a:r>
            <a:r>
              <a:rPr lang="fi-FI" sz="1800" dirty="0" smtClean="0"/>
              <a:t> </a:t>
            </a:r>
            <a:r>
              <a:rPr lang="fi-FI" sz="1800" dirty="0" err="1"/>
              <a:t>mean</a:t>
            </a:r>
            <a:r>
              <a:rPr lang="fi-FI" sz="1800" dirty="0"/>
              <a:t>? </a:t>
            </a:r>
            <a:r>
              <a:rPr lang="fi-FI" sz="1800" dirty="0" err="1"/>
              <a:t>Inspection</a:t>
            </a:r>
            <a:r>
              <a:rPr lang="fi-FI" sz="1800" dirty="0"/>
              <a:t>, </a:t>
            </a:r>
            <a:r>
              <a:rPr lang="fi-FI" sz="1800" dirty="0" err="1"/>
              <a:t>structuring</a:t>
            </a:r>
            <a:r>
              <a:rPr lang="fi-FI" sz="1800" dirty="0"/>
              <a:t>, </a:t>
            </a:r>
            <a:r>
              <a:rPr lang="fi-FI" sz="1800" dirty="0" err="1"/>
              <a:t>finding</a:t>
            </a:r>
            <a:r>
              <a:rPr lang="fi-FI" sz="1800" dirty="0"/>
              <a:t> </a:t>
            </a:r>
            <a:r>
              <a:rPr lang="fi-FI" sz="1800" dirty="0" err="1"/>
              <a:t>specific</a:t>
            </a:r>
            <a:r>
              <a:rPr lang="fi-FI" sz="1800" dirty="0"/>
              <a:t> </a:t>
            </a:r>
            <a:r>
              <a:rPr lang="fi-FI" sz="1800" dirty="0" err="1"/>
              <a:t>patterns</a:t>
            </a:r>
            <a:r>
              <a:rPr lang="fi-FI" sz="1800" dirty="0"/>
              <a:t> in the </a:t>
            </a:r>
            <a:r>
              <a:rPr lang="fi-FI" sz="1800" dirty="0" smtClean="0"/>
              <a:t>data. </a:t>
            </a:r>
            <a:r>
              <a:rPr lang="fi-FI" sz="1800" dirty="0" err="1" smtClean="0"/>
              <a:t>Sometimes</a:t>
            </a:r>
            <a:r>
              <a:rPr lang="fi-FI" sz="1800" dirty="0" smtClean="0"/>
              <a:t> </a:t>
            </a:r>
            <a:r>
              <a:rPr lang="fi-FI" sz="1800" dirty="0" err="1"/>
              <a:t>easiest</a:t>
            </a:r>
            <a:r>
              <a:rPr lang="fi-FI" sz="1800" dirty="0"/>
              <a:t> </a:t>
            </a:r>
            <a:r>
              <a:rPr lang="fi-FI" sz="1800" dirty="0" err="1"/>
              <a:t>way</a:t>
            </a:r>
            <a:r>
              <a:rPr lang="fi-FI" sz="1800" dirty="0"/>
              <a:t> to </a:t>
            </a:r>
            <a:r>
              <a:rPr lang="fi-FI" sz="1800" dirty="0" err="1"/>
              <a:t>notice</a:t>
            </a:r>
            <a:r>
              <a:rPr lang="fi-FI" sz="1800" dirty="0"/>
              <a:t> the </a:t>
            </a:r>
            <a:r>
              <a:rPr lang="fi-FI" sz="1800" dirty="0" err="1"/>
              <a:t>patterns</a:t>
            </a:r>
            <a:r>
              <a:rPr lang="fi-FI" sz="1800" dirty="0"/>
              <a:t> is </a:t>
            </a:r>
            <a:r>
              <a:rPr lang="fi-FI" sz="1800" dirty="0" err="1"/>
              <a:t>by</a:t>
            </a:r>
            <a:r>
              <a:rPr lang="fi-FI" sz="1800" dirty="0"/>
              <a:t> </a:t>
            </a:r>
            <a:r>
              <a:rPr lang="fi-FI" sz="1800" dirty="0" err="1"/>
              <a:t>noticing</a:t>
            </a:r>
            <a:r>
              <a:rPr lang="fi-FI" sz="1800" dirty="0"/>
              <a:t> the </a:t>
            </a:r>
            <a:r>
              <a:rPr lang="fi-FI" sz="1800" dirty="0" err="1"/>
              <a:t>exception(s</a:t>
            </a:r>
            <a:r>
              <a:rPr lang="fi-FI" sz="1800" dirty="0"/>
              <a:t>) in the data and </a:t>
            </a:r>
            <a:r>
              <a:rPr lang="fi-FI" sz="1800" dirty="0" err="1"/>
              <a:t>how</a:t>
            </a:r>
            <a:r>
              <a:rPr lang="fi-FI" sz="1800" dirty="0"/>
              <a:t> </a:t>
            </a:r>
            <a:r>
              <a:rPr lang="fi-FI" sz="1800" dirty="0" err="1"/>
              <a:t>this</a:t>
            </a:r>
            <a:r>
              <a:rPr lang="fi-FI" sz="1800" dirty="0"/>
              <a:t> </a:t>
            </a:r>
            <a:r>
              <a:rPr lang="fi-FI" sz="1800" dirty="0" err="1"/>
              <a:t>exception</a:t>
            </a:r>
            <a:r>
              <a:rPr lang="fi-FI" sz="1800" dirty="0"/>
              <a:t> </a:t>
            </a:r>
            <a:r>
              <a:rPr lang="fi-FI" sz="1800" dirty="0" err="1"/>
              <a:t>challenges</a:t>
            </a:r>
            <a:r>
              <a:rPr lang="fi-FI" sz="1800" dirty="0"/>
              <a:t> ”the </a:t>
            </a:r>
            <a:r>
              <a:rPr lang="fi-FI" sz="1800" dirty="0" err="1"/>
              <a:t>way</a:t>
            </a:r>
            <a:r>
              <a:rPr lang="fi-FI" sz="1800" dirty="0"/>
              <a:t> </a:t>
            </a:r>
            <a:r>
              <a:rPr lang="fi-FI" sz="1800" dirty="0" err="1"/>
              <a:t>things</a:t>
            </a:r>
            <a:r>
              <a:rPr lang="fi-FI" sz="1800" dirty="0"/>
              <a:t> </a:t>
            </a:r>
            <a:r>
              <a:rPr lang="fi-FI" sz="1800" dirty="0" err="1" smtClean="0"/>
              <a:t>normally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”.</a:t>
            </a:r>
            <a:r>
              <a:rPr lang="fi-FI" sz="1800" dirty="0"/>
              <a:t> </a:t>
            </a:r>
            <a:r>
              <a:rPr lang="fi-FI" sz="1800" dirty="0" smtClean="0"/>
              <a:t>Through </a:t>
            </a:r>
            <a:r>
              <a:rPr lang="fi-FI" sz="1800" dirty="0" err="1" smtClean="0"/>
              <a:t>analysis</a:t>
            </a:r>
            <a:r>
              <a:rPr lang="fi-FI" sz="1800" dirty="0" smtClean="0"/>
              <a:t>, the </a:t>
            </a:r>
            <a:r>
              <a:rPr lang="fi-FI" sz="1800" dirty="0" err="1" smtClean="0"/>
              <a:t>researcher</a:t>
            </a:r>
            <a:r>
              <a:rPr lang="fi-FI" sz="1800" dirty="0" smtClean="0"/>
              <a:t> </a:t>
            </a:r>
            <a:r>
              <a:rPr lang="fi-FI" sz="1800" dirty="0" err="1" smtClean="0"/>
              <a:t>aims</a:t>
            </a:r>
            <a:r>
              <a:rPr lang="fi-FI" sz="1800" dirty="0" smtClean="0"/>
              <a:t> to </a:t>
            </a:r>
            <a:r>
              <a:rPr lang="fi-FI" sz="1800" dirty="0" err="1" smtClean="0"/>
              <a:t>recognize</a:t>
            </a:r>
            <a:r>
              <a:rPr lang="fi-FI" sz="1800" dirty="0" smtClean="0"/>
              <a:t> the (social) </a:t>
            </a:r>
            <a:r>
              <a:rPr lang="fi-FI" sz="1800" dirty="0" err="1" smtClean="0"/>
              <a:t>phenomena</a:t>
            </a:r>
            <a:r>
              <a:rPr lang="fi-FI" sz="1800" dirty="0"/>
              <a:t> </a:t>
            </a:r>
            <a:r>
              <a:rPr lang="fi-FI" sz="1800" dirty="0" err="1" smtClean="0"/>
              <a:t>that</a:t>
            </a:r>
            <a:r>
              <a:rPr lang="fi-FI" sz="1800" dirty="0" smtClean="0"/>
              <a:t> </a:t>
            </a:r>
            <a:r>
              <a:rPr lang="fi-FI" sz="1800" dirty="0" err="1" smtClean="0"/>
              <a:t>can</a:t>
            </a:r>
            <a:r>
              <a:rPr lang="fi-FI" sz="1800" dirty="0" smtClean="0"/>
              <a:t> </a:t>
            </a:r>
            <a:r>
              <a:rPr lang="fi-FI" sz="1800" dirty="0" err="1" smtClean="0"/>
              <a:t>be</a:t>
            </a:r>
            <a:r>
              <a:rPr lang="fi-FI" sz="1800" dirty="0" smtClean="0"/>
              <a:t> </a:t>
            </a:r>
            <a:r>
              <a:rPr lang="fi-FI" sz="1800" dirty="0" err="1" smtClean="0"/>
              <a:t>seen</a:t>
            </a:r>
            <a:r>
              <a:rPr lang="fi-FI" sz="1800" dirty="0" smtClean="0"/>
              <a:t> in the data.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01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400" b="1" dirty="0" smtClean="0"/>
              <a:t>The </a:t>
            </a:r>
            <a:r>
              <a:rPr lang="fi-FI" sz="2400" b="1" dirty="0" err="1" smtClean="0"/>
              <a:t>stages</a:t>
            </a:r>
            <a:r>
              <a:rPr lang="fi-FI" sz="2400" b="1" dirty="0" smtClean="0"/>
              <a:t> of </a:t>
            </a:r>
            <a:r>
              <a:rPr lang="fi-FI" sz="2400" b="1" dirty="0" err="1" smtClean="0"/>
              <a:t>doing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content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analysis</a:t>
            </a:r>
            <a:r>
              <a:rPr lang="fi-FI" sz="2400" b="1" dirty="0" smtClean="0"/>
              <a:t> (Silvasti 2014)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1800" dirty="0" err="1" smtClean="0"/>
              <a:t>First</a:t>
            </a:r>
            <a:r>
              <a:rPr lang="fi-FI" sz="1800" dirty="0" smtClean="0"/>
              <a:t>, </a:t>
            </a:r>
            <a:r>
              <a:rPr lang="fi-FI" sz="1800" dirty="0" err="1"/>
              <a:t>f</a:t>
            </a:r>
            <a:r>
              <a:rPr lang="fi-FI" sz="1800" dirty="0" err="1" smtClean="0"/>
              <a:t>amiliarising</a:t>
            </a:r>
            <a:r>
              <a:rPr lang="fi-FI" sz="1800" dirty="0" smtClean="0"/>
              <a:t> </a:t>
            </a:r>
            <a:r>
              <a:rPr lang="fi-FI" sz="1800" dirty="0" err="1" smtClean="0"/>
              <a:t>yourself</a:t>
            </a:r>
            <a:r>
              <a:rPr lang="fi-FI" sz="1800" dirty="0" smtClean="0"/>
              <a:t> with the data </a:t>
            </a:r>
          </a:p>
          <a:p>
            <a:r>
              <a:rPr lang="fi-FI" sz="1800" dirty="0" err="1" smtClean="0"/>
              <a:t>Coding</a:t>
            </a:r>
            <a:r>
              <a:rPr lang="fi-FI" sz="1800" dirty="0" smtClean="0"/>
              <a:t> the data</a:t>
            </a:r>
            <a:endParaRPr lang="en-US" sz="1800" dirty="0" smtClean="0"/>
          </a:p>
          <a:p>
            <a:r>
              <a:rPr lang="en-US" sz="1800" dirty="0" smtClean="0"/>
              <a:t>Coding</a:t>
            </a:r>
            <a:r>
              <a:rPr lang="en-US" sz="1800" dirty="0"/>
              <a:t>, in short, means finding specific terms or expressions that are essential for your research </a:t>
            </a:r>
            <a:r>
              <a:rPr lang="en-US" sz="1800" dirty="0" smtClean="0"/>
              <a:t>problem </a:t>
            </a:r>
          </a:p>
          <a:p>
            <a:r>
              <a:rPr lang="fi-FI" sz="1800" dirty="0"/>
              <a:t>How to </a:t>
            </a:r>
            <a:r>
              <a:rPr lang="fi-FI" sz="1800" dirty="0" err="1"/>
              <a:t>create</a:t>
            </a:r>
            <a:r>
              <a:rPr lang="fi-FI" sz="1800" dirty="0"/>
              <a:t> </a:t>
            </a:r>
            <a:r>
              <a:rPr lang="fi-FI" sz="1800" dirty="0" err="1"/>
              <a:t>codes</a:t>
            </a:r>
            <a:r>
              <a:rPr lang="fi-FI" sz="1800" dirty="0"/>
              <a:t>?</a:t>
            </a:r>
            <a:endParaRPr lang="en-US" sz="1800" dirty="0"/>
          </a:p>
          <a:p>
            <a:pPr lvl="1"/>
            <a:r>
              <a:rPr lang="fi-FI" sz="1800" dirty="0"/>
              <a:t>How to </a:t>
            </a:r>
            <a:r>
              <a:rPr lang="fi-FI" sz="1800" dirty="0" err="1"/>
              <a:t>create</a:t>
            </a:r>
            <a:r>
              <a:rPr lang="fi-FI" sz="1800" dirty="0"/>
              <a:t> </a:t>
            </a:r>
            <a:r>
              <a:rPr lang="fi-FI" sz="1800" dirty="0" err="1"/>
              <a:t>codes</a:t>
            </a:r>
            <a:r>
              <a:rPr lang="fi-FI" sz="1800" dirty="0"/>
              <a:t> </a:t>
            </a:r>
            <a:r>
              <a:rPr lang="fi-FI" sz="1800" dirty="0" err="1"/>
              <a:t>depends</a:t>
            </a:r>
            <a:r>
              <a:rPr lang="fi-FI" sz="1800" dirty="0"/>
              <a:t> on </a:t>
            </a:r>
            <a:r>
              <a:rPr lang="fi-FI" sz="1800" dirty="0" err="1"/>
              <a:t>whether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doing</a:t>
            </a:r>
            <a:r>
              <a:rPr lang="fi-FI" sz="1800" dirty="0"/>
              <a:t> </a:t>
            </a:r>
            <a:r>
              <a:rPr lang="fi-FI" sz="1800" dirty="0" err="1"/>
              <a:t>data-driven</a:t>
            </a:r>
            <a:r>
              <a:rPr lang="fi-FI" sz="1800" dirty="0"/>
              <a:t>, </a:t>
            </a:r>
            <a:r>
              <a:rPr lang="fi-FI" sz="1800" dirty="0" err="1"/>
              <a:t>theory-guided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theory-driven</a:t>
            </a:r>
            <a:r>
              <a:rPr lang="fi-FI" sz="1800" dirty="0"/>
              <a:t> </a:t>
            </a:r>
            <a:r>
              <a:rPr lang="fi-FI" sz="1800" dirty="0" err="1"/>
              <a:t>analysis</a:t>
            </a:r>
            <a:endParaRPr lang="en-US" sz="1800" dirty="0"/>
          </a:p>
          <a:p>
            <a:r>
              <a:rPr lang="fi-FI" sz="1800" dirty="0" err="1"/>
              <a:t>Creating</a:t>
            </a:r>
            <a:r>
              <a:rPr lang="fi-FI" sz="1800" dirty="0"/>
              <a:t> </a:t>
            </a:r>
            <a:r>
              <a:rPr lang="fi-FI" sz="1800" dirty="0" err="1"/>
              <a:t>themes</a:t>
            </a:r>
            <a:r>
              <a:rPr lang="fi-FI" sz="1800" dirty="0"/>
              <a:t> out of </a:t>
            </a:r>
            <a:r>
              <a:rPr lang="fi-FI" sz="1800" dirty="0" err="1"/>
              <a:t>codes</a:t>
            </a:r>
            <a:endParaRPr lang="fi-FI" sz="1800" dirty="0"/>
          </a:p>
          <a:p>
            <a:pPr lvl="1"/>
            <a:r>
              <a:rPr lang="fi-FI" sz="1800" dirty="0" err="1"/>
              <a:t>Themes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wider</a:t>
            </a:r>
            <a:r>
              <a:rPr lang="fi-FI" sz="1800" dirty="0"/>
              <a:t> </a:t>
            </a:r>
            <a:r>
              <a:rPr lang="fi-FI" sz="1800" dirty="0" err="1"/>
              <a:t>than</a:t>
            </a:r>
            <a:r>
              <a:rPr lang="fi-FI" sz="1800" dirty="0"/>
              <a:t> </a:t>
            </a:r>
            <a:r>
              <a:rPr lang="fi-FI" sz="1800" dirty="0" err="1"/>
              <a:t>codes</a:t>
            </a:r>
            <a:r>
              <a:rPr lang="fi-FI" sz="1800" dirty="0"/>
              <a:t>. </a:t>
            </a:r>
            <a:r>
              <a:rPr lang="fi-FI" sz="1800" dirty="0" err="1"/>
              <a:t>When</a:t>
            </a:r>
            <a:r>
              <a:rPr lang="fi-FI" sz="1800" dirty="0"/>
              <a:t> </a:t>
            </a:r>
            <a:r>
              <a:rPr lang="fi-FI" sz="1800" dirty="0" err="1"/>
              <a:t>coding</a:t>
            </a:r>
            <a:r>
              <a:rPr lang="fi-FI" sz="1800" dirty="0"/>
              <a:t> the data,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putting</a:t>
            </a:r>
            <a:r>
              <a:rPr lang="fi-FI" sz="1800" dirty="0"/>
              <a:t> the data to </a:t>
            </a:r>
            <a:r>
              <a:rPr lang="fi-FI" sz="1800" dirty="0" err="1"/>
              <a:t>pieces</a:t>
            </a:r>
            <a:r>
              <a:rPr lang="fi-FI" sz="1800" dirty="0"/>
              <a:t>. </a:t>
            </a:r>
            <a:r>
              <a:rPr lang="fi-FI" sz="1800" dirty="0" err="1"/>
              <a:t>When</a:t>
            </a:r>
            <a:r>
              <a:rPr lang="fi-FI" sz="1800" dirty="0"/>
              <a:t> </a:t>
            </a:r>
            <a:r>
              <a:rPr lang="fi-FI" sz="1800" dirty="0" err="1"/>
              <a:t>creating</a:t>
            </a:r>
            <a:r>
              <a:rPr lang="fi-FI" sz="1800" dirty="0"/>
              <a:t> </a:t>
            </a:r>
            <a:r>
              <a:rPr lang="fi-FI" sz="1800" dirty="0" err="1"/>
              <a:t>themes</a:t>
            </a:r>
            <a:r>
              <a:rPr lang="fi-FI" sz="1800" dirty="0"/>
              <a:t>,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constructing</a:t>
            </a:r>
            <a:r>
              <a:rPr lang="fi-FI" sz="1800" dirty="0"/>
              <a:t> the data </a:t>
            </a:r>
            <a:r>
              <a:rPr lang="fi-FI" sz="1800" dirty="0" err="1"/>
              <a:t>from</a:t>
            </a:r>
            <a:r>
              <a:rPr lang="fi-FI" sz="1800" dirty="0"/>
              <a:t> the </a:t>
            </a:r>
            <a:r>
              <a:rPr lang="fi-FI" sz="1800" dirty="0" err="1"/>
              <a:t>perspective</a:t>
            </a:r>
            <a:r>
              <a:rPr lang="fi-FI" sz="1800" dirty="0"/>
              <a:t> of the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 into a </a:t>
            </a:r>
            <a:r>
              <a:rPr lang="fi-FI" sz="1800" dirty="0" err="1"/>
              <a:t>coherent</a:t>
            </a:r>
            <a:r>
              <a:rPr lang="fi-FI" sz="1800" dirty="0"/>
              <a:t> </a:t>
            </a:r>
            <a:r>
              <a:rPr lang="fi-FI" sz="1800" dirty="0" err="1"/>
              <a:t>whole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gives</a:t>
            </a:r>
            <a:r>
              <a:rPr lang="fi-FI" sz="1800" dirty="0"/>
              <a:t> new </a:t>
            </a:r>
            <a:r>
              <a:rPr lang="fi-FI" sz="1800" dirty="0" err="1"/>
              <a:t>information</a:t>
            </a:r>
            <a:r>
              <a:rPr lang="fi-FI" sz="1800" dirty="0" smtClean="0"/>
              <a:t>.</a:t>
            </a:r>
            <a:endParaRPr lang="en-US" sz="1800" dirty="0" smtClean="0"/>
          </a:p>
          <a:p>
            <a:r>
              <a:rPr lang="fi-FI" sz="1800" dirty="0" err="1" smtClean="0"/>
              <a:t>Finding</a:t>
            </a:r>
            <a:r>
              <a:rPr lang="fi-FI" sz="1800" dirty="0" smtClean="0"/>
              <a:t> the </a:t>
            </a:r>
            <a:r>
              <a:rPr lang="fi-FI" sz="1800" dirty="0" err="1" smtClean="0"/>
              <a:t>connections</a:t>
            </a:r>
            <a:r>
              <a:rPr lang="fi-FI" sz="1800" dirty="0" smtClean="0"/>
              <a:t> </a:t>
            </a:r>
            <a:r>
              <a:rPr lang="fi-FI" sz="1800" dirty="0" err="1" smtClean="0"/>
              <a:t>between</a:t>
            </a:r>
            <a:r>
              <a:rPr lang="fi-FI" sz="1800" dirty="0" smtClean="0"/>
              <a:t> the </a:t>
            </a:r>
            <a:r>
              <a:rPr lang="fi-FI" sz="1800" dirty="0" err="1" smtClean="0"/>
              <a:t>empiric</a:t>
            </a:r>
            <a:r>
              <a:rPr lang="fi-FI" sz="1800" dirty="0" smtClean="0"/>
              <a:t> data (</a:t>
            </a:r>
            <a:r>
              <a:rPr lang="fi-FI" sz="1800" dirty="0" err="1" smtClean="0"/>
              <a:t>e.g</a:t>
            </a:r>
            <a:r>
              <a:rPr lang="fi-FI" sz="1800" dirty="0" smtClean="0"/>
              <a:t>. </a:t>
            </a:r>
            <a:r>
              <a:rPr lang="fi-FI" sz="1800" dirty="0" err="1" smtClean="0"/>
              <a:t>interview</a:t>
            </a:r>
            <a:r>
              <a:rPr lang="fi-FI" sz="1800" dirty="0" smtClean="0"/>
              <a:t> </a:t>
            </a:r>
            <a:r>
              <a:rPr lang="fi-FI" sz="1800" dirty="0" err="1" smtClean="0"/>
              <a:t>transcriptions</a:t>
            </a:r>
            <a:r>
              <a:rPr lang="fi-FI" sz="1800" dirty="0" smtClean="0"/>
              <a:t>) and with </a:t>
            </a:r>
            <a:r>
              <a:rPr lang="fi-FI" sz="1800" dirty="0" err="1" smtClean="0"/>
              <a:t>previous</a:t>
            </a:r>
            <a:r>
              <a:rPr lang="fi-FI" sz="1800" dirty="0" smtClean="0"/>
              <a:t> </a:t>
            </a:r>
            <a:r>
              <a:rPr lang="fi-FI" sz="1800" dirty="0" err="1" smtClean="0"/>
              <a:t>literature</a:t>
            </a:r>
            <a:endParaRPr lang="en-US" sz="18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13134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8" y="620688"/>
            <a:ext cx="7858125" cy="792186"/>
          </a:xfrm>
        </p:spPr>
        <p:txBody>
          <a:bodyPr>
            <a:normAutofit fontScale="90000"/>
          </a:bodyPr>
          <a:lstStyle/>
          <a:p>
            <a:pPr lvl="1" algn="l"/>
            <a:r>
              <a:rPr lang="fi-FI" sz="2700" b="1" dirty="0" err="1" smtClean="0"/>
              <a:t>Data-driven</a:t>
            </a:r>
            <a:r>
              <a:rPr lang="fi-FI" sz="2700" b="1" dirty="0"/>
              <a:t>, </a:t>
            </a:r>
            <a:r>
              <a:rPr lang="fi-FI" sz="2700" b="1" dirty="0" err="1"/>
              <a:t>theory-guided</a:t>
            </a:r>
            <a:r>
              <a:rPr lang="fi-FI" sz="2700" b="1" dirty="0"/>
              <a:t> </a:t>
            </a:r>
            <a:r>
              <a:rPr lang="fi-FI" sz="2700" b="1" dirty="0" smtClean="0"/>
              <a:t>&amp; </a:t>
            </a:r>
            <a:r>
              <a:rPr lang="fi-FI" sz="2700" b="1" dirty="0" err="1" smtClean="0"/>
              <a:t>theory-driven</a:t>
            </a:r>
            <a:r>
              <a:rPr lang="fi-FI" sz="2700" b="1" dirty="0" smtClean="0"/>
              <a:t> </a:t>
            </a:r>
            <a:r>
              <a:rPr lang="fi-FI" sz="2700" b="1" dirty="0" err="1" smtClean="0"/>
              <a:t>analysis</a:t>
            </a:r>
            <a:r>
              <a:rPr lang="fi-FI" sz="2700" b="1" dirty="0" smtClean="0"/>
              <a:t> (Silvasti 2014)</a:t>
            </a:r>
            <a:r>
              <a:rPr lang="en-US" sz="1400" dirty="0"/>
              <a:t/>
            </a:r>
            <a:br>
              <a:rPr lang="en-US" sz="1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Clr>
                <a:srgbClr val="000099"/>
              </a:buClr>
              <a:buSzPct val="85000"/>
              <a:buBlip>
                <a:blip r:embed="rId2"/>
              </a:buBlip>
            </a:pPr>
            <a:r>
              <a:rPr lang="fi-FI" sz="1800" b="1" dirty="0" err="1"/>
              <a:t>Data-driven</a:t>
            </a:r>
            <a:r>
              <a:rPr lang="fi-FI" sz="1800" b="1" dirty="0"/>
              <a:t> </a:t>
            </a:r>
            <a:r>
              <a:rPr lang="fi-FI" sz="1800" b="1" dirty="0" err="1"/>
              <a:t>analysis</a:t>
            </a:r>
            <a:endParaRPr lang="fi-FI" sz="1800" b="1" dirty="0"/>
          </a:p>
          <a:p>
            <a:pPr lvl="1"/>
            <a:r>
              <a:rPr lang="en-US" sz="1800" dirty="0"/>
              <a:t>Data-driven analysis means that you start your analysis without any theoretical starting point, that you have no presuppositions that is based on previous theorizations. In data-driven analysis, the aim is to let the data speak as freely as possible. </a:t>
            </a:r>
          </a:p>
          <a:p>
            <a:pPr lvl="1"/>
            <a:r>
              <a:rPr lang="fi-FI" sz="1800" dirty="0" err="1"/>
              <a:t>Also</a:t>
            </a:r>
            <a:r>
              <a:rPr lang="fi-FI" sz="1800" dirty="0"/>
              <a:t> </a:t>
            </a:r>
            <a:r>
              <a:rPr lang="fi-FI" sz="1800" dirty="0" err="1"/>
              <a:t>referred</a:t>
            </a:r>
            <a:r>
              <a:rPr lang="fi-FI" sz="1800" dirty="0"/>
              <a:t> </a:t>
            </a:r>
            <a:r>
              <a:rPr lang="fi-FI" sz="1800" dirty="0" err="1"/>
              <a:t>inductive</a:t>
            </a:r>
            <a:r>
              <a:rPr lang="fi-FI" sz="1800" dirty="0"/>
              <a:t> </a:t>
            </a:r>
            <a:r>
              <a:rPr lang="fi-FI" sz="1800" dirty="0" err="1" smtClean="0"/>
              <a:t>analysis</a:t>
            </a:r>
            <a:endParaRPr lang="fi-FI" sz="1800" dirty="0" smtClean="0"/>
          </a:p>
          <a:p>
            <a:r>
              <a:rPr lang="fi-FI" sz="1800" b="1" dirty="0" err="1"/>
              <a:t>Theory-driven</a:t>
            </a:r>
            <a:r>
              <a:rPr lang="fi-FI" sz="1800" b="1" dirty="0"/>
              <a:t> </a:t>
            </a:r>
            <a:r>
              <a:rPr lang="fi-FI" sz="1800" b="1" dirty="0" err="1"/>
              <a:t>analysis</a:t>
            </a:r>
            <a:endParaRPr lang="fi-FI" sz="1800" b="1" dirty="0"/>
          </a:p>
          <a:p>
            <a:pPr lvl="1"/>
            <a:r>
              <a:rPr lang="fi-FI" sz="1800" dirty="0"/>
              <a:t>In </a:t>
            </a:r>
            <a:r>
              <a:rPr lang="fi-FI" sz="1800" dirty="0" err="1"/>
              <a:t>theory-driven</a:t>
            </a:r>
            <a:r>
              <a:rPr lang="fi-FI" sz="1800" dirty="0"/>
              <a:t> </a:t>
            </a:r>
            <a:r>
              <a:rPr lang="fi-FI" sz="1800" dirty="0" err="1"/>
              <a:t>analysis</a:t>
            </a:r>
            <a:r>
              <a:rPr lang="fi-FI" sz="1800" dirty="0"/>
              <a:t>,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</a:t>
            </a:r>
            <a:r>
              <a:rPr lang="fi-FI" sz="1800" dirty="0" err="1"/>
              <a:t>some</a:t>
            </a:r>
            <a:r>
              <a:rPr lang="fi-FI" sz="1800" dirty="0"/>
              <a:t> </a:t>
            </a:r>
            <a:r>
              <a:rPr lang="fi-FI" sz="1800" dirty="0" err="1"/>
              <a:t>theoretical</a:t>
            </a:r>
            <a:r>
              <a:rPr lang="fi-FI" sz="1800" dirty="0"/>
              <a:t> </a:t>
            </a:r>
            <a:r>
              <a:rPr lang="fi-FI" sz="1800" dirty="0" err="1"/>
              <a:t>starting</a:t>
            </a:r>
            <a:r>
              <a:rPr lang="fi-FI" sz="1800" dirty="0"/>
              <a:t> </a:t>
            </a:r>
            <a:r>
              <a:rPr lang="fi-FI" sz="1800" dirty="0" err="1"/>
              <a:t>point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directs</a:t>
            </a:r>
            <a:r>
              <a:rPr lang="fi-FI" sz="1800" dirty="0"/>
              <a:t> the </a:t>
            </a:r>
            <a:r>
              <a:rPr lang="fi-FI" sz="1800" dirty="0" err="1"/>
              <a:t>course</a:t>
            </a:r>
            <a:r>
              <a:rPr lang="fi-FI" sz="1800" dirty="0"/>
              <a:t> of the </a:t>
            </a:r>
            <a:r>
              <a:rPr lang="fi-FI" sz="1800" dirty="0" err="1"/>
              <a:t>analysis</a:t>
            </a:r>
            <a:endParaRPr lang="fi-FI" sz="1800" dirty="0"/>
          </a:p>
          <a:p>
            <a:pPr lvl="1"/>
            <a:r>
              <a:rPr lang="fi-FI" sz="1800" dirty="0" err="1"/>
              <a:t>Also</a:t>
            </a:r>
            <a:r>
              <a:rPr lang="fi-FI" sz="1800" dirty="0"/>
              <a:t> </a:t>
            </a:r>
            <a:r>
              <a:rPr lang="fi-FI" sz="1800" dirty="0" err="1"/>
              <a:t>referred</a:t>
            </a:r>
            <a:r>
              <a:rPr lang="fi-FI" sz="1800" dirty="0"/>
              <a:t> as </a:t>
            </a:r>
            <a:r>
              <a:rPr lang="fi-FI" sz="1800" dirty="0" err="1"/>
              <a:t>deductive</a:t>
            </a:r>
            <a:r>
              <a:rPr lang="fi-FI" sz="1800" dirty="0"/>
              <a:t> </a:t>
            </a:r>
            <a:r>
              <a:rPr lang="fi-FI" sz="1800" dirty="0" err="1" smtClean="0"/>
              <a:t>analysis</a:t>
            </a:r>
            <a:endParaRPr lang="en-US" sz="1800" dirty="0"/>
          </a:p>
          <a:p>
            <a:r>
              <a:rPr lang="fi-FI" sz="1800" b="1" dirty="0" err="1"/>
              <a:t>Theory-guided</a:t>
            </a:r>
            <a:r>
              <a:rPr lang="fi-FI" sz="1800" b="1" dirty="0"/>
              <a:t> </a:t>
            </a:r>
            <a:r>
              <a:rPr lang="fi-FI" sz="1800" b="1" dirty="0" err="1"/>
              <a:t>analysis</a:t>
            </a:r>
            <a:endParaRPr lang="fi-FI" sz="1800" b="1" dirty="0"/>
          </a:p>
          <a:p>
            <a:pPr lvl="1"/>
            <a:r>
              <a:rPr lang="fi-FI" sz="1800" dirty="0" smtClean="0"/>
              <a:t>In </a:t>
            </a:r>
            <a:r>
              <a:rPr lang="fi-FI" sz="1800" dirty="0" err="1" smtClean="0"/>
              <a:t>between</a:t>
            </a:r>
            <a:r>
              <a:rPr lang="fi-FI" sz="1800" dirty="0" smtClean="0"/>
              <a:t> </a:t>
            </a:r>
            <a:r>
              <a:rPr lang="fi-FI" sz="1800" dirty="0" err="1" smtClean="0"/>
              <a:t>data-driven</a:t>
            </a:r>
            <a:r>
              <a:rPr lang="fi-FI" sz="1800" dirty="0" smtClean="0"/>
              <a:t> and </a:t>
            </a:r>
            <a:r>
              <a:rPr lang="fi-FI" sz="1800" dirty="0" err="1" smtClean="0"/>
              <a:t>theory-driven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analysis</a:t>
            </a:r>
            <a:endParaRPr lang="fi-FI" sz="1800" dirty="0" smtClean="0"/>
          </a:p>
          <a:p>
            <a:pPr lvl="1"/>
            <a:r>
              <a:rPr lang="fi-FI" sz="1800" dirty="0" err="1" smtClean="0"/>
              <a:t>Also</a:t>
            </a:r>
            <a:r>
              <a:rPr lang="fi-FI" sz="1800" dirty="0" smtClean="0"/>
              <a:t> </a:t>
            </a:r>
            <a:r>
              <a:rPr lang="fi-FI" sz="1800" dirty="0" err="1" smtClean="0"/>
              <a:t>referred</a:t>
            </a:r>
            <a:r>
              <a:rPr lang="fi-FI" sz="1800" dirty="0" smtClean="0"/>
              <a:t> as </a:t>
            </a:r>
            <a:r>
              <a:rPr lang="fi-FI" sz="1800" dirty="0" err="1" smtClean="0"/>
              <a:t>abductive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11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Discourse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analysis</a:t>
            </a:r>
            <a:endParaRPr lang="fi-FI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Discourse analysis is a term used for a variety of processes that examine or deconstruct the underlying meanings in speech or other form of communicative text. </a:t>
            </a:r>
            <a:r>
              <a:rPr lang="en-US" dirty="0" smtClean="0"/>
              <a:t>The </a:t>
            </a:r>
            <a:r>
              <a:rPr lang="en-US" dirty="0"/>
              <a:t>focus of discourse analysis is on the language used and what the implicit, underlying, taken-for-granted or concealed meanings might be</a:t>
            </a:r>
            <a:r>
              <a:rPr lang="en-US" dirty="0" smtClean="0"/>
              <a:t>. (Definition from Social Research Glossary) </a:t>
            </a:r>
          </a:p>
          <a:p>
            <a:r>
              <a:rPr lang="en-US" dirty="0" smtClean="0"/>
              <a:t>However, discourse analysis can also focus on pictures and visual culture</a:t>
            </a:r>
          </a:p>
          <a:p>
            <a:r>
              <a:rPr lang="en-US" dirty="0" smtClean="0"/>
              <a:t>Background in social constructionism – that our reality is constructed in social interaction, and in social interaction, language holds a tremendous power in (re)shaping reality. </a:t>
            </a:r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intertwinement</a:t>
            </a:r>
            <a:r>
              <a:rPr lang="fi-FI" dirty="0" smtClean="0"/>
              <a:t> of </a:t>
            </a:r>
            <a:r>
              <a:rPr lang="fi-FI" dirty="0" err="1" smtClean="0"/>
              <a:t>language</a:t>
            </a:r>
            <a:r>
              <a:rPr lang="fi-FI" dirty="0" smtClean="0"/>
              <a:t> and </a:t>
            </a:r>
            <a:r>
              <a:rPr lang="fi-FI" dirty="0" err="1" smtClean="0"/>
              <a:t>representation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words</a:t>
            </a:r>
            <a:r>
              <a:rPr lang="fi-FI" dirty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meanings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contexts</a:t>
            </a:r>
            <a:r>
              <a:rPr lang="fi-FI" dirty="0" smtClean="0"/>
              <a:t>.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understanding</a:t>
            </a:r>
            <a:r>
              <a:rPr lang="fi-FI" dirty="0" smtClean="0"/>
              <a:t> of </a:t>
            </a:r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i="1" dirty="0" smtClean="0"/>
              <a:t>”</a:t>
            </a:r>
            <a:r>
              <a:rPr lang="fi-FI" i="1" dirty="0" err="1" smtClean="0"/>
              <a:t>fake</a:t>
            </a:r>
            <a:r>
              <a:rPr lang="fi-FI" i="1" dirty="0" smtClean="0"/>
              <a:t> news” </a:t>
            </a:r>
          </a:p>
          <a:p>
            <a:r>
              <a:rPr lang="fi-FI" dirty="0" err="1" smtClean="0"/>
              <a:t>Political</a:t>
            </a:r>
            <a:r>
              <a:rPr lang="fi-FI" dirty="0" smtClean="0"/>
              <a:t> </a:t>
            </a:r>
            <a:r>
              <a:rPr lang="fi-FI" dirty="0" err="1" smtClean="0"/>
              <a:t>discourse</a:t>
            </a:r>
            <a:r>
              <a:rPr lang="fi-FI" dirty="0" smtClean="0"/>
              <a:t>, </a:t>
            </a:r>
            <a:r>
              <a:rPr lang="fi-FI" dirty="0" err="1" smtClean="0"/>
              <a:t>feminist</a:t>
            </a:r>
            <a:r>
              <a:rPr lang="fi-FI" dirty="0" smtClean="0"/>
              <a:t> </a:t>
            </a:r>
            <a:r>
              <a:rPr lang="fi-FI" dirty="0" err="1" smtClean="0"/>
              <a:t>discourse</a:t>
            </a:r>
            <a:r>
              <a:rPr lang="fi-FI" dirty="0" smtClean="0"/>
              <a:t>,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discourse</a:t>
            </a:r>
            <a:r>
              <a:rPr lang="fi-FI" dirty="0" smtClean="0"/>
              <a:t> etc.</a:t>
            </a:r>
          </a:p>
          <a:p>
            <a:r>
              <a:rPr lang="en-US" dirty="0" smtClean="0"/>
              <a:t>Discourse analysis is often </a:t>
            </a:r>
            <a:r>
              <a:rPr lang="en-US" dirty="0"/>
              <a:t>used to </a:t>
            </a:r>
            <a:r>
              <a:rPr lang="en-US" dirty="0" err="1"/>
              <a:t>analyse</a:t>
            </a:r>
            <a:r>
              <a:rPr lang="en-US" dirty="0"/>
              <a:t> media artefacts </a:t>
            </a:r>
          </a:p>
        </p:txBody>
      </p:sp>
    </p:spTree>
    <p:extLst>
      <p:ext uri="{BB962C8B-B14F-4D97-AF65-F5344CB8AC3E}">
        <p14:creationId xmlns:p14="http://schemas.microsoft.com/office/powerpoint/2010/main" val="208667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Contents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err="1"/>
              <a:t>Collecting</a:t>
            </a:r>
            <a:r>
              <a:rPr lang="fi-FI" sz="2000" dirty="0"/>
              <a:t> </a:t>
            </a:r>
            <a:r>
              <a:rPr lang="fi-FI" sz="2000" dirty="0" err="1" smtClean="0"/>
              <a:t>the</a:t>
            </a:r>
            <a:r>
              <a:rPr lang="fi-FI" sz="2000" dirty="0" smtClean="0"/>
              <a:t> data</a:t>
            </a:r>
            <a:r>
              <a:rPr lang="fi-FI" sz="2000" dirty="0"/>
              <a:t>:</a:t>
            </a:r>
          </a:p>
          <a:p>
            <a:pPr lvl="1"/>
            <a:r>
              <a:rPr lang="fi-FI" sz="1600" dirty="0" err="1" smtClean="0"/>
              <a:t>Qualitative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interviews</a:t>
            </a:r>
            <a:endParaRPr lang="fi-FI" sz="1600" dirty="0" smtClean="0"/>
          </a:p>
          <a:p>
            <a:pPr lvl="1"/>
            <a:r>
              <a:rPr lang="fi-FI" sz="1600" dirty="0" err="1" smtClean="0"/>
              <a:t>Different</a:t>
            </a:r>
            <a:r>
              <a:rPr lang="fi-FI" sz="1600" dirty="0" smtClean="0"/>
              <a:t> </a:t>
            </a:r>
            <a:r>
              <a:rPr lang="fi-FI" sz="1600" dirty="0" err="1" smtClean="0"/>
              <a:t>types</a:t>
            </a:r>
            <a:r>
              <a:rPr lang="fi-FI" sz="1600" dirty="0" smtClean="0"/>
              <a:t> of </a:t>
            </a:r>
            <a:r>
              <a:rPr lang="fi-FI" sz="1600" dirty="0" err="1" smtClean="0"/>
              <a:t>interviews</a:t>
            </a:r>
            <a:endParaRPr lang="fi-FI" sz="1600" dirty="0" smtClean="0"/>
          </a:p>
          <a:p>
            <a:pPr lvl="1"/>
            <a:r>
              <a:rPr lang="fi-FI" sz="1600" dirty="0" smtClean="0"/>
              <a:t>Focus </a:t>
            </a:r>
            <a:r>
              <a:rPr lang="fi-FI" sz="1600" dirty="0" err="1" smtClean="0"/>
              <a:t>group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interviews</a:t>
            </a:r>
            <a:endParaRPr lang="fi-FI" sz="1600" dirty="0" smtClean="0"/>
          </a:p>
          <a:p>
            <a:pPr lvl="1"/>
            <a:r>
              <a:rPr lang="en-US" sz="1600" dirty="0" smtClean="0"/>
              <a:t>Doing </a:t>
            </a:r>
            <a:r>
              <a:rPr lang="en-US" sz="1600" dirty="0"/>
              <a:t>interviews: Practical issues</a:t>
            </a:r>
            <a:endParaRPr lang="fi-FI" sz="1600" dirty="0" smtClean="0"/>
          </a:p>
          <a:p>
            <a:r>
              <a:rPr lang="fi-FI" sz="2000" dirty="0" err="1" smtClean="0"/>
              <a:t>Analysing</a:t>
            </a:r>
            <a:r>
              <a:rPr lang="fi-FI" sz="2000" dirty="0" smtClean="0"/>
              <a:t> </a:t>
            </a:r>
            <a:r>
              <a:rPr lang="fi-FI" sz="2000" dirty="0"/>
              <a:t>data: </a:t>
            </a:r>
            <a:endParaRPr lang="en-US" sz="1600" dirty="0"/>
          </a:p>
          <a:p>
            <a:pPr lvl="1"/>
            <a:r>
              <a:rPr lang="en-US" sz="1600" dirty="0"/>
              <a:t>Content analysis</a:t>
            </a:r>
          </a:p>
          <a:p>
            <a:pPr lvl="1"/>
            <a:r>
              <a:rPr lang="en-US" sz="1600" dirty="0" smtClean="0"/>
              <a:t>Discourse analysis</a:t>
            </a:r>
          </a:p>
          <a:p>
            <a:r>
              <a:rPr lang="fi-FI" sz="2000" dirty="0" err="1" smtClean="0"/>
              <a:t>Struggles</a:t>
            </a:r>
            <a:r>
              <a:rPr lang="fi-FI" sz="2000" dirty="0" smtClean="0"/>
              <a:t> </a:t>
            </a:r>
            <a:r>
              <a:rPr lang="fi-FI" sz="2000" dirty="0"/>
              <a:t>of </a:t>
            </a:r>
            <a:r>
              <a:rPr lang="fi-FI" sz="2000" dirty="0" err="1"/>
              <a:t>qualitative</a:t>
            </a:r>
            <a:r>
              <a:rPr lang="fi-FI" sz="2000" dirty="0"/>
              <a:t> </a:t>
            </a:r>
            <a:r>
              <a:rPr lang="fi-FI" sz="2000" dirty="0" err="1"/>
              <a:t>analysis</a:t>
            </a:r>
            <a:r>
              <a:rPr lang="fi-FI" sz="2000" dirty="0"/>
              <a:t>: am I </a:t>
            </a:r>
            <a:r>
              <a:rPr lang="fi-FI" sz="2000" dirty="0" err="1"/>
              <a:t>doing</a:t>
            </a:r>
            <a:r>
              <a:rPr lang="fi-FI" sz="2000" dirty="0"/>
              <a:t>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right</a:t>
            </a:r>
            <a:r>
              <a:rPr lang="fi-FI" sz="2000" dirty="0"/>
              <a:t>?</a:t>
            </a:r>
            <a:endParaRPr lang="fi-FI" sz="2000" dirty="0" smtClean="0"/>
          </a:p>
          <a:p>
            <a:r>
              <a:rPr lang="fi-FI" sz="2000" dirty="0" err="1" smtClean="0"/>
              <a:t>Sources</a:t>
            </a:r>
            <a:r>
              <a:rPr lang="fi-FI" sz="2000" dirty="0" smtClean="0"/>
              <a:t> &amp; </a:t>
            </a:r>
            <a:r>
              <a:rPr lang="fi-FI" sz="2000" dirty="0" err="1" smtClean="0"/>
              <a:t>further</a:t>
            </a:r>
            <a:r>
              <a:rPr lang="fi-FI" sz="2000" dirty="0" smtClean="0"/>
              <a:t> </a:t>
            </a:r>
            <a:r>
              <a:rPr lang="fi-FI" sz="2000" dirty="0" err="1" smtClean="0"/>
              <a:t>reading</a:t>
            </a:r>
            <a:endParaRPr lang="fi-FI" sz="2000" dirty="0" smtClean="0"/>
          </a:p>
          <a:p>
            <a:endParaRPr lang="fi-FI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5876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Discourse</a:t>
            </a:r>
            <a:r>
              <a:rPr lang="fi-FI" sz="2800" b="1" dirty="0" smtClean="0"/>
              <a:t> and </a:t>
            </a:r>
            <a:r>
              <a:rPr lang="fi-FI" sz="2800" b="1" dirty="0" err="1" smtClean="0"/>
              <a:t>context</a:t>
            </a:r>
            <a:endParaRPr lang="fi-FI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aim</a:t>
            </a:r>
            <a:r>
              <a:rPr lang="fi-FI" dirty="0" smtClean="0"/>
              <a:t> of </a:t>
            </a:r>
            <a:r>
              <a:rPr lang="fi-FI" dirty="0" err="1" smtClean="0"/>
              <a:t>discourse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 is to </a:t>
            </a:r>
            <a:r>
              <a:rPr lang="fi-FI" dirty="0" err="1" smtClean="0"/>
              <a:t>create</a:t>
            </a:r>
            <a:r>
              <a:rPr lang="fi-FI" dirty="0" smtClean="0"/>
              <a:t> ”a </a:t>
            </a:r>
            <a:r>
              <a:rPr lang="fi-FI" dirty="0" err="1" smtClean="0"/>
              <a:t>freeze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” and </a:t>
            </a:r>
            <a:r>
              <a:rPr lang="fi-FI" dirty="0" err="1" smtClean="0"/>
              <a:t>situate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of </a:t>
            </a:r>
            <a:r>
              <a:rPr lang="fi-FI" dirty="0" err="1" smtClean="0"/>
              <a:t>language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varying</a:t>
            </a:r>
            <a:r>
              <a:rPr lang="fi-FI" dirty="0" smtClean="0"/>
              <a:t> </a:t>
            </a:r>
            <a:r>
              <a:rPr lang="fi-FI" dirty="0" err="1" smtClean="0"/>
              <a:t>contexts</a:t>
            </a:r>
            <a:r>
              <a:rPr lang="fi-FI" dirty="0" smtClean="0"/>
              <a:t> in </a:t>
            </a:r>
            <a:r>
              <a:rPr lang="fi-FI" dirty="0" err="1" smtClean="0"/>
              <a:t>which</a:t>
            </a:r>
            <a:r>
              <a:rPr lang="fi-FI" dirty="0" smtClean="0"/>
              <a:t> it </a:t>
            </a:r>
            <a:r>
              <a:rPr lang="fi-FI" dirty="0" err="1" smtClean="0"/>
              <a:t>takes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endParaRPr lang="fi-FI" dirty="0" smtClean="0"/>
          </a:p>
          <a:p>
            <a:r>
              <a:rPr lang="fi-FI" i="1" dirty="0" err="1" smtClean="0"/>
              <a:t>Situational</a:t>
            </a:r>
            <a:r>
              <a:rPr lang="fi-FI" i="1" dirty="0" smtClean="0"/>
              <a:t> </a:t>
            </a:r>
            <a:r>
              <a:rPr lang="fi-FI" i="1" dirty="0" err="1" smtClean="0"/>
              <a:t>context</a:t>
            </a:r>
            <a:r>
              <a:rPr lang="fi-FI" i="1" dirty="0" smtClean="0"/>
              <a:t> </a:t>
            </a:r>
            <a:r>
              <a:rPr lang="fi-FI" dirty="0" smtClean="0"/>
              <a:t>–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lecturing</a:t>
            </a:r>
            <a:r>
              <a:rPr lang="fi-FI" dirty="0" smtClean="0"/>
              <a:t>, </a:t>
            </a:r>
            <a:r>
              <a:rPr lang="fi-FI" dirty="0" err="1" smtClean="0"/>
              <a:t>face</a:t>
            </a:r>
            <a:r>
              <a:rPr lang="fi-FI" dirty="0" smtClean="0"/>
              <a:t> to </a:t>
            </a:r>
            <a:r>
              <a:rPr lang="fi-FI" dirty="0" err="1" smtClean="0"/>
              <a:t>face</a:t>
            </a:r>
            <a:r>
              <a:rPr lang="fi-FI" dirty="0" smtClean="0"/>
              <a:t> </a:t>
            </a:r>
            <a:r>
              <a:rPr lang="fi-FI" dirty="0" err="1" smtClean="0"/>
              <a:t>discussion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 </a:t>
            </a:r>
            <a:r>
              <a:rPr lang="fi-FI" dirty="0" err="1" smtClean="0"/>
              <a:t>friend</a:t>
            </a:r>
            <a:r>
              <a:rPr lang="fi-FI" dirty="0" smtClean="0"/>
              <a:t>, a </a:t>
            </a:r>
            <a:r>
              <a:rPr lang="fi-FI" dirty="0" err="1" smtClean="0"/>
              <a:t>phone</a:t>
            </a:r>
            <a:r>
              <a:rPr lang="fi-FI" dirty="0" smtClean="0"/>
              <a:t> </a:t>
            </a:r>
            <a:r>
              <a:rPr lang="fi-FI" dirty="0" err="1" smtClean="0"/>
              <a:t>call</a:t>
            </a:r>
            <a:r>
              <a:rPr lang="fi-FI" dirty="0" smtClean="0"/>
              <a:t> to </a:t>
            </a:r>
            <a:r>
              <a:rPr lang="fi-FI" dirty="0" err="1" smtClean="0"/>
              <a:t>one’s</a:t>
            </a:r>
            <a:r>
              <a:rPr lang="fi-FI" dirty="0" smtClean="0"/>
              <a:t> </a:t>
            </a:r>
            <a:r>
              <a:rPr lang="fi-FI" dirty="0" err="1" smtClean="0"/>
              <a:t>mother</a:t>
            </a:r>
            <a:r>
              <a:rPr lang="fi-FI" dirty="0" smtClean="0"/>
              <a:t>, </a:t>
            </a:r>
            <a:r>
              <a:rPr lang="fi-FI" dirty="0" err="1" smtClean="0"/>
              <a:t>reading</a:t>
            </a:r>
            <a:r>
              <a:rPr lang="fi-FI" dirty="0" smtClean="0"/>
              <a:t>/</a:t>
            </a:r>
            <a:r>
              <a:rPr lang="fi-FI" dirty="0" err="1" smtClean="0"/>
              <a:t>producing</a:t>
            </a:r>
            <a:r>
              <a:rPr lang="fi-FI" dirty="0" smtClean="0"/>
              <a:t> </a:t>
            </a:r>
            <a:r>
              <a:rPr lang="fi-FI" dirty="0" err="1" smtClean="0"/>
              <a:t>political</a:t>
            </a:r>
            <a:r>
              <a:rPr lang="fi-FI" dirty="0" smtClean="0"/>
              <a:t> </a:t>
            </a:r>
            <a:r>
              <a:rPr lang="fi-FI" dirty="0" err="1" smtClean="0"/>
              <a:t>strategy</a:t>
            </a:r>
            <a:r>
              <a:rPr lang="fi-FI" dirty="0" smtClean="0"/>
              <a:t> </a:t>
            </a:r>
            <a:r>
              <a:rPr lang="fi-FI" dirty="0" err="1" smtClean="0"/>
              <a:t>texts</a:t>
            </a:r>
            <a:r>
              <a:rPr lang="fi-FI" dirty="0" smtClean="0"/>
              <a:t> </a:t>
            </a:r>
          </a:p>
          <a:p>
            <a:r>
              <a:rPr lang="fi-FI" i="1" dirty="0" err="1" smtClean="0"/>
              <a:t>Temporal</a:t>
            </a:r>
            <a:r>
              <a:rPr lang="fi-FI" i="1" dirty="0" smtClean="0"/>
              <a:t> and </a:t>
            </a:r>
            <a:r>
              <a:rPr lang="fi-FI" i="1" dirty="0" err="1" smtClean="0"/>
              <a:t>local</a:t>
            </a:r>
            <a:r>
              <a:rPr lang="fi-FI" i="1" dirty="0" smtClean="0"/>
              <a:t> </a:t>
            </a:r>
            <a:r>
              <a:rPr lang="fi-FI" i="1" dirty="0" err="1" smtClean="0"/>
              <a:t>context</a:t>
            </a:r>
            <a:r>
              <a:rPr lang="fi-FI" i="1" dirty="0" smtClean="0"/>
              <a:t> </a:t>
            </a:r>
            <a:r>
              <a:rPr lang="fi-FI" dirty="0" smtClean="0"/>
              <a:t>–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Finnish</a:t>
            </a:r>
            <a:r>
              <a:rPr lang="fi-FI" dirty="0" smtClean="0"/>
              <a:t> country side in </a:t>
            </a:r>
            <a:r>
              <a:rPr lang="fi-FI" dirty="0" err="1" smtClean="0"/>
              <a:t>the</a:t>
            </a:r>
            <a:r>
              <a:rPr lang="fi-FI" dirty="0" smtClean="0"/>
              <a:t> 1990’s,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in a </a:t>
            </a:r>
            <a:r>
              <a:rPr lang="fi-FI" dirty="0" err="1" smtClean="0"/>
              <a:t>particular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city post-2008</a:t>
            </a:r>
          </a:p>
          <a:p>
            <a:r>
              <a:rPr lang="fi-FI" i="1" dirty="0" err="1" smtClean="0"/>
              <a:t>Sociocultural</a:t>
            </a:r>
            <a:r>
              <a:rPr lang="fi-FI" i="1" dirty="0" smtClean="0"/>
              <a:t> </a:t>
            </a:r>
            <a:r>
              <a:rPr lang="fi-FI" i="1" dirty="0" err="1" smtClean="0"/>
              <a:t>context</a:t>
            </a:r>
            <a:r>
              <a:rPr lang="fi-FI" i="1" dirty="0" smtClean="0"/>
              <a:t> </a:t>
            </a:r>
            <a:r>
              <a:rPr lang="fi-FI" dirty="0" smtClean="0"/>
              <a:t>–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analyse</a:t>
            </a:r>
            <a:r>
              <a:rPr lang="fi-FI" dirty="0" smtClean="0"/>
              <a:t> </a:t>
            </a:r>
            <a:r>
              <a:rPr lang="fi-FI" dirty="0" err="1" smtClean="0"/>
              <a:t>contemporary</a:t>
            </a:r>
            <a:r>
              <a:rPr lang="fi-FI" dirty="0" smtClean="0"/>
              <a:t> </a:t>
            </a:r>
            <a:r>
              <a:rPr lang="fi-FI" dirty="0" err="1" smtClean="0"/>
              <a:t>relationships</a:t>
            </a:r>
            <a:r>
              <a:rPr lang="fi-FI" dirty="0" smtClean="0"/>
              <a:t>,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institutional</a:t>
            </a:r>
            <a:r>
              <a:rPr lang="fi-FI" dirty="0" smtClean="0"/>
              <a:t>, </a:t>
            </a:r>
            <a:r>
              <a:rPr lang="fi-FI" dirty="0" err="1" smtClean="0"/>
              <a:t>historical</a:t>
            </a:r>
            <a:r>
              <a:rPr lang="fi-FI" dirty="0" smtClean="0"/>
              <a:t> and </a:t>
            </a:r>
            <a:r>
              <a:rPr lang="fi-FI" dirty="0" err="1" smtClean="0"/>
              <a:t>societal</a:t>
            </a:r>
            <a:r>
              <a:rPr lang="fi-FI" dirty="0" smtClean="0"/>
              <a:t> </a:t>
            </a:r>
            <a:r>
              <a:rPr lang="fi-FI" dirty="0" err="1" smtClean="0"/>
              <a:t>context</a:t>
            </a:r>
            <a:r>
              <a:rPr lang="fi-FI" dirty="0" smtClean="0"/>
              <a:t>,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cultural</a:t>
            </a:r>
            <a:r>
              <a:rPr lang="fi-FI" dirty="0" smtClean="0"/>
              <a:t> </a:t>
            </a:r>
            <a:r>
              <a:rPr lang="fi-FI" dirty="0" err="1" smtClean="0"/>
              <a:t>norms</a:t>
            </a:r>
            <a:r>
              <a:rPr lang="fi-FI" dirty="0" smtClean="0"/>
              <a:t>, </a:t>
            </a:r>
            <a:r>
              <a:rPr lang="fi-FI" dirty="0" err="1" smtClean="0"/>
              <a:t>values</a:t>
            </a:r>
            <a:r>
              <a:rPr lang="fi-FI" dirty="0" smtClean="0"/>
              <a:t> and </a:t>
            </a:r>
            <a:r>
              <a:rPr lang="fi-FI" dirty="0" err="1" smtClean="0"/>
              <a:t>rules</a:t>
            </a:r>
            <a:r>
              <a:rPr lang="fi-FI" dirty="0" smtClean="0"/>
              <a:t> </a:t>
            </a:r>
            <a:r>
              <a:rPr lang="fi-FI" dirty="0" err="1" smtClean="0"/>
              <a:t>regarding</a:t>
            </a:r>
            <a:r>
              <a:rPr lang="fi-FI" dirty="0" smtClean="0"/>
              <a:t> </a:t>
            </a:r>
            <a:r>
              <a:rPr lang="fi-FI" dirty="0" err="1" smtClean="0"/>
              <a:t>relationships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present</a:t>
            </a:r>
            <a:endParaRPr lang="fi-FI" dirty="0" smtClean="0"/>
          </a:p>
          <a:p>
            <a:r>
              <a:rPr lang="fi-FI" i="1" dirty="0" err="1" smtClean="0"/>
              <a:t>Communal</a:t>
            </a:r>
            <a:r>
              <a:rPr lang="fi-FI" i="1" dirty="0" smtClean="0"/>
              <a:t> </a:t>
            </a:r>
            <a:r>
              <a:rPr lang="fi-FI" i="1" dirty="0" err="1" smtClean="0"/>
              <a:t>context</a:t>
            </a:r>
            <a:r>
              <a:rPr lang="fi-FI" i="1" dirty="0" smtClean="0"/>
              <a:t> </a:t>
            </a:r>
            <a:r>
              <a:rPr lang="fi-FI" dirty="0" smtClean="0"/>
              <a:t>– </a:t>
            </a:r>
            <a:r>
              <a:rPr lang="fi-FI" dirty="0" err="1" smtClean="0"/>
              <a:t>central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 </a:t>
            </a:r>
            <a:r>
              <a:rPr lang="fi-FI" dirty="0" err="1" smtClean="0"/>
              <a:t>focuses</a:t>
            </a:r>
            <a:r>
              <a:rPr lang="fi-FI" dirty="0" smtClean="0"/>
              <a:t> on </a:t>
            </a:r>
            <a:r>
              <a:rPr lang="fi-FI" dirty="0" err="1" smtClean="0"/>
              <a:t>particular</a:t>
            </a:r>
            <a:r>
              <a:rPr lang="fi-FI" dirty="0" smtClean="0"/>
              <a:t> hobby </a:t>
            </a:r>
            <a:r>
              <a:rPr lang="fi-FI" dirty="0" err="1" smtClean="0"/>
              <a:t>group</a:t>
            </a:r>
            <a:r>
              <a:rPr lang="fi-FI" dirty="0" smtClean="0"/>
              <a:t>,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r>
              <a:rPr lang="fi-FI" dirty="0" smtClean="0"/>
              <a:t> etc. </a:t>
            </a:r>
          </a:p>
          <a:p>
            <a:r>
              <a:rPr lang="fi-FI" i="1" dirty="0" err="1" smtClean="0"/>
              <a:t>Institutional</a:t>
            </a:r>
            <a:r>
              <a:rPr lang="fi-FI" i="1" dirty="0" smtClean="0"/>
              <a:t> </a:t>
            </a:r>
            <a:r>
              <a:rPr lang="fi-FI" i="1" dirty="0" err="1" smtClean="0"/>
              <a:t>context</a:t>
            </a:r>
            <a:r>
              <a:rPr lang="fi-FI" i="1" dirty="0" smtClean="0"/>
              <a:t> </a:t>
            </a:r>
            <a:r>
              <a:rPr lang="fi-FI" dirty="0" smtClean="0"/>
              <a:t>– </a:t>
            </a:r>
            <a:r>
              <a:rPr lang="fi-FI" dirty="0" err="1" smtClean="0"/>
              <a:t>central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 </a:t>
            </a:r>
            <a:r>
              <a:rPr lang="fi-FI" dirty="0" err="1" smtClean="0"/>
              <a:t>focuses</a:t>
            </a:r>
            <a:r>
              <a:rPr lang="fi-FI" dirty="0" smtClean="0"/>
              <a:t> on </a:t>
            </a:r>
            <a:r>
              <a:rPr lang="fi-FI" dirty="0" err="1" smtClean="0"/>
              <a:t>church</a:t>
            </a:r>
            <a:r>
              <a:rPr lang="fi-FI" dirty="0" smtClean="0"/>
              <a:t>, </a:t>
            </a:r>
            <a:r>
              <a:rPr lang="fi-FI" dirty="0" err="1" smtClean="0"/>
              <a:t>Ministry</a:t>
            </a:r>
            <a:r>
              <a:rPr lang="fi-FI" dirty="0" smtClean="0"/>
              <a:t> of </a:t>
            </a:r>
            <a:r>
              <a:rPr lang="fi-FI" dirty="0" err="1" smtClean="0"/>
              <a:t>Education</a:t>
            </a:r>
            <a:r>
              <a:rPr lang="fi-FI" dirty="0" smtClean="0"/>
              <a:t> etc. </a:t>
            </a:r>
          </a:p>
        </p:txBody>
      </p:sp>
    </p:spTree>
    <p:extLst>
      <p:ext uri="{BB962C8B-B14F-4D97-AF65-F5344CB8AC3E}">
        <p14:creationId xmlns:p14="http://schemas.microsoft.com/office/powerpoint/2010/main" val="2814235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000" b="1" dirty="0" err="1"/>
              <a:t>Struggles</a:t>
            </a:r>
            <a:r>
              <a:rPr lang="fi-FI" sz="2000" b="1" dirty="0"/>
              <a:t> of </a:t>
            </a:r>
            <a:r>
              <a:rPr lang="fi-FI" sz="2000" b="1" dirty="0" err="1"/>
              <a:t>qualitative</a:t>
            </a:r>
            <a:r>
              <a:rPr lang="fi-FI" sz="2000" b="1" dirty="0"/>
              <a:t> </a:t>
            </a:r>
            <a:r>
              <a:rPr lang="fi-FI" sz="2000" b="1" dirty="0" err="1" smtClean="0"/>
              <a:t>analysis</a:t>
            </a:r>
            <a:r>
              <a:rPr lang="fi-FI" sz="2000" b="1" dirty="0" smtClean="0"/>
              <a:t>: </a:t>
            </a:r>
            <a:r>
              <a:rPr lang="fi-FI" sz="2000" b="1" dirty="0"/>
              <a:t>am I </a:t>
            </a:r>
            <a:r>
              <a:rPr lang="fi-FI" sz="2000" b="1" dirty="0" err="1"/>
              <a:t>doing</a:t>
            </a:r>
            <a:r>
              <a:rPr lang="fi-FI" sz="2000" b="1" dirty="0"/>
              <a:t> </a:t>
            </a:r>
            <a:r>
              <a:rPr lang="fi-FI" sz="2000" b="1" dirty="0" err="1"/>
              <a:t>this</a:t>
            </a:r>
            <a:r>
              <a:rPr lang="fi-FI" sz="2000" b="1" dirty="0"/>
              <a:t> </a:t>
            </a:r>
            <a:r>
              <a:rPr lang="fi-FI" sz="2000" b="1" dirty="0" err="1"/>
              <a:t>right</a:t>
            </a:r>
            <a:r>
              <a:rPr lang="fi-FI" sz="2000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err="1" smtClean="0"/>
              <a:t>When</a:t>
            </a:r>
            <a:r>
              <a:rPr lang="fi-FI" sz="1800" dirty="0" smtClean="0"/>
              <a:t> </a:t>
            </a:r>
            <a:r>
              <a:rPr lang="fi-FI" sz="1800" dirty="0" err="1" smtClean="0"/>
              <a:t>doing</a:t>
            </a:r>
            <a:r>
              <a:rPr lang="fi-FI" sz="1800" dirty="0" smtClean="0"/>
              <a:t> </a:t>
            </a:r>
            <a:r>
              <a:rPr lang="fi-FI" sz="1800" dirty="0" err="1" smtClean="0"/>
              <a:t>qualitative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analysis</a:t>
            </a:r>
            <a:r>
              <a:rPr lang="fi-FI" sz="1800" dirty="0" smtClean="0"/>
              <a:t> for the </a:t>
            </a:r>
            <a:r>
              <a:rPr lang="fi-FI" sz="1800" dirty="0" err="1" smtClean="0"/>
              <a:t>first</a:t>
            </a:r>
            <a:r>
              <a:rPr lang="fi-FI" sz="1800" dirty="0" smtClean="0"/>
              <a:t> </a:t>
            </a:r>
            <a:r>
              <a:rPr lang="fi-FI" sz="1800" dirty="0" err="1" smtClean="0"/>
              <a:t>time</a:t>
            </a:r>
            <a:r>
              <a:rPr lang="fi-FI" sz="1800" dirty="0" smtClean="0"/>
              <a:t>, </a:t>
            </a:r>
            <a:r>
              <a:rPr lang="fi-FI" sz="1800" dirty="0" err="1" smtClean="0"/>
              <a:t>feelings</a:t>
            </a:r>
            <a:r>
              <a:rPr lang="fi-FI" sz="1800" dirty="0" smtClean="0"/>
              <a:t> of </a:t>
            </a:r>
            <a:r>
              <a:rPr lang="fi-FI" sz="1800" dirty="0" err="1" smtClean="0"/>
              <a:t>insecurity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common</a:t>
            </a:r>
          </a:p>
          <a:p>
            <a:r>
              <a:rPr lang="fi-FI" sz="1800" dirty="0" smtClean="0"/>
              <a:t>To </a:t>
            </a:r>
            <a:r>
              <a:rPr lang="fi-FI" sz="1800" dirty="0" err="1" smtClean="0"/>
              <a:t>avoid</a:t>
            </a:r>
            <a:r>
              <a:rPr lang="fi-FI" sz="1800" dirty="0" smtClean="0"/>
              <a:t> the </a:t>
            </a:r>
            <a:r>
              <a:rPr lang="fi-FI" sz="1800" dirty="0" err="1" smtClean="0"/>
              <a:t>insecurity</a:t>
            </a:r>
            <a:r>
              <a:rPr lang="fi-FI" sz="1800" dirty="0" smtClean="0"/>
              <a:t> and </a:t>
            </a:r>
            <a:r>
              <a:rPr lang="fi-FI" sz="1800" dirty="0" err="1" smtClean="0"/>
              <a:t>fear</a:t>
            </a:r>
            <a:r>
              <a:rPr lang="fi-FI" sz="1800" dirty="0" smtClean="0"/>
              <a:t> of </a:t>
            </a:r>
            <a:r>
              <a:rPr lang="fi-FI" sz="1800" dirty="0" err="1" smtClean="0"/>
              <a:t>doing</a:t>
            </a:r>
            <a:r>
              <a:rPr lang="fi-FI" sz="1800" dirty="0" smtClean="0"/>
              <a:t> the </a:t>
            </a:r>
            <a:r>
              <a:rPr lang="fi-FI" sz="1800" dirty="0" err="1" smtClean="0"/>
              <a:t>analysis</a:t>
            </a:r>
            <a:r>
              <a:rPr lang="fi-FI" sz="1800" dirty="0" smtClean="0"/>
              <a:t> ”</a:t>
            </a:r>
            <a:r>
              <a:rPr lang="fi-FI" sz="1800" dirty="0" err="1" smtClean="0"/>
              <a:t>wrong</a:t>
            </a:r>
            <a:r>
              <a:rPr lang="fi-FI" sz="1800" dirty="0" smtClean="0"/>
              <a:t>”, a </a:t>
            </a:r>
            <a:r>
              <a:rPr lang="fi-FI" sz="1800" dirty="0" err="1" smtClean="0"/>
              <a:t>systematic</a:t>
            </a:r>
            <a:r>
              <a:rPr lang="fi-FI" sz="1800" dirty="0" smtClean="0"/>
              <a:t> </a:t>
            </a:r>
            <a:r>
              <a:rPr lang="fi-FI" sz="1800" dirty="0" err="1" smtClean="0"/>
              <a:t>familiarisation</a:t>
            </a:r>
            <a:r>
              <a:rPr lang="fi-FI" sz="1800" dirty="0" smtClean="0"/>
              <a:t> with the </a:t>
            </a:r>
            <a:r>
              <a:rPr lang="fi-FI" sz="1800" dirty="0" err="1" smtClean="0"/>
              <a:t>method</a:t>
            </a:r>
            <a:r>
              <a:rPr lang="fi-FI" sz="1800" dirty="0" smtClean="0"/>
              <a:t> and the data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using</a:t>
            </a:r>
            <a:r>
              <a:rPr lang="fi-FI" sz="1800" dirty="0"/>
              <a:t> </a:t>
            </a:r>
            <a:r>
              <a:rPr lang="fi-FI" sz="1800" dirty="0" smtClean="0"/>
              <a:t>is </a:t>
            </a:r>
            <a:r>
              <a:rPr lang="fi-FI" sz="1800" dirty="0" err="1" smtClean="0"/>
              <a:t>essential</a:t>
            </a:r>
            <a:r>
              <a:rPr lang="fi-FI" sz="1800" dirty="0" smtClean="0"/>
              <a:t>.</a:t>
            </a:r>
          </a:p>
          <a:p>
            <a:r>
              <a:rPr lang="fi-FI" sz="1800" dirty="0" smtClean="0"/>
              <a:t>In </a:t>
            </a:r>
            <a:r>
              <a:rPr lang="fi-FI" sz="1800" dirty="0" err="1" smtClean="0"/>
              <a:t>qualitative</a:t>
            </a:r>
            <a:r>
              <a:rPr lang="fi-FI" sz="1800" dirty="0" smtClean="0"/>
              <a:t>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, </a:t>
            </a:r>
            <a:r>
              <a:rPr lang="fi-FI" sz="1800" dirty="0" err="1" smtClean="0"/>
              <a:t>careful</a:t>
            </a:r>
            <a:r>
              <a:rPr lang="fi-FI" sz="1800" dirty="0" smtClean="0"/>
              <a:t> </a:t>
            </a:r>
            <a:r>
              <a:rPr lang="fi-FI" sz="1800" dirty="0" err="1" smtClean="0"/>
              <a:t>reporting</a:t>
            </a:r>
            <a:r>
              <a:rPr lang="fi-FI" sz="1800" dirty="0" smtClean="0"/>
              <a:t> of the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 </a:t>
            </a:r>
            <a:r>
              <a:rPr lang="fi-FI" sz="1800" dirty="0" err="1" smtClean="0"/>
              <a:t>process</a:t>
            </a:r>
            <a:r>
              <a:rPr lang="fi-FI" sz="1800" dirty="0" smtClean="0"/>
              <a:t> is </a:t>
            </a:r>
            <a:r>
              <a:rPr lang="fi-FI" sz="1800" dirty="0" err="1" smtClean="0"/>
              <a:t>crucial</a:t>
            </a:r>
            <a:r>
              <a:rPr lang="fi-FI" sz="1800" dirty="0" smtClean="0"/>
              <a:t>, </a:t>
            </a:r>
            <a:r>
              <a:rPr lang="fi-FI" sz="1800" dirty="0" err="1" smtClean="0"/>
              <a:t>because</a:t>
            </a:r>
            <a:r>
              <a:rPr lang="fi-FI" sz="1800" dirty="0" smtClean="0"/>
              <a:t> </a:t>
            </a:r>
            <a:r>
              <a:rPr lang="fi-FI" sz="1800" dirty="0" err="1" smtClean="0"/>
              <a:t>it</a:t>
            </a:r>
            <a:r>
              <a:rPr lang="fi-FI" sz="1800" dirty="0" smtClean="0"/>
              <a:t> </a:t>
            </a:r>
            <a:r>
              <a:rPr lang="fi-FI" sz="1800" dirty="0" err="1" smtClean="0"/>
              <a:t>guarantees</a:t>
            </a:r>
            <a:r>
              <a:rPr lang="fi-FI" sz="1800" dirty="0" smtClean="0"/>
              <a:t> the </a:t>
            </a:r>
            <a:r>
              <a:rPr lang="fi-FI" sz="1800" dirty="0" err="1" smtClean="0"/>
              <a:t>readers</a:t>
            </a:r>
            <a:r>
              <a:rPr lang="fi-FI" sz="1800" dirty="0" smtClean="0"/>
              <a:t> the </a:t>
            </a:r>
            <a:r>
              <a:rPr lang="fi-FI" sz="1800" dirty="0" err="1" smtClean="0"/>
              <a:t>possibility</a:t>
            </a:r>
            <a:r>
              <a:rPr lang="fi-FI" sz="1800" dirty="0" smtClean="0"/>
              <a:t> to </a:t>
            </a:r>
            <a:r>
              <a:rPr lang="fi-FI" sz="1800" dirty="0" err="1" smtClean="0"/>
              <a:t>evaluate</a:t>
            </a:r>
            <a:r>
              <a:rPr lang="fi-FI" sz="1800" dirty="0" smtClean="0"/>
              <a:t> the </a:t>
            </a:r>
            <a:r>
              <a:rPr lang="fi-FI" sz="1800" dirty="0" err="1" smtClean="0"/>
              <a:t>reliability</a:t>
            </a:r>
            <a:r>
              <a:rPr lang="fi-FI" sz="1800" dirty="0" smtClean="0"/>
              <a:t> of the </a:t>
            </a:r>
            <a:r>
              <a:rPr lang="fi-FI" sz="1800" dirty="0" err="1" smtClean="0"/>
              <a:t>research</a:t>
            </a:r>
            <a:endParaRPr lang="fi-FI" sz="1800" dirty="0" smtClean="0"/>
          </a:p>
          <a:p>
            <a:r>
              <a:rPr lang="fi-FI" sz="1800" dirty="0"/>
              <a:t>The </a:t>
            </a:r>
            <a:r>
              <a:rPr lang="fi-FI" sz="1800" dirty="0" err="1"/>
              <a:t>importance</a:t>
            </a:r>
            <a:r>
              <a:rPr lang="fi-FI" sz="1800" dirty="0"/>
              <a:t> of </a:t>
            </a:r>
            <a:r>
              <a:rPr lang="fi-FI" sz="1800" dirty="0" err="1"/>
              <a:t>being</a:t>
            </a:r>
            <a:r>
              <a:rPr lang="fi-FI" sz="1800" dirty="0"/>
              <a:t> </a:t>
            </a:r>
            <a:r>
              <a:rPr lang="fi-FI" sz="1800" dirty="0" err="1" smtClean="0"/>
              <a:t>systematic</a:t>
            </a:r>
            <a:r>
              <a:rPr lang="fi-FI" sz="1800" dirty="0" smtClean="0"/>
              <a:t> in </a:t>
            </a:r>
            <a:r>
              <a:rPr lang="fi-FI" sz="1800" dirty="0" err="1" smtClean="0"/>
              <a:t>your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analysis</a:t>
            </a:r>
            <a:endParaRPr lang="fi-FI" sz="1800" dirty="0" smtClean="0"/>
          </a:p>
          <a:p>
            <a:r>
              <a:rPr lang="fi-FI" sz="1800" dirty="0" err="1" smtClean="0"/>
              <a:t>If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analysing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 in </a:t>
            </a:r>
            <a:r>
              <a:rPr lang="fi-FI" sz="1800" dirty="0" err="1" smtClean="0"/>
              <a:t>your</a:t>
            </a:r>
            <a:r>
              <a:rPr lang="fi-FI" sz="1800" dirty="0" smtClean="0"/>
              <a:t> </a:t>
            </a:r>
            <a:r>
              <a:rPr lang="fi-FI" sz="1800" dirty="0" err="1" smtClean="0"/>
              <a:t>thesis</a:t>
            </a:r>
            <a:r>
              <a:rPr lang="fi-FI" sz="1800" dirty="0" smtClean="0"/>
              <a:t>, </a:t>
            </a:r>
            <a:r>
              <a:rPr lang="fi-FI" sz="1800" dirty="0" err="1" smtClean="0"/>
              <a:t>remember</a:t>
            </a:r>
            <a:r>
              <a:rPr lang="fi-FI" sz="1800" dirty="0" smtClean="0"/>
              <a:t> </a:t>
            </a:r>
            <a:r>
              <a:rPr lang="fi-FI" sz="1800" dirty="0" err="1" smtClean="0"/>
              <a:t>that</a:t>
            </a:r>
            <a:r>
              <a:rPr lang="fi-FI" sz="1800" dirty="0" smtClean="0"/>
              <a:t> </a:t>
            </a:r>
            <a:r>
              <a:rPr lang="fi-FI" sz="1800" dirty="0" err="1" smtClean="0"/>
              <a:t>analysis</a:t>
            </a:r>
            <a:r>
              <a:rPr lang="fi-FI" sz="1800" dirty="0" smtClean="0"/>
              <a:t> is </a:t>
            </a:r>
            <a:r>
              <a:rPr lang="fi-FI" sz="1800" dirty="0" err="1" smtClean="0"/>
              <a:t>not</a:t>
            </a:r>
            <a:r>
              <a:rPr lang="fi-FI" sz="1800" dirty="0" smtClean="0"/>
              <a:t> just </a:t>
            </a:r>
            <a:r>
              <a:rPr lang="fi-FI" sz="1800" dirty="0" err="1" smtClean="0"/>
              <a:t>collection</a:t>
            </a:r>
            <a:r>
              <a:rPr lang="fi-FI" sz="1800" dirty="0" smtClean="0"/>
              <a:t> of </a:t>
            </a:r>
            <a:r>
              <a:rPr lang="fi-FI" sz="1800" dirty="0" err="1" smtClean="0"/>
              <a:t>citations</a:t>
            </a:r>
            <a:r>
              <a:rPr lang="fi-FI" sz="1800" dirty="0" smtClean="0"/>
              <a:t> </a:t>
            </a:r>
            <a:r>
              <a:rPr lang="fi-FI" sz="1800" dirty="0" err="1" smtClean="0"/>
              <a:t>from</a:t>
            </a:r>
            <a:r>
              <a:rPr lang="fi-FI" sz="1800" dirty="0" smtClean="0"/>
              <a:t> the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, </a:t>
            </a:r>
            <a:r>
              <a:rPr lang="fi-FI" sz="1800" dirty="0" err="1" smtClean="0"/>
              <a:t>but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to </a:t>
            </a:r>
            <a:r>
              <a:rPr lang="fi-FI" sz="1800" dirty="0" err="1" smtClean="0"/>
              <a:t>put</a:t>
            </a:r>
            <a:r>
              <a:rPr lang="fi-FI" sz="1800" dirty="0" smtClean="0"/>
              <a:t> the data into a </a:t>
            </a:r>
            <a:r>
              <a:rPr lang="fi-FI" sz="1800" dirty="0" err="1" smtClean="0"/>
              <a:t>wider</a:t>
            </a:r>
            <a:r>
              <a:rPr lang="fi-FI" sz="1800" dirty="0" smtClean="0"/>
              <a:t> </a:t>
            </a:r>
            <a:r>
              <a:rPr lang="fi-FI" sz="1800" dirty="0" err="1" smtClean="0"/>
              <a:t>context</a:t>
            </a:r>
            <a:endParaRPr lang="fi-FI" sz="18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fi-FI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10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Sources</a:t>
            </a:r>
            <a:r>
              <a:rPr lang="fi-FI" sz="2800" b="1" dirty="0" smtClean="0"/>
              <a:t> &amp; </a:t>
            </a:r>
            <a:r>
              <a:rPr lang="fi-FI" sz="2800" b="1" dirty="0" err="1" smtClean="0"/>
              <a:t>further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reading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800" dirty="0" err="1" smtClean="0"/>
              <a:t>Barbour</a:t>
            </a:r>
            <a:r>
              <a:rPr lang="fi-FI" sz="1800" dirty="0" smtClean="0"/>
              <a:t>, </a:t>
            </a:r>
            <a:r>
              <a:rPr lang="fi-FI" sz="1800" dirty="0" err="1" smtClean="0"/>
              <a:t>Rosaline</a:t>
            </a:r>
            <a:r>
              <a:rPr lang="fi-FI" sz="1800" dirty="0" smtClean="0"/>
              <a:t> S. (2007) </a:t>
            </a:r>
            <a:r>
              <a:rPr lang="fi-FI" sz="1800" dirty="0" err="1" smtClean="0"/>
              <a:t>Doing</a:t>
            </a:r>
            <a:r>
              <a:rPr lang="fi-FI" sz="1800" dirty="0" smtClean="0"/>
              <a:t>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groups</a:t>
            </a:r>
            <a:r>
              <a:rPr lang="fi-FI" sz="1800" dirty="0" smtClean="0"/>
              <a:t>. </a:t>
            </a:r>
            <a:r>
              <a:rPr lang="fi-FI" sz="1800" dirty="0" err="1" smtClean="0"/>
              <a:t>Sage</a:t>
            </a:r>
            <a:r>
              <a:rPr lang="fi-FI" sz="1800" dirty="0" smtClean="0"/>
              <a:t>, London.</a:t>
            </a:r>
          </a:p>
          <a:p>
            <a:r>
              <a:rPr lang="fi-FI" sz="1800" dirty="0" smtClean="0"/>
              <a:t>Berg, Bruce L. (2000) </a:t>
            </a:r>
            <a:r>
              <a:rPr lang="fi-FI" sz="1800" dirty="0" err="1" smtClean="0"/>
              <a:t>Qualitative</a:t>
            </a:r>
            <a:r>
              <a:rPr lang="fi-FI" sz="1800" dirty="0" smtClean="0"/>
              <a:t>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 </a:t>
            </a:r>
            <a:r>
              <a:rPr lang="fi-FI" sz="1800" dirty="0" err="1" smtClean="0"/>
              <a:t>methods</a:t>
            </a:r>
            <a:r>
              <a:rPr lang="fi-FI" sz="1800" dirty="0" smtClean="0"/>
              <a:t> for social </a:t>
            </a:r>
            <a:r>
              <a:rPr lang="fi-FI" sz="1800" dirty="0" err="1" smtClean="0"/>
              <a:t>sciences</a:t>
            </a:r>
            <a:r>
              <a:rPr lang="fi-FI" sz="1800" dirty="0" smtClean="0"/>
              <a:t>. Boston: </a:t>
            </a:r>
            <a:r>
              <a:rPr lang="fi-FI" sz="1800" dirty="0" err="1" smtClean="0"/>
              <a:t>Pearson</a:t>
            </a:r>
            <a:r>
              <a:rPr lang="fi-FI" sz="1800" dirty="0" smtClean="0"/>
              <a:t>.</a:t>
            </a:r>
            <a:endParaRPr lang="en-US" sz="1800" dirty="0"/>
          </a:p>
          <a:p>
            <a:r>
              <a:rPr lang="en-US" sz="1800" dirty="0"/>
              <a:t>Braun, Virginia &amp; Clarke, Victoria (2006) Using thematic analysis in psychology. </a:t>
            </a:r>
            <a:r>
              <a:rPr lang="en-US" sz="1800" i="1" dirty="0"/>
              <a:t>Qualitative </a:t>
            </a:r>
            <a:r>
              <a:rPr lang="en-US" sz="1800" i="1" dirty="0" smtClean="0"/>
              <a:t>Research </a:t>
            </a:r>
            <a:r>
              <a:rPr lang="en-US" sz="1800" i="1" dirty="0"/>
              <a:t>in Psychology</a:t>
            </a:r>
            <a:r>
              <a:rPr lang="en-US" sz="1800" dirty="0"/>
              <a:t> 3(2), 77-101</a:t>
            </a:r>
          </a:p>
          <a:p>
            <a:r>
              <a:rPr lang="fi-FI" sz="1800" dirty="0" err="1"/>
              <a:t>Coffey</a:t>
            </a:r>
            <a:r>
              <a:rPr lang="fi-FI" sz="1800" dirty="0"/>
              <a:t>, Amanda &amp; </a:t>
            </a:r>
            <a:r>
              <a:rPr lang="fi-FI" sz="1800" dirty="0" err="1"/>
              <a:t>Atkinson</a:t>
            </a:r>
            <a:r>
              <a:rPr lang="fi-FI" sz="1800" dirty="0"/>
              <a:t>, Paul (1996) </a:t>
            </a:r>
            <a:r>
              <a:rPr lang="fi-FI" sz="1800" dirty="0" err="1"/>
              <a:t>Making</a:t>
            </a:r>
            <a:r>
              <a:rPr lang="fi-FI" sz="1800" dirty="0"/>
              <a:t> </a:t>
            </a:r>
            <a:r>
              <a:rPr lang="fi-FI" sz="1800" dirty="0" err="1"/>
              <a:t>sense</a:t>
            </a:r>
            <a:r>
              <a:rPr lang="fi-FI" sz="1800" dirty="0"/>
              <a:t> of </a:t>
            </a:r>
            <a:r>
              <a:rPr lang="fi-FI" sz="1800" dirty="0" err="1"/>
              <a:t>qualitative</a:t>
            </a:r>
            <a:r>
              <a:rPr lang="fi-FI" sz="1800" dirty="0"/>
              <a:t> data: </a:t>
            </a:r>
            <a:r>
              <a:rPr lang="en-US" sz="1800" dirty="0"/>
              <a:t>Complementary research strategies. Sage Publications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Hsieh, </a:t>
            </a:r>
            <a:r>
              <a:rPr lang="en-US" sz="1800" dirty="0" err="1"/>
              <a:t>Hsiu</a:t>
            </a:r>
            <a:r>
              <a:rPr lang="en-US" sz="1800" dirty="0"/>
              <a:t>-Fang, and Sarah E. </a:t>
            </a:r>
            <a:r>
              <a:rPr lang="en-US" sz="1800" dirty="0" smtClean="0"/>
              <a:t>Shannon (2005) Three </a:t>
            </a:r>
            <a:r>
              <a:rPr lang="en-US" sz="1800" dirty="0"/>
              <a:t>approaches to qualitative content analysis</a:t>
            </a:r>
            <a:r>
              <a:rPr lang="en-US" sz="1800" dirty="0" smtClean="0"/>
              <a:t>. </a:t>
            </a:r>
            <a:r>
              <a:rPr lang="en-US" sz="1800" i="1" dirty="0"/>
              <a:t>Qualitative health research</a:t>
            </a:r>
            <a:r>
              <a:rPr lang="en-US" sz="1800" dirty="0"/>
              <a:t> </a:t>
            </a:r>
            <a:r>
              <a:rPr lang="en-US" sz="1800" dirty="0" smtClean="0"/>
              <a:t>15(9), 1277-1288.</a:t>
            </a:r>
          </a:p>
          <a:p>
            <a:r>
              <a:rPr lang="en-US" sz="1800" dirty="0"/>
              <a:t>Krueger, R. A. (1988) Focus groups: A practical guide for applied research. London, Sage.</a:t>
            </a:r>
          </a:p>
          <a:p>
            <a:r>
              <a:rPr lang="en-US" sz="1800" dirty="0" err="1"/>
              <a:t>Kvale</a:t>
            </a:r>
            <a:r>
              <a:rPr lang="en-US" sz="1800" dirty="0"/>
              <a:t>, </a:t>
            </a:r>
            <a:r>
              <a:rPr lang="en-US" sz="1800" dirty="0" err="1"/>
              <a:t>Steinar</a:t>
            </a:r>
            <a:r>
              <a:rPr lang="en-US" sz="1800" dirty="0"/>
              <a:t> (1996) </a:t>
            </a:r>
            <a:r>
              <a:rPr lang="en-US" sz="1800" dirty="0" err="1"/>
              <a:t>InterViews</a:t>
            </a:r>
            <a:r>
              <a:rPr lang="en-US" sz="1800" dirty="0"/>
              <a:t> – An introduction to qualitative research interviewing. Sage Publications, Thousand Oaks. </a:t>
            </a:r>
            <a:endParaRPr lang="en-US" sz="1800" dirty="0" smtClean="0"/>
          </a:p>
          <a:p>
            <a:r>
              <a:rPr lang="fi-FI" sz="1800" dirty="0" err="1" smtClean="0"/>
              <a:t>Marvasti</a:t>
            </a:r>
            <a:r>
              <a:rPr lang="fi-FI" sz="1800" dirty="0" smtClean="0"/>
              <a:t>, </a:t>
            </a:r>
            <a:r>
              <a:rPr lang="fi-FI" sz="1800" dirty="0" err="1" smtClean="0"/>
              <a:t>Amir</a:t>
            </a:r>
            <a:r>
              <a:rPr lang="fi-FI" sz="1800" dirty="0" smtClean="0"/>
              <a:t> (2004) </a:t>
            </a:r>
            <a:r>
              <a:rPr lang="fi-FI" sz="1800" dirty="0" err="1" smtClean="0"/>
              <a:t>Qualitative</a:t>
            </a:r>
            <a:r>
              <a:rPr lang="fi-FI" sz="1800" dirty="0" smtClean="0"/>
              <a:t>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 in </a:t>
            </a:r>
            <a:r>
              <a:rPr lang="fi-FI" sz="1800" dirty="0" err="1" smtClean="0"/>
              <a:t>sociology</a:t>
            </a:r>
            <a:r>
              <a:rPr lang="fi-FI" sz="1800" dirty="0" smtClean="0"/>
              <a:t>: An </a:t>
            </a:r>
            <a:r>
              <a:rPr lang="fi-FI" sz="1800" dirty="0" err="1" smtClean="0"/>
              <a:t>introduction</a:t>
            </a:r>
            <a:endParaRPr lang="fi-FI" sz="1800" dirty="0" smtClean="0"/>
          </a:p>
          <a:p>
            <a:r>
              <a:rPr lang="en-US" sz="1800" dirty="0"/>
              <a:t>Morgan, D. L. (1997) The Focus Group Guide Book. London, Sage.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66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7" y="2564904"/>
            <a:ext cx="7858125" cy="1143000"/>
          </a:xfrm>
        </p:spPr>
        <p:txBody>
          <a:bodyPr/>
          <a:lstStyle/>
          <a:p>
            <a:r>
              <a:rPr lang="fi-FI" dirty="0" err="1" smtClean="0"/>
              <a:t>Collecting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data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890588" y="5805488"/>
            <a:ext cx="7858125" cy="143792"/>
          </a:xfrm>
        </p:spPr>
        <p:txBody>
          <a:bodyPr>
            <a:normAutofit fontScale="25000" lnSpcReduction="20000"/>
          </a:bodyPr>
          <a:lstStyle/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550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Qualitative interviews 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Interview is a ‘conversation with a </a:t>
            </a:r>
            <a:r>
              <a:rPr lang="en-GB" dirty="0" smtClean="0"/>
              <a:t>purpose’ (Burgess 1984, 102)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Most often used method of data collection in qualitative research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Interview </a:t>
            </a:r>
            <a:r>
              <a:rPr lang="en-GB" dirty="0"/>
              <a:t>situation is interaction where both (or all) participants influence on each other</a:t>
            </a:r>
          </a:p>
          <a:p>
            <a:pPr>
              <a:lnSpc>
                <a:spcPct val="120000"/>
              </a:lnSpc>
            </a:pPr>
            <a:r>
              <a:rPr lang="en-GB" dirty="0"/>
              <a:t>Interview questions are not the same as your research questions! </a:t>
            </a:r>
          </a:p>
          <a:p>
            <a:pPr>
              <a:lnSpc>
                <a:spcPct val="120000"/>
              </a:lnSpc>
            </a:pPr>
            <a:r>
              <a:rPr lang="en-GB" dirty="0"/>
              <a:t>Individual or group interviews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181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Different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types</a:t>
            </a:r>
            <a:r>
              <a:rPr lang="fi-FI" sz="2800" b="1" dirty="0" smtClean="0"/>
              <a:t> of </a:t>
            </a:r>
            <a:r>
              <a:rPr lang="fi-FI" sz="2800" b="1" dirty="0" err="1" smtClean="0"/>
              <a:t>interviews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b="1" dirty="0" err="1" smtClean="0"/>
              <a:t>Structured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interview</a:t>
            </a:r>
            <a:r>
              <a:rPr lang="fi-FI" sz="1600" b="1" dirty="0" smtClean="0"/>
              <a:t> </a:t>
            </a:r>
            <a:r>
              <a:rPr lang="fi-FI" sz="1600" dirty="0" smtClean="0"/>
              <a:t>(</a:t>
            </a:r>
            <a:r>
              <a:rPr lang="fi-FI" sz="1600" dirty="0" err="1" smtClean="0"/>
              <a:t>sometimes</a:t>
            </a:r>
            <a:r>
              <a:rPr lang="fi-FI" sz="1600" dirty="0" smtClean="0"/>
              <a:t> </a:t>
            </a:r>
            <a:r>
              <a:rPr lang="fi-FI" sz="1600" dirty="0" err="1" smtClean="0"/>
              <a:t>referred</a:t>
            </a:r>
            <a:r>
              <a:rPr lang="fi-FI" sz="1600" dirty="0" smtClean="0"/>
              <a:t> to as </a:t>
            </a:r>
            <a:r>
              <a:rPr lang="fi-FI" sz="1600" dirty="0" err="1" smtClean="0"/>
              <a:t>standardized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 </a:t>
            </a:r>
            <a:r>
              <a:rPr lang="fi-FI" sz="1600" dirty="0" err="1" smtClean="0"/>
              <a:t>or</a:t>
            </a:r>
            <a:r>
              <a:rPr lang="fi-FI" sz="1600" dirty="0" smtClean="0"/>
              <a:t> </a:t>
            </a:r>
            <a:r>
              <a:rPr lang="fi-FI" sz="1600" dirty="0" err="1" smtClean="0"/>
              <a:t>researcher-administered</a:t>
            </a:r>
            <a:r>
              <a:rPr lang="fi-FI" sz="1600" dirty="0" smtClean="0"/>
              <a:t> </a:t>
            </a:r>
            <a:r>
              <a:rPr lang="fi-FI" sz="1600" dirty="0" err="1" smtClean="0"/>
              <a:t>survey</a:t>
            </a:r>
            <a:r>
              <a:rPr lang="fi-FI" sz="1600" dirty="0" smtClean="0"/>
              <a:t>) </a:t>
            </a:r>
            <a:endParaRPr lang="fi-FI" sz="1600" b="1" dirty="0" smtClean="0"/>
          </a:p>
          <a:p>
            <a:pPr lvl="1"/>
            <a:r>
              <a:rPr lang="fi-FI" sz="1600" dirty="0" smtClean="0"/>
              <a:t>The </a:t>
            </a:r>
            <a:r>
              <a:rPr lang="fi-FI" sz="1600" dirty="0" err="1" smtClean="0"/>
              <a:t>most</a:t>
            </a:r>
            <a:r>
              <a:rPr lang="fi-FI" sz="1600" dirty="0" smtClean="0"/>
              <a:t> </a:t>
            </a:r>
            <a:r>
              <a:rPr lang="fi-FI" sz="1600" dirty="0" err="1" smtClean="0"/>
              <a:t>formal</a:t>
            </a:r>
            <a:r>
              <a:rPr lang="fi-FI" sz="1600" dirty="0" smtClean="0"/>
              <a:t> </a:t>
            </a:r>
            <a:r>
              <a:rPr lang="fi-FI" sz="1600" dirty="0" err="1" smtClean="0"/>
              <a:t>way</a:t>
            </a:r>
            <a:r>
              <a:rPr lang="fi-FI" sz="1600" dirty="0" smtClean="0"/>
              <a:t> of </a:t>
            </a:r>
            <a:r>
              <a:rPr lang="fi-FI" sz="1600" dirty="0" err="1" smtClean="0"/>
              <a:t>interviewing</a:t>
            </a:r>
            <a:r>
              <a:rPr lang="fi-FI" sz="1600" dirty="0" smtClean="0"/>
              <a:t>. In </a:t>
            </a:r>
            <a:r>
              <a:rPr lang="fi-FI" sz="1600" dirty="0" err="1" smtClean="0"/>
              <a:t>structured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, the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 </a:t>
            </a:r>
            <a:r>
              <a:rPr lang="fi-FI" sz="1600" dirty="0" err="1" smtClean="0"/>
              <a:t>has</a:t>
            </a:r>
            <a:r>
              <a:rPr lang="fi-FI" sz="1600" dirty="0" smtClean="0"/>
              <a:t> a set of </a:t>
            </a:r>
            <a:r>
              <a:rPr lang="fi-FI" sz="1600" dirty="0" err="1" smtClean="0"/>
              <a:t>questions</a:t>
            </a:r>
            <a:r>
              <a:rPr lang="fi-FI" sz="1600" dirty="0"/>
              <a:t> </a:t>
            </a:r>
            <a:r>
              <a:rPr lang="fi-FI" sz="1600" dirty="0" smtClean="0"/>
              <a:t>and </a:t>
            </a:r>
            <a:r>
              <a:rPr lang="fi-FI" sz="1600" dirty="0" err="1" smtClean="0"/>
              <a:t>response</a:t>
            </a:r>
            <a:r>
              <a:rPr lang="fi-FI" sz="1600" dirty="0" smtClean="0"/>
              <a:t> </a:t>
            </a:r>
            <a:r>
              <a:rPr lang="fi-FI" sz="1600" dirty="0" err="1" smtClean="0"/>
              <a:t>alternatives</a:t>
            </a:r>
            <a:r>
              <a:rPr lang="fi-FI" sz="1600" dirty="0" smtClean="0"/>
              <a:t>. The </a:t>
            </a:r>
            <a:r>
              <a:rPr lang="fi-FI" sz="1600" dirty="0" err="1" smtClean="0"/>
              <a:t>questions</a:t>
            </a:r>
            <a:r>
              <a:rPr lang="fi-FI" sz="1600" dirty="0" smtClean="0"/>
              <a:t> </a:t>
            </a:r>
            <a:r>
              <a:rPr lang="fi-FI" sz="1600" dirty="0" err="1" smtClean="0"/>
              <a:t>are</a:t>
            </a:r>
            <a:r>
              <a:rPr lang="fi-FI" sz="1600" dirty="0" smtClean="0"/>
              <a:t> </a:t>
            </a:r>
            <a:r>
              <a:rPr lang="fi-FI" sz="1600" dirty="0" err="1" smtClean="0"/>
              <a:t>posed</a:t>
            </a:r>
            <a:r>
              <a:rPr lang="fi-FI" sz="1600" dirty="0" smtClean="0"/>
              <a:t> in the </a:t>
            </a:r>
            <a:r>
              <a:rPr lang="fi-FI" sz="1600" dirty="0" err="1" smtClean="0"/>
              <a:t>same</a:t>
            </a:r>
            <a:r>
              <a:rPr lang="fi-FI" sz="1600" dirty="0" smtClean="0"/>
              <a:t> </a:t>
            </a:r>
            <a:r>
              <a:rPr lang="fi-FI" sz="1600" dirty="0" err="1" smtClean="0"/>
              <a:t>order</a:t>
            </a:r>
            <a:r>
              <a:rPr lang="fi-FI" sz="1600" dirty="0" smtClean="0"/>
              <a:t> and the </a:t>
            </a:r>
            <a:r>
              <a:rPr lang="fi-FI" sz="1600" dirty="0" err="1" smtClean="0"/>
              <a:t>interviewee</a:t>
            </a:r>
            <a:r>
              <a:rPr lang="fi-FI" sz="1600" dirty="0" smtClean="0"/>
              <a:t> </a:t>
            </a:r>
            <a:r>
              <a:rPr lang="fi-FI" sz="1600" dirty="0" err="1" smtClean="0"/>
              <a:t>should</a:t>
            </a:r>
            <a:r>
              <a:rPr lang="fi-FI" sz="1600" dirty="0" smtClean="0"/>
              <a:t> </a:t>
            </a:r>
            <a:r>
              <a:rPr lang="fi-FI" sz="1600" dirty="0" err="1" smtClean="0"/>
              <a:t>pick</a:t>
            </a:r>
            <a:r>
              <a:rPr lang="fi-FI" sz="1600" dirty="0" smtClean="0"/>
              <a:t> the </a:t>
            </a:r>
            <a:r>
              <a:rPr lang="fi-FI" sz="1600" dirty="0" err="1" smtClean="0"/>
              <a:t>response</a:t>
            </a:r>
            <a:r>
              <a:rPr lang="fi-FI" sz="1600" dirty="0" smtClean="0"/>
              <a:t> </a:t>
            </a:r>
            <a:r>
              <a:rPr lang="fi-FI" sz="1600" dirty="0" err="1" smtClean="0"/>
              <a:t>that</a:t>
            </a:r>
            <a:r>
              <a:rPr lang="fi-FI" sz="1600" dirty="0" smtClean="0"/>
              <a:t> </a:t>
            </a:r>
            <a:r>
              <a:rPr lang="fi-FI" sz="1600" dirty="0" err="1" smtClean="0"/>
              <a:t>suits</a:t>
            </a:r>
            <a:r>
              <a:rPr lang="fi-FI" sz="1600" dirty="0" smtClean="0"/>
              <a:t> </a:t>
            </a:r>
            <a:r>
              <a:rPr lang="fi-FI" sz="1600" dirty="0" err="1" smtClean="0"/>
              <a:t>him/her</a:t>
            </a:r>
            <a:r>
              <a:rPr lang="fi-FI" sz="1600" dirty="0" smtClean="0"/>
              <a:t> the </a:t>
            </a:r>
            <a:r>
              <a:rPr lang="fi-FI" sz="1600" dirty="0" err="1" smtClean="0"/>
              <a:t>best</a:t>
            </a:r>
            <a:r>
              <a:rPr lang="fi-FI" sz="1600" dirty="0" smtClean="0"/>
              <a:t>.</a:t>
            </a:r>
          </a:p>
          <a:p>
            <a:pPr lvl="1"/>
            <a:r>
              <a:rPr lang="fi-FI" sz="1600" dirty="0" err="1" smtClean="0"/>
              <a:t>Often</a:t>
            </a:r>
            <a:r>
              <a:rPr lang="fi-FI" sz="1600" dirty="0" smtClean="0"/>
              <a:t> </a:t>
            </a:r>
            <a:r>
              <a:rPr lang="fi-FI" sz="1600" dirty="0" err="1" smtClean="0"/>
              <a:t>used</a:t>
            </a:r>
            <a:r>
              <a:rPr lang="fi-FI" sz="1600" dirty="0" smtClean="0"/>
              <a:t> to </a:t>
            </a:r>
            <a:r>
              <a:rPr lang="fi-FI" sz="1600" dirty="0" err="1" smtClean="0"/>
              <a:t>collect</a:t>
            </a:r>
            <a:r>
              <a:rPr lang="fi-FI" sz="1600" dirty="0" smtClean="0"/>
              <a:t> data for </a:t>
            </a:r>
            <a:r>
              <a:rPr lang="fi-FI" sz="1600" dirty="0" err="1" smtClean="0"/>
              <a:t>statistical</a:t>
            </a:r>
            <a:r>
              <a:rPr lang="fi-FI" sz="1600" dirty="0" smtClean="0"/>
              <a:t> </a:t>
            </a:r>
            <a:r>
              <a:rPr lang="fi-FI" sz="1600" dirty="0" err="1" smtClean="0"/>
              <a:t>surveys</a:t>
            </a:r>
            <a:endParaRPr lang="fi-FI" sz="1600" dirty="0" smtClean="0"/>
          </a:p>
          <a:p>
            <a:r>
              <a:rPr lang="fi-FI" sz="1600" b="1" dirty="0" err="1" smtClean="0"/>
              <a:t>Thematic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interview</a:t>
            </a:r>
            <a:r>
              <a:rPr lang="fi-FI" sz="1600" b="1" dirty="0" smtClean="0"/>
              <a:t> </a:t>
            </a:r>
            <a:r>
              <a:rPr lang="fi-FI" sz="1600" dirty="0" smtClean="0"/>
              <a:t>(</a:t>
            </a:r>
            <a:r>
              <a:rPr lang="fi-FI" sz="1600" dirty="0" err="1" smtClean="0"/>
              <a:t>sometimes</a:t>
            </a:r>
            <a:r>
              <a:rPr lang="fi-FI" sz="1600" dirty="0" smtClean="0"/>
              <a:t> </a:t>
            </a:r>
            <a:r>
              <a:rPr lang="fi-FI" sz="1600" dirty="0" err="1" smtClean="0"/>
              <a:t>referred</a:t>
            </a:r>
            <a:r>
              <a:rPr lang="fi-FI" sz="1600" dirty="0" smtClean="0"/>
              <a:t> as </a:t>
            </a:r>
            <a:r>
              <a:rPr lang="fi-FI" sz="1600" dirty="0" err="1" smtClean="0"/>
              <a:t>semi-structured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)</a:t>
            </a:r>
          </a:p>
          <a:p>
            <a:pPr lvl="1"/>
            <a:r>
              <a:rPr lang="fi-FI" sz="1600" dirty="0" err="1" smtClean="0"/>
              <a:t>Less</a:t>
            </a:r>
            <a:r>
              <a:rPr lang="fi-FI" sz="1600" dirty="0" smtClean="0"/>
              <a:t> </a:t>
            </a:r>
            <a:r>
              <a:rPr lang="fi-FI" sz="1600" dirty="0" err="1" smtClean="0"/>
              <a:t>formal</a:t>
            </a:r>
            <a:r>
              <a:rPr lang="fi-FI" sz="1600" dirty="0" smtClean="0"/>
              <a:t> </a:t>
            </a:r>
            <a:r>
              <a:rPr lang="fi-FI" sz="1600" dirty="0" err="1" smtClean="0"/>
              <a:t>than</a:t>
            </a:r>
            <a:r>
              <a:rPr lang="fi-FI" sz="1600" dirty="0" smtClean="0"/>
              <a:t> </a:t>
            </a:r>
            <a:r>
              <a:rPr lang="fi-FI" sz="1600" dirty="0" err="1" smtClean="0"/>
              <a:t>structured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. In </a:t>
            </a:r>
            <a:r>
              <a:rPr lang="fi-FI" sz="1600" dirty="0" err="1" smtClean="0"/>
              <a:t>thematic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, </a:t>
            </a:r>
            <a:r>
              <a:rPr lang="fi-FI" sz="1600" dirty="0" err="1" smtClean="0"/>
              <a:t>there</a:t>
            </a:r>
            <a:r>
              <a:rPr lang="fi-FI" sz="1600" dirty="0" smtClean="0"/>
              <a:t> is a set of </a:t>
            </a:r>
            <a:r>
              <a:rPr lang="fi-FI" sz="1600" dirty="0" err="1" smtClean="0"/>
              <a:t>themes</a:t>
            </a:r>
            <a:r>
              <a:rPr lang="fi-FI" sz="1600" dirty="0" smtClean="0"/>
              <a:t> and </a:t>
            </a:r>
            <a:r>
              <a:rPr lang="fi-FI" sz="1600" dirty="0" err="1" smtClean="0"/>
              <a:t>questions</a:t>
            </a:r>
            <a:r>
              <a:rPr lang="fi-FI" sz="1600" dirty="0" smtClean="0"/>
              <a:t> </a:t>
            </a:r>
            <a:r>
              <a:rPr lang="fi-FI" sz="1600" dirty="0" err="1" smtClean="0"/>
              <a:t>that</a:t>
            </a:r>
            <a:r>
              <a:rPr lang="fi-FI" sz="1600" dirty="0" smtClean="0"/>
              <a:t> </a:t>
            </a:r>
            <a:r>
              <a:rPr lang="fi-FI" sz="1600" dirty="0" err="1" smtClean="0"/>
              <a:t>have</a:t>
            </a:r>
            <a:r>
              <a:rPr lang="fi-FI" sz="1600" dirty="0" smtClean="0"/>
              <a:t> </a:t>
            </a:r>
            <a:r>
              <a:rPr lang="fi-FI" sz="1600" dirty="0" err="1" smtClean="0"/>
              <a:t>been</a:t>
            </a:r>
            <a:r>
              <a:rPr lang="fi-FI" sz="1600" dirty="0" smtClean="0"/>
              <a:t> </a:t>
            </a:r>
            <a:r>
              <a:rPr lang="fi-FI" sz="1600" dirty="0" err="1" smtClean="0"/>
              <a:t>prepared</a:t>
            </a:r>
            <a:r>
              <a:rPr lang="fi-FI" sz="1600" dirty="0" smtClean="0"/>
              <a:t>, </a:t>
            </a:r>
            <a:r>
              <a:rPr lang="fi-FI" sz="1600" dirty="0" err="1" smtClean="0"/>
              <a:t>but</a:t>
            </a:r>
            <a:r>
              <a:rPr lang="fi-FI" sz="1600" dirty="0" smtClean="0"/>
              <a:t> </a:t>
            </a:r>
            <a:r>
              <a:rPr lang="fi-FI" sz="1600" dirty="0" err="1" smtClean="0"/>
              <a:t>there</a:t>
            </a:r>
            <a:r>
              <a:rPr lang="fi-FI" sz="1600" dirty="0" smtClean="0"/>
              <a:t> is </a:t>
            </a:r>
            <a:r>
              <a:rPr lang="fi-FI" sz="1600" dirty="0" err="1" smtClean="0"/>
              <a:t>not</a:t>
            </a:r>
            <a:r>
              <a:rPr lang="fi-FI" sz="1600" dirty="0" smtClean="0"/>
              <a:t> a </a:t>
            </a:r>
            <a:r>
              <a:rPr lang="fi-FI" sz="1600" dirty="0" err="1" smtClean="0"/>
              <a:t>clear</a:t>
            </a:r>
            <a:r>
              <a:rPr lang="fi-FI" sz="1600" dirty="0" smtClean="0"/>
              <a:t> </a:t>
            </a:r>
            <a:r>
              <a:rPr lang="fi-FI" sz="1600" dirty="0" err="1" smtClean="0"/>
              <a:t>structure</a:t>
            </a:r>
            <a:r>
              <a:rPr lang="fi-FI" sz="1600" dirty="0" smtClean="0"/>
              <a:t> </a:t>
            </a:r>
            <a:r>
              <a:rPr lang="fi-FI" sz="1600" dirty="0" err="1" smtClean="0"/>
              <a:t>that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have</a:t>
            </a:r>
            <a:r>
              <a:rPr lang="fi-FI" sz="1600" dirty="0" smtClean="0"/>
              <a:t> to </a:t>
            </a:r>
            <a:r>
              <a:rPr lang="fi-FI" sz="1600" dirty="0" err="1" smtClean="0"/>
              <a:t>follow</a:t>
            </a:r>
            <a:r>
              <a:rPr lang="fi-FI" sz="1600" dirty="0" smtClean="0"/>
              <a:t> </a:t>
            </a:r>
            <a:r>
              <a:rPr lang="fi-FI" sz="1600" dirty="0" err="1" smtClean="0"/>
              <a:t>like</a:t>
            </a:r>
            <a:r>
              <a:rPr lang="fi-FI" sz="1600" dirty="0" smtClean="0"/>
              <a:t> in </a:t>
            </a:r>
            <a:r>
              <a:rPr lang="fi-FI" sz="1600" dirty="0" err="1" smtClean="0"/>
              <a:t>structured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.</a:t>
            </a:r>
          </a:p>
          <a:p>
            <a:r>
              <a:rPr lang="fi-FI" sz="1600" b="1" dirty="0" smtClean="0"/>
              <a:t>Open </a:t>
            </a:r>
            <a:r>
              <a:rPr lang="fi-FI" sz="1600" b="1" dirty="0" err="1" smtClean="0"/>
              <a:t>interview</a:t>
            </a:r>
            <a:r>
              <a:rPr lang="fi-FI" sz="1600" b="1" dirty="0" smtClean="0"/>
              <a:t> </a:t>
            </a:r>
            <a:r>
              <a:rPr lang="fi-FI" sz="1600" dirty="0" smtClean="0"/>
              <a:t>(=</a:t>
            </a:r>
            <a:r>
              <a:rPr lang="fi-FI" sz="1600" dirty="0" err="1" smtClean="0"/>
              <a:t>unstructured</a:t>
            </a:r>
            <a:r>
              <a:rPr lang="fi-FI" sz="1600" dirty="0" smtClean="0"/>
              <a:t>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)</a:t>
            </a:r>
          </a:p>
          <a:p>
            <a:pPr lvl="1"/>
            <a:r>
              <a:rPr lang="fi-FI" sz="1600" dirty="0" err="1" smtClean="0"/>
              <a:t>Questions</a:t>
            </a:r>
            <a:r>
              <a:rPr lang="fi-FI" sz="1600" dirty="0" smtClean="0"/>
              <a:t> </a:t>
            </a:r>
            <a:r>
              <a:rPr lang="fi-FI" sz="1600" dirty="0" err="1" smtClean="0"/>
              <a:t>are</a:t>
            </a:r>
            <a:r>
              <a:rPr lang="fi-FI" sz="1600" dirty="0" smtClean="0"/>
              <a:t> </a:t>
            </a:r>
            <a:r>
              <a:rPr lang="fi-FI" sz="1600" dirty="0" err="1" smtClean="0"/>
              <a:t>not</a:t>
            </a:r>
            <a:r>
              <a:rPr lang="fi-FI" sz="1600" dirty="0" smtClean="0"/>
              <a:t> </a:t>
            </a:r>
            <a:r>
              <a:rPr lang="fi-FI" sz="1600" dirty="0" err="1" smtClean="0"/>
              <a:t>prearranged</a:t>
            </a:r>
            <a:r>
              <a:rPr lang="fi-FI" sz="1600" dirty="0" smtClean="0"/>
              <a:t>. </a:t>
            </a:r>
            <a:r>
              <a:rPr lang="fi-FI" sz="1600" dirty="0" err="1" smtClean="0"/>
              <a:t>E.g</a:t>
            </a:r>
            <a:r>
              <a:rPr lang="fi-FI" sz="1600" dirty="0" smtClean="0"/>
              <a:t>. in open </a:t>
            </a:r>
            <a:r>
              <a:rPr lang="fi-FI" sz="1600" dirty="0" err="1" smtClean="0"/>
              <a:t>interview</a:t>
            </a:r>
            <a:r>
              <a:rPr lang="fi-FI" sz="1600" dirty="0" smtClean="0"/>
              <a:t>,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can</a:t>
            </a:r>
            <a:r>
              <a:rPr lang="fi-FI" sz="1600" dirty="0" smtClean="0"/>
              <a:t> </a:t>
            </a:r>
            <a:r>
              <a:rPr lang="fi-FI" sz="1600" dirty="0" err="1" smtClean="0"/>
              <a:t>start</a:t>
            </a:r>
            <a:r>
              <a:rPr lang="fi-FI" sz="1600" dirty="0" smtClean="0"/>
              <a:t> </a:t>
            </a:r>
            <a:r>
              <a:rPr lang="fi-FI" sz="1600" dirty="0" err="1" smtClean="0"/>
              <a:t>off</a:t>
            </a:r>
            <a:r>
              <a:rPr lang="fi-FI" sz="1600" dirty="0" smtClean="0"/>
              <a:t> with </a:t>
            </a:r>
            <a:r>
              <a:rPr lang="fi-FI" sz="1600" dirty="0" err="1" smtClean="0"/>
              <a:t>one</a:t>
            </a:r>
            <a:r>
              <a:rPr lang="fi-FI" sz="1600" dirty="0" smtClean="0"/>
              <a:t> </a:t>
            </a:r>
            <a:r>
              <a:rPr lang="fi-FI" sz="1600" dirty="0" err="1" smtClean="0"/>
              <a:t>question</a:t>
            </a:r>
            <a:r>
              <a:rPr lang="fi-FI" sz="1600" dirty="0" smtClean="0"/>
              <a:t> (”Tell me </a:t>
            </a:r>
            <a:r>
              <a:rPr lang="fi-FI" sz="1600" dirty="0" err="1" smtClean="0"/>
              <a:t>about</a:t>
            </a:r>
            <a:r>
              <a:rPr lang="fi-FI" sz="1600" dirty="0" smtClean="0"/>
              <a:t>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work</a:t>
            </a:r>
            <a:r>
              <a:rPr lang="fi-FI" sz="1600" dirty="0" smtClean="0"/>
              <a:t> </a:t>
            </a:r>
            <a:r>
              <a:rPr lang="fi-FI" sz="1600" dirty="0" err="1" smtClean="0"/>
              <a:t>history</a:t>
            </a:r>
            <a:r>
              <a:rPr lang="fi-FI" sz="1600" dirty="0" smtClean="0"/>
              <a:t>”) and </a:t>
            </a:r>
            <a:r>
              <a:rPr lang="fi-FI" sz="1600" dirty="0" err="1" smtClean="0"/>
              <a:t>ask</a:t>
            </a:r>
            <a:r>
              <a:rPr lang="fi-FI" sz="1600" dirty="0" smtClean="0"/>
              <a:t> </a:t>
            </a:r>
            <a:r>
              <a:rPr lang="fi-FI" sz="1600" dirty="0" err="1" smtClean="0"/>
              <a:t>clarifying</a:t>
            </a:r>
            <a:r>
              <a:rPr lang="fi-FI" sz="1600" dirty="0" smtClean="0"/>
              <a:t> </a:t>
            </a:r>
            <a:r>
              <a:rPr lang="fi-FI" sz="1600" dirty="0" err="1" smtClean="0"/>
              <a:t>questions</a:t>
            </a:r>
            <a:r>
              <a:rPr lang="fi-FI" sz="1600" dirty="0" smtClean="0"/>
              <a:t> </a:t>
            </a:r>
            <a:r>
              <a:rPr lang="fi-FI" sz="1600" dirty="0" err="1" smtClean="0"/>
              <a:t>depending</a:t>
            </a:r>
            <a:r>
              <a:rPr lang="fi-FI" sz="1600" dirty="0" smtClean="0"/>
              <a:t> on </a:t>
            </a:r>
            <a:r>
              <a:rPr lang="fi-FI" sz="1600" dirty="0" err="1" smtClean="0"/>
              <a:t>what</a:t>
            </a:r>
            <a:r>
              <a:rPr lang="fi-FI" sz="1600" dirty="0" smtClean="0"/>
              <a:t> the </a:t>
            </a:r>
            <a:r>
              <a:rPr lang="fi-FI" sz="1600" dirty="0" err="1" smtClean="0"/>
              <a:t>interviewee</a:t>
            </a:r>
            <a:r>
              <a:rPr lang="fi-FI" sz="1600" dirty="0" smtClean="0"/>
              <a:t> </a:t>
            </a:r>
            <a:r>
              <a:rPr lang="fi-FI" sz="1600" dirty="0" err="1" smtClean="0"/>
              <a:t>answers</a:t>
            </a:r>
            <a:r>
              <a:rPr lang="fi-FI" sz="1600" dirty="0" smtClean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8" y="269875"/>
            <a:ext cx="7858125" cy="782861"/>
          </a:xfrm>
        </p:spPr>
        <p:txBody>
          <a:bodyPr>
            <a:normAutofit/>
          </a:bodyPr>
          <a:lstStyle/>
          <a:p>
            <a:pPr algn="l"/>
            <a:r>
              <a:rPr lang="fi-FI" sz="2800" b="1" dirty="0" smtClean="0"/>
              <a:t>An </a:t>
            </a:r>
            <a:r>
              <a:rPr lang="fi-FI" sz="2800" b="1" dirty="0" err="1" smtClean="0"/>
              <a:t>example</a:t>
            </a:r>
            <a:r>
              <a:rPr lang="fi-FI" sz="2800" b="1" dirty="0" smtClean="0"/>
              <a:t> of </a:t>
            </a:r>
            <a:r>
              <a:rPr lang="fi-FI" sz="2800" b="1" dirty="0" err="1" smtClean="0"/>
              <a:t>thematic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interview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88" y="1196753"/>
            <a:ext cx="7858125" cy="4608736"/>
          </a:xfrm>
        </p:spPr>
        <p:txBody>
          <a:bodyPr>
            <a:normAutofit/>
          </a:bodyPr>
          <a:lstStyle/>
          <a:p>
            <a:r>
              <a:rPr lang="fi-FI" sz="1600" b="1" dirty="0" err="1" smtClean="0"/>
              <a:t>Theme</a:t>
            </a:r>
            <a:r>
              <a:rPr lang="fi-FI" sz="1600" b="1" dirty="0" smtClean="0"/>
              <a:t> 1: </a:t>
            </a:r>
            <a:r>
              <a:rPr lang="fi-FI" sz="1600" b="1" dirty="0" err="1" smtClean="0"/>
              <a:t>Work</a:t>
            </a:r>
            <a:endParaRPr lang="fi-FI" sz="1600" b="1" dirty="0" smtClean="0"/>
          </a:p>
          <a:p>
            <a:pPr>
              <a:buFontTx/>
              <a:buChar char="-"/>
            </a:pPr>
            <a:r>
              <a:rPr lang="fi-FI" sz="1600" dirty="0" err="1" smtClean="0"/>
              <a:t>What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consider</a:t>
            </a:r>
            <a:r>
              <a:rPr lang="fi-FI" sz="1600" dirty="0" smtClean="0"/>
              <a:t> as </a:t>
            </a:r>
            <a:r>
              <a:rPr lang="fi-FI" sz="1600" dirty="0" err="1" smtClean="0"/>
              <a:t>positive</a:t>
            </a:r>
            <a:r>
              <a:rPr lang="fi-FI" sz="1600" dirty="0" smtClean="0"/>
              <a:t> </a:t>
            </a:r>
            <a:r>
              <a:rPr lang="fi-FI" sz="1600" dirty="0" err="1" smtClean="0"/>
              <a:t>aspects</a:t>
            </a:r>
            <a:r>
              <a:rPr lang="fi-FI" sz="1600" dirty="0" smtClean="0"/>
              <a:t> of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work</a:t>
            </a:r>
            <a:r>
              <a:rPr lang="fi-FI" sz="1600" dirty="0" smtClean="0"/>
              <a:t>?</a:t>
            </a:r>
          </a:p>
          <a:p>
            <a:pPr>
              <a:buFontTx/>
              <a:buChar char="-"/>
            </a:pPr>
            <a:r>
              <a:rPr lang="fi-FI" sz="1600" dirty="0" err="1" smtClean="0"/>
              <a:t>What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consider</a:t>
            </a:r>
            <a:r>
              <a:rPr lang="fi-FI" sz="1600" dirty="0" smtClean="0"/>
              <a:t> as </a:t>
            </a:r>
            <a:r>
              <a:rPr lang="fi-FI" sz="1600" dirty="0" err="1" smtClean="0"/>
              <a:t>negative</a:t>
            </a:r>
            <a:r>
              <a:rPr lang="fi-FI" sz="1600" dirty="0" smtClean="0"/>
              <a:t> </a:t>
            </a:r>
            <a:r>
              <a:rPr lang="fi-FI" sz="1600" dirty="0" err="1" smtClean="0"/>
              <a:t>aspects</a:t>
            </a:r>
            <a:r>
              <a:rPr lang="fi-FI" sz="1600" dirty="0" smtClean="0"/>
              <a:t> of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work</a:t>
            </a:r>
            <a:r>
              <a:rPr lang="fi-FI" sz="1600" dirty="0" smtClean="0"/>
              <a:t>?</a:t>
            </a:r>
          </a:p>
          <a:p>
            <a:pPr>
              <a:buFontTx/>
              <a:buChar char="-"/>
            </a:pPr>
            <a:r>
              <a:rPr lang="fi-FI" sz="1600" dirty="0" err="1" smtClean="0"/>
              <a:t>Have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made </a:t>
            </a:r>
            <a:r>
              <a:rPr lang="fi-FI" sz="1600" dirty="0" err="1" smtClean="0"/>
              <a:t>any</a:t>
            </a:r>
            <a:r>
              <a:rPr lang="fi-FI" sz="1600" dirty="0" smtClean="0"/>
              <a:t> </a:t>
            </a:r>
            <a:r>
              <a:rPr lang="fi-FI" sz="1600" dirty="0" err="1" smtClean="0"/>
              <a:t>significant</a:t>
            </a:r>
            <a:r>
              <a:rPr lang="fi-FI" sz="1600" dirty="0" smtClean="0"/>
              <a:t> </a:t>
            </a:r>
            <a:r>
              <a:rPr lang="fi-FI" sz="1600" dirty="0" err="1" smtClean="0"/>
              <a:t>decisions</a:t>
            </a:r>
            <a:r>
              <a:rPr lang="fi-FI" sz="1600" dirty="0" smtClean="0"/>
              <a:t> </a:t>
            </a:r>
            <a:r>
              <a:rPr lang="fi-FI" sz="1600" dirty="0" err="1" smtClean="0"/>
              <a:t>regarding</a:t>
            </a:r>
            <a:r>
              <a:rPr lang="fi-FI" sz="1600" dirty="0" smtClean="0"/>
              <a:t> </a:t>
            </a:r>
            <a:r>
              <a:rPr lang="fi-FI" sz="1600" dirty="0" err="1" smtClean="0"/>
              <a:t>work</a:t>
            </a:r>
            <a:r>
              <a:rPr lang="fi-FI" sz="1600" dirty="0" smtClean="0"/>
              <a:t> </a:t>
            </a:r>
            <a:r>
              <a:rPr lang="fi-FI" sz="1600" dirty="0" err="1" smtClean="0"/>
              <a:t>during</a:t>
            </a:r>
            <a:r>
              <a:rPr lang="fi-FI" sz="1600" dirty="0" smtClean="0"/>
              <a:t> the </a:t>
            </a:r>
            <a:r>
              <a:rPr lang="fi-FI" sz="1600" dirty="0" err="1" smtClean="0"/>
              <a:t>last</a:t>
            </a:r>
            <a:r>
              <a:rPr lang="fi-FI" sz="1600" dirty="0" smtClean="0"/>
              <a:t> 5 </a:t>
            </a:r>
            <a:r>
              <a:rPr lang="fi-FI" sz="1600" dirty="0" err="1" smtClean="0"/>
              <a:t>years</a:t>
            </a:r>
            <a:r>
              <a:rPr lang="fi-FI" sz="1600" dirty="0" smtClean="0"/>
              <a:t>?</a:t>
            </a:r>
          </a:p>
          <a:p>
            <a:pPr>
              <a:buFontTx/>
              <a:buChar char="-"/>
            </a:pPr>
            <a:r>
              <a:rPr lang="fi-FI" sz="1600" dirty="0" err="1" smtClean="0"/>
              <a:t>Do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have</a:t>
            </a:r>
            <a:r>
              <a:rPr lang="fi-FI" sz="1600" dirty="0" smtClean="0"/>
              <a:t> </a:t>
            </a:r>
            <a:r>
              <a:rPr lang="fi-FI" sz="1600" dirty="0" err="1" smtClean="0"/>
              <a:t>anything</a:t>
            </a:r>
            <a:r>
              <a:rPr lang="fi-FI" sz="1600" dirty="0" smtClean="0"/>
              <a:t> </a:t>
            </a:r>
            <a:r>
              <a:rPr lang="fi-FI" sz="1600" dirty="0" err="1" smtClean="0"/>
              <a:t>additional</a:t>
            </a:r>
            <a:r>
              <a:rPr lang="fi-FI" sz="1600" dirty="0" smtClean="0"/>
              <a:t> to </a:t>
            </a:r>
            <a:r>
              <a:rPr lang="fi-FI" sz="1600" dirty="0" err="1" smtClean="0"/>
              <a:t>add</a:t>
            </a:r>
            <a:r>
              <a:rPr lang="fi-FI" sz="1600" dirty="0" smtClean="0"/>
              <a:t> </a:t>
            </a:r>
            <a:r>
              <a:rPr lang="fi-FI" sz="1600" dirty="0" err="1" smtClean="0"/>
              <a:t>regarding</a:t>
            </a:r>
            <a:r>
              <a:rPr lang="fi-FI" sz="1600" dirty="0" smtClean="0"/>
              <a:t>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work</a:t>
            </a:r>
            <a:r>
              <a:rPr lang="fi-FI" sz="1600" dirty="0" smtClean="0"/>
              <a:t> and </a:t>
            </a:r>
            <a:r>
              <a:rPr lang="fi-FI" sz="1600" dirty="0" err="1" smtClean="0"/>
              <a:t>work</a:t>
            </a:r>
            <a:r>
              <a:rPr lang="fi-FI" sz="1600" dirty="0" smtClean="0"/>
              <a:t> </a:t>
            </a:r>
            <a:r>
              <a:rPr lang="fi-FI" sz="1600" dirty="0" err="1" smtClean="0"/>
              <a:t>decisions</a:t>
            </a:r>
            <a:r>
              <a:rPr lang="fi-FI" sz="1600" dirty="0" smtClean="0"/>
              <a:t>?</a:t>
            </a:r>
          </a:p>
          <a:p>
            <a:r>
              <a:rPr lang="fi-FI" sz="1600" b="1" dirty="0" err="1" smtClean="0"/>
              <a:t>Theme</a:t>
            </a:r>
            <a:r>
              <a:rPr lang="fi-FI" sz="1600" b="1" dirty="0" smtClean="0"/>
              <a:t> 2: </a:t>
            </a:r>
            <a:r>
              <a:rPr lang="fi-FI" sz="1600" b="1" dirty="0" err="1" smtClean="0"/>
              <a:t>Childcare</a:t>
            </a:r>
            <a:endParaRPr lang="fi-FI" sz="1600" b="1" dirty="0" smtClean="0"/>
          </a:p>
          <a:p>
            <a:pPr>
              <a:buFontTx/>
              <a:buChar char="-"/>
            </a:pPr>
            <a:r>
              <a:rPr lang="fi-FI" sz="1600" dirty="0" smtClean="0"/>
              <a:t>How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child</a:t>
            </a:r>
            <a:r>
              <a:rPr lang="fi-FI" sz="1600" dirty="0" smtClean="0"/>
              <a:t> is </a:t>
            </a:r>
            <a:r>
              <a:rPr lang="fi-FI" sz="1600" dirty="0" err="1" smtClean="0"/>
              <a:t>taken</a:t>
            </a:r>
            <a:r>
              <a:rPr lang="fi-FI" sz="1600" dirty="0" smtClean="0"/>
              <a:t> </a:t>
            </a:r>
            <a:r>
              <a:rPr lang="fi-FI" sz="1600" dirty="0" err="1" smtClean="0"/>
              <a:t>care</a:t>
            </a:r>
            <a:r>
              <a:rPr lang="fi-FI" sz="1600" dirty="0" smtClean="0"/>
              <a:t> of </a:t>
            </a:r>
            <a:r>
              <a:rPr lang="fi-FI" sz="1600" dirty="0" err="1" smtClean="0"/>
              <a:t>during</a:t>
            </a:r>
            <a:r>
              <a:rPr lang="fi-FI" sz="1600" dirty="0" smtClean="0"/>
              <a:t>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working</a:t>
            </a:r>
            <a:r>
              <a:rPr lang="fi-FI" sz="1600" dirty="0" smtClean="0"/>
              <a:t> </a:t>
            </a:r>
            <a:r>
              <a:rPr lang="fi-FI" sz="1600" dirty="0" err="1" smtClean="0"/>
              <a:t>day</a:t>
            </a:r>
            <a:r>
              <a:rPr lang="fi-FI" sz="1600" dirty="0" smtClean="0"/>
              <a:t>?</a:t>
            </a:r>
          </a:p>
          <a:p>
            <a:pPr>
              <a:buFontTx/>
              <a:buChar char="-"/>
            </a:pPr>
            <a:r>
              <a:rPr lang="fi-FI" sz="1600" dirty="0" err="1" smtClean="0"/>
              <a:t>What</a:t>
            </a:r>
            <a:r>
              <a:rPr lang="fi-FI" sz="1600" dirty="0" smtClean="0"/>
              <a:t> is the </a:t>
            </a:r>
            <a:r>
              <a:rPr lang="fi-FI" sz="1600" dirty="0" err="1" smtClean="0"/>
              <a:t>role</a:t>
            </a:r>
            <a:r>
              <a:rPr lang="fi-FI" sz="1600" dirty="0" smtClean="0"/>
              <a:t> of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spouse</a:t>
            </a:r>
            <a:r>
              <a:rPr lang="fi-FI" sz="1600" dirty="0" smtClean="0"/>
              <a:t> in </a:t>
            </a:r>
            <a:r>
              <a:rPr lang="fi-FI" sz="1600" dirty="0" err="1" smtClean="0"/>
              <a:t>childcare</a:t>
            </a:r>
            <a:endParaRPr lang="fi-FI" sz="1600" dirty="0" smtClean="0"/>
          </a:p>
          <a:p>
            <a:pPr>
              <a:buFontTx/>
              <a:buChar char="-"/>
            </a:pPr>
            <a:r>
              <a:rPr lang="fi-FI" sz="1600" dirty="0" err="1" smtClean="0"/>
              <a:t>What</a:t>
            </a:r>
            <a:r>
              <a:rPr lang="fi-FI" sz="1600" dirty="0" smtClean="0"/>
              <a:t> is the </a:t>
            </a:r>
            <a:r>
              <a:rPr lang="fi-FI" sz="1600" dirty="0" err="1" smtClean="0"/>
              <a:t>role</a:t>
            </a:r>
            <a:r>
              <a:rPr lang="fi-FI" sz="1600" dirty="0" smtClean="0"/>
              <a:t> of </a:t>
            </a:r>
            <a:r>
              <a:rPr lang="fi-FI" sz="1600" dirty="0" err="1" smtClean="0"/>
              <a:t>other</a:t>
            </a:r>
            <a:r>
              <a:rPr lang="fi-FI" sz="1600" dirty="0" smtClean="0"/>
              <a:t> </a:t>
            </a:r>
            <a:r>
              <a:rPr lang="fi-FI" sz="1600" dirty="0" err="1" smtClean="0"/>
              <a:t>relatives</a:t>
            </a:r>
            <a:r>
              <a:rPr lang="fi-FI" sz="1600" dirty="0" smtClean="0"/>
              <a:t> and </a:t>
            </a:r>
            <a:r>
              <a:rPr lang="fi-FI" sz="1600" dirty="0" err="1" smtClean="0"/>
              <a:t>friends</a:t>
            </a:r>
            <a:r>
              <a:rPr lang="fi-FI" sz="1600" dirty="0" smtClean="0"/>
              <a:t> in </a:t>
            </a:r>
            <a:r>
              <a:rPr lang="fi-FI" sz="1600" dirty="0" err="1" smtClean="0"/>
              <a:t>childcare</a:t>
            </a:r>
            <a:r>
              <a:rPr lang="fi-FI" sz="1600" dirty="0" smtClean="0"/>
              <a:t>?</a:t>
            </a:r>
          </a:p>
          <a:p>
            <a:pPr>
              <a:buFontTx/>
              <a:buChar char="-"/>
            </a:pPr>
            <a:r>
              <a:rPr lang="fi-FI" sz="1600" dirty="0" err="1" smtClean="0"/>
              <a:t>Do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have</a:t>
            </a:r>
            <a:r>
              <a:rPr lang="fi-FI" sz="1600" dirty="0" smtClean="0"/>
              <a:t> </a:t>
            </a:r>
            <a:r>
              <a:rPr lang="fi-FI" sz="1600" dirty="0" err="1" smtClean="0"/>
              <a:t>anything</a:t>
            </a:r>
            <a:r>
              <a:rPr lang="fi-FI" sz="1600" dirty="0" smtClean="0"/>
              <a:t> </a:t>
            </a:r>
            <a:r>
              <a:rPr lang="fi-FI" sz="1600" dirty="0" err="1" smtClean="0"/>
              <a:t>additional</a:t>
            </a:r>
            <a:r>
              <a:rPr lang="fi-FI" sz="1600" dirty="0" smtClean="0"/>
              <a:t> to </a:t>
            </a:r>
            <a:r>
              <a:rPr lang="fi-FI" sz="1600" dirty="0" err="1" smtClean="0"/>
              <a:t>add</a:t>
            </a:r>
            <a:r>
              <a:rPr lang="fi-FI" sz="1600" dirty="0" smtClean="0"/>
              <a:t> </a:t>
            </a:r>
            <a:r>
              <a:rPr lang="fi-FI" sz="1600" dirty="0" err="1" smtClean="0"/>
              <a:t>regarding</a:t>
            </a:r>
            <a:r>
              <a:rPr lang="fi-FI" sz="1600" dirty="0" smtClean="0"/>
              <a:t> the </a:t>
            </a:r>
            <a:r>
              <a:rPr lang="fi-FI" sz="1600" dirty="0" err="1" smtClean="0"/>
              <a:t>childcare</a:t>
            </a:r>
            <a:r>
              <a:rPr lang="fi-FI" sz="1600" dirty="0" smtClean="0"/>
              <a:t> </a:t>
            </a:r>
            <a:r>
              <a:rPr lang="fi-FI" sz="1600" dirty="0" err="1" smtClean="0"/>
              <a:t>choices</a:t>
            </a:r>
            <a:r>
              <a:rPr lang="fi-FI" sz="1600" dirty="0" smtClean="0"/>
              <a:t> of </a:t>
            </a:r>
            <a:r>
              <a:rPr lang="fi-FI" sz="1600" dirty="0" err="1" smtClean="0"/>
              <a:t>your</a:t>
            </a:r>
            <a:r>
              <a:rPr lang="fi-FI" sz="1600" dirty="0" smtClean="0"/>
              <a:t> </a:t>
            </a:r>
            <a:r>
              <a:rPr lang="fi-FI" sz="1600" dirty="0" err="1" smtClean="0"/>
              <a:t>family</a:t>
            </a:r>
            <a:r>
              <a:rPr lang="fi-FI" sz="1600" dirty="0" smtClean="0"/>
              <a:t>?</a:t>
            </a:r>
          </a:p>
          <a:p>
            <a:r>
              <a:rPr lang="fi-FI" sz="1600" b="1" dirty="0" err="1" smtClean="0"/>
              <a:t>Theme</a:t>
            </a:r>
            <a:r>
              <a:rPr lang="fi-FI" sz="1600" b="1" dirty="0" smtClean="0"/>
              <a:t> 3: </a:t>
            </a:r>
            <a:r>
              <a:rPr lang="fi-FI" sz="1600" b="1" dirty="0" err="1" smtClean="0"/>
              <a:t>Work-childcare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reconciliation</a:t>
            </a:r>
            <a:endParaRPr lang="fi-FI" sz="1600" b="1" dirty="0" smtClean="0"/>
          </a:p>
          <a:p>
            <a:pPr>
              <a:buFontTx/>
              <a:buChar char="-"/>
            </a:pPr>
            <a:r>
              <a:rPr lang="fi-FI" sz="1600" dirty="0" err="1" smtClean="0"/>
              <a:t>What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consider</a:t>
            </a:r>
            <a:r>
              <a:rPr lang="fi-FI" sz="1600" dirty="0" smtClean="0"/>
              <a:t> as the </a:t>
            </a:r>
            <a:r>
              <a:rPr lang="fi-FI" sz="1600" dirty="0" err="1" smtClean="0"/>
              <a:t>ideal</a:t>
            </a:r>
            <a:r>
              <a:rPr lang="fi-FI" sz="1600" dirty="0" smtClean="0"/>
              <a:t> </a:t>
            </a:r>
            <a:r>
              <a:rPr lang="fi-FI" sz="1600" dirty="0" err="1" smtClean="0"/>
              <a:t>combination</a:t>
            </a:r>
            <a:r>
              <a:rPr lang="fi-FI" sz="1600" dirty="0" smtClean="0"/>
              <a:t> of </a:t>
            </a:r>
            <a:r>
              <a:rPr lang="fi-FI" sz="1600" dirty="0" err="1" smtClean="0"/>
              <a:t>work</a:t>
            </a:r>
            <a:r>
              <a:rPr lang="fi-FI" sz="1600" dirty="0" smtClean="0"/>
              <a:t> and </a:t>
            </a:r>
            <a:r>
              <a:rPr lang="fi-FI" sz="1600" dirty="0" err="1" smtClean="0"/>
              <a:t>family</a:t>
            </a:r>
            <a:r>
              <a:rPr lang="fi-FI" sz="1600" dirty="0" smtClean="0"/>
              <a:t>?</a:t>
            </a:r>
          </a:p>
          <a:p>
            <a:pPr>
              <a:buFontTx/>
              <a:buChar char="-"/>
            </a:pPr>
            <a:r>
              <a:rPr lang="fi-FI" sz="1600" dirty="0" err="1" smtClean="0"/>
              <a:t>Wht</a:t>
            </a:r>
            <a:r>
              <a:rPr lang="fi-FI" sz="1600" dirty="0" smtClean="0"/>
              <a:t> </a:t>
            </a:r>
            <a:r>
              <a:rPr lang="fi-FI" sz="1600" dirty="0" err="1" smtClean="0"/>
              <a:t>kind</a:t>
            </a:r>
            <a:r>
              <a:rPr lang="fi-FI" sz="1600" dirty="0" smtClean="0"/>
              <a:t> of </a:t>
            </a:r>
            <a:r>
              <a:rPr lang="fi-FI" sz="1600" dirty="0" err="1" smtClean="0"/>
              <a:t>improvements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would</a:t>
            </a:r>
            <a:r>
              <a:rPr lang="fi-FI" sz="1600" dirty="0" smtClean="0"/>
              <a:t> </a:t>
            </a:r>
            <a:r>
              <a:rPr lang="fi-FI" sz="1600" dirty="0" err="1" smtClean="0"/>
              <a:t>wish</a:t>
            </a:r>
            <a:r>
              <a:rPr lang="fi-FI" sz="1600" dirty="0" smtClean="0"/>
              <a:t> on </a:t>
            </a:r>
            <a:r>
              <a:rPr lang="fi-FI" sz="1600" dirty="0" err="1" smtClean="0"/>
              <a:t>family</a:t>
            </a:r>
            <a:r>
              <a:rPr lang="fi-FI" sz="1600" dirty="0" smtClean="0"/>
              <a:t> </a:t>
            </a:r>
            <a:r>
              <a:rPr lang="fi-FI" sz="1600" dirty="0" err="1" smtClean="0"/>
              <a:t>policy</a:t>
            </a:r>
            <a:r>
              <a:rPr lang="fi-FI" sz="1600" dirty="0" smtClean="0"/>
              <a:t>?</a:t>
            </a:r>
          </a:p>
          <a:p>
            <a:pPr>
              <a:buFontTx/>
              <a:buChar char="-"/>
            </a:pPr>
            <a:r>
              <a:rPr lang="fi-FI" sz="1600" dirty="0" err="1" smtClean="0"/>
              <a:t>Do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 </a:t>
            </a:r>
            <a:r>
              <a:rPr lang="fi-FI" sz="1600" dirty="0" err="1" smtClean="0"/>
              <a:t>have</a:t>
            </a:r>
            <a:r>
              <a:rPr lang="fi-FI" sz="1600" dirty="0" smtClean="0"/>
              <a:t> </a:t>
            </a:r>
            <a:r>
              <a:rPr lang="fi-FI" sz="1600" dirty="0" err="1" smtClean="0"/>
              <a:t>anything</a:t>
            </a:r>
            <a:r>
              <a:rPr lang="fi-FI" sz="1600" dirty="0" smtClean="0"/>
              <a:t> </a:t>
            </a:r>
            <a:r>
              <a:rPr lang="fi-FI" sz="1600" dirty="0" err="1" smtClean="0"/>
              <a:t>additional</a:t>
            </a:r>
            <a:r>
              <a:rPr lang="fi-FI" sz="1600" dirty="0" smtClean="0"/>
              <a:t> to </a:t>
            </a:r>
            <a:r>
              <a:rPr lang="fi-FI" sz="1600" dirty="0" err="1" smtClean="0"/>
              <a:t>add</a:t>
            </a:r>
            <a:r>
              <a:rPr lang="fi-FI" sz="1600" dirty="0" smtClean="0"/>
              <a:t> </a:t>
            </a:r>
            <a:r>
              <a:rPr lang="fi-FI" sz="1600" dirty="0" err="1" smtClean="0"/>
              <a:t>regarding</a:t>
            </a:r>
            <a:r>
              <a:rPr lang="fi-FI" sz="1600" dirty="0" smtClean="0"/>
              <a:t> </a:t>
            </a:r>
            <a:r>
              <a:rPr lang="fi-FI" sz="1600" dirty="0" err="1" smtClean="0"/>
              <a:t>this</a:t>
            </a:r>
            <a:r>
              <a:rPr lang="fi-FI" sz="1600" dirty="0" smtClean="0"/>
              <a:t> </a:t>
            </a:r>
            <a:r>
              <a:rPr lang="fi-FI" sz="1600" dirty="0" err="1" smtClean="0"/>
              <a:t>theme</a:t>
            </a:r>
            <a:r>
              <a:rPr lang="fi-FI" sz="1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7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Focus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group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interviews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1800" dirty="0" err="1" smtClean="0"/>
              <a:t>Individual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</a:t>
            </a:r>
            <a:r>
              <a:rPr lang="fi-FI" sz="1800" dirty="0" err="1" smtClean="0"/>
              <a:t>been</a:t>
            </a:r>
            <a:r>
              <a:rPr lang="fi-FI" sz="1800" dirty="0" smtClean="0"/>
              <a:t> </a:t>
            </a:r>
            <a:r>
              <a:rPr lang="fi-FI" sz="1800" dirty="0" err="1" smtClean="0"/>
              <a:t>used</a:t>
            </a:r>
            <a:r>
              <a:rPr lang="fi-FI" sz="1800" dirty="0" smtClean="0"/>
              <a:t> for </a:t>
            </a:r>
            <a:r>
              <a:rPr lang="fi-FI" sz="1800" dirty="0" err="1" smtClean="0"/>
              <a:t>decades</a:t>
            </a:r>
            <a:r>
              <a:rPr lang="fi-FI" sz="1800" dirty="0" smtClean="0"/>
              <a:t> in social science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, </a:t>
            </a:r>
            <a:r>
              <a:rPr lang="fi-FI" sz="1800" dirty="0" err="1" smtClean="0"/>
              <a:t>whereas</a:t>
            </a:r>
            <a:r>
              <a:rPr lang="fi-FI" sz="1800" dirty="0" smtClean="0"/>
              <a:t> </a:t>
            </a:r>
            <a:r>
              <a:rPr lang="fi-FI" sz="1800" dirty="0" err="1" smtClean="0"/>
              <a:t>conducting</a:t>
            </a:r>
            <a:r>
              <a:rPr lang="fi-FI" sz="1800" dirty="0" smtClean="0"/>
              <a:t>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 </a:t>
            </a:r>
            <a:r>
              <a:rPr lang="fi-FI" sz="1800" dirty="0" err="1" smtClean="0"/>
              <a:t>has</a:t>
            </a:r>
            <a:r>
              <a:rPr lang="fi-FI" sz="1800" dirty="0" smtClean="0"/>
              <a:t> </a:t>
            </a:r>
            <a:r>
              <a:rPr lang="fi-FI" sz="1800" dirty="0" err="1" smtClean="0"/>
              <a:t>been</a:t>
            </a:r>
            <a:r>
              <a:rPr lang="fi-FI" sz="1800" dirty="0" smtClean="0"/>
              <a:t> </a:t>
            </a:r>
            <a:r>
              <a:rPr lang="fi-FI" sz="1800" dirty="0" err="1" smtClean="0"/>
              <a:t>less</a:t>
            </a:r>
            <a:r>
              <a:rPr lang="fi-FI" sz="1800" dirty="0" smtClean="0"/>
              <a:t> common</a:t>
            </a:r>
          </a:p>
          <a:p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groups</a:t>
            </a:r>
            <a:r>
              <a:rPr lang="fi-FI" sz="1800" dirty="0" smtClean="0"/>
              <a:t> </a:t>
            </a:r>
            <a:r>
              <a:rPr lang="fi-FI" sz="1800" dirty="0" err="1" smtClean="0"/>
              <a:t>were</a:t>
            </a:r>
            <a:r>
              <a:rPr lang="fi-FI" sz="1800" dirty="0" smtClean="0"/>
              <a:t> at </a:t>
            </a:r>
            <a:r>
              <a:rPr lang="fi-FI" sz="1800" dirty="0" err="1" smtClean="0"/>
              <a:t>first</a:t>
            </a:r>
            <a:r>
              <a:rPr lang="fi-FI" sz="1800" dirty="0" smtClean="0"/>
              <a:t> </a:t>
            </a:r>
            <a:r>
              <a:rPr lang="fi-FI" sz="1800" dirty="0" err="1" smtClean="0"/>
              <a:t>mostly</a:t>
            </a:r>
            <a:r>
              <a:rPr lang="fi-FI" sz="1800" dirty="0" smtClean="0"/>
              <a:t> </a:t>
            </a:r>
            <a:r>
              <a:rPr lang="fi-FI" sz="1800" dirty="0" err="1" smtClean="0"/>
              <a:t>used</a:t>
            </a:r>
            <a:r>
              <a:rPr lang="fi-FI" sz="1800" dirty="0" smtClean="0"/>
              <a:t> in </a:t>
            </a:r>
            <a:r>
              <a:rPr lang="fi-FI" sz="1800" dirty="0" err="1" smtClean="0"/>
              <a:t>marketing</a:t>
            </a:r>
            <a:r>
              <a:rPr lang="fi-FI" sz="1800" dirty="0" smtClean="0"/>
              <a:t> </a:t>
            </a:r>
            <a:r>
              <a:rPr lang="fi-FI" sz="1800" dirty="0" err="1" smtClean="0"/>
              <a:t>research</a:t>
            </a:r>
            <a:r>
              <a:rPr lang="fi-FI" sz="1800" dirty="0" smtClean="0"/>
              <a:t>, </a:t>
            </a:r>
            <a:r>
              <a:rPr lang="fi-FI" sz="1800" dirty="0" err="1" smtClean="0"/>
              <a:t>because</a:t>
            </a:r>
            <a:r>
              <a:rPr lang="fi-FI" sz="1800" dirty="0" smtClean="0"/>
              <a:t> </a:t>
            </a:r>
            <a:r>
              <a:rPr lang="fi-FI" sz="1800" dirty="0" err="1" smtClean="0"/>
              <a:t>it</a:t>
            </a:r>
            <a:r>
              <a:rPr lang="fi-FI" sz="1800" dirty="0" smtClean="0"/>
              <a:t> </a:t>
            </a:r>
            <a:r>
              <a:rPr lang="fi-FI" sz="1800" dirty="0" err="1" smtClean="0"/>
              <a:t>was</a:t>
            </a:r>
            <a:r>
              <a:rPr lang="fi-FI" sz="1800" dirty="0" smtClean="0"/>
              <a:t> </a:t>
            </a:r>
            <a:r>
              <a:rPr lang="fi-FI" sz="1800" dirty="0" err="1" smtClean="0"/>
              <a:t>thought</a:t>
            </a:r>
            <a:r>
              <a:rPr lang="fi-FI" sz="1800" dirty="0" smtClean="0"/>
              <a:t> to </a:t>
            </a:r>
            <a:r>
              <a:rPr lang="fi-FI" sz="1800" dirty="0" err="1" smtClean="0"/>
              <a:t>be</a:t>
            </a:r>
            <a:r>
              <a:rPr lang="fi-FI" sz="1800" dirty="0" smtClean="0"/>
              <a:t>  </a:t>
            </a:r>
            <a:r>
              <a:rPr lang="fi-FI" sz="1800" dirty="0" err="1" smtClean="0"/>
              <a:t>cost-efficient</a:t>
            </a:r>
            <a:endParaRPr lang="fi-FI" sz="1800" dirty="0" smtClean="0"/>
          </a:p>
          <a:p>
            <a:r>
              <a:rPr lang="fi-FI" sz="1800" dirty="0" err="1" smtClean="0"/>
              <a:t>Interest</a:t>
            </a:r>
            <a:r>
              <a:rPr lang="fi-FI" sz="1800" dirty="0" smtClean="0"/>
              <a:t> </a:t>
            </a:r>
            <a:r>
              <a:rPr lang="fi-FI" sz="1800" dirty="0" err="1" smtClean="0"/>
              <a:t>was</a:t>
            </a:r>
            <a:r>
              <a:rPr lang="fi-FI" sz="1800" dirty="0" smtClean="0"/>
              <a:t> </a:t>
            </a:r>
            <a:r>
              <a:rPr lang="fi-FI" sz="1800" dirty="0" err="1" smtClean="0"/>
              <a:t>more</a:t>
            </a:r>
            <a:r>
              <a:rPr lang="fi-FI" sz="1800" dirty="0" smtClean="0"/>
              <a:t> on the </a:t>
            </a:r>
            <a:r>
              <a:rPr lang="fi-FI" sz="1800" dirty="0" err="1" smtClean="0"/>
              <a:t>individuals</a:t>
            </a:r>
            <a:r>
              <a:rPr lang="fi-FI" sz="1800" dirty="0" smtClean="0"/>
              <a:t> in the </a:t>
            </a:r>
            <a:r>
              <a:rPr lang="fi-FI" sz="1800" dirty="0" err="1" smtClean="0"/>
              <a:t>group</a:t>
            </a:r>
            <a:r>
              <a:rPr lang="fi-FI" sz="1800" dirty="0" smtClean="0"/>
              <a:t> (</a:t>
            </a:r>
            <a:r>
              <a:rPr lang="fi-FI" sz="1800" dirty="0" err="1" smtClean="0"/>
              <a:t>their</a:t>
            </a:r>
            <a:r>
              <a:rPr lang="fi-FI" sz="1800" dirty="0" smtClean="0"/>
              <a:t> </a:t>
            </a:r>
            <a:r>
              <a:rPr lang="fi-FI" sz="1800" dirty="0" err="1" smtClean="0"/>
              <a:t>individual</a:t>
            </a:r>
            <a:r>
              <a:rPr lang="fi-FI" sz="1800" dirty="0" smtClean="0"/>
              <a:t> </a:t>
            </a:r>
            <a:r>
              <a:rPr lang="fi-FI" sz="1800" dirty="0" err="1" smtClean="0"/>
              <a:t>thoughts</a:t>
            </a:r>
            <a:r>
              <a:rPr lang="fi-FI" sz="1800" dirty="0" smtClean="0"/>
              <a:t> and </a:t>
            </a:r>
            <a:r>
              <a:rPr lang="fi-FI" sz="1800" dirty="0" err="1" smtClean="0"/>
              <a:t>experiences</a:t>
            </a:r>
            <a:r>
              <a:rPr lang="fi-FI" sz="1800" dirty="0" smtClean="0"/>
              <a:t>) </a:t>
            </a:r>
            <a:r>
              <a:rPr lang="fi-FI" sz="1800" dirty="0" err="1" smtClean="0"/>
              <a:t>than</a:t>
            </a:r>
            <a:r>
              <a:rPr lang="fi-FI" sz="1800" dirty="0" smtClean="0"/>
              <a:t> on the </a:t>
            </a:r>
            <a:r>
              <a:rPr lang="fi-FI" sz="1800" dirty="0" err="1" smtClean="0"/>
              <a:t>group</a:t>
            </a:r>
            <a:r>
              <a:rPr lang="fi-FI" sz="1800" dirty="0" smtClean="0"/>
              <a:t> as a </a:t>
            </a:r>
            <a:r>
              <a:rPr lang="fi-FI" sz="1800" dirty="0" err="1" smtClean="0"/>
              <a:t>specific</a:t>
            </a:r>
            <a:r>
              <a:rPr lang="fi-FI" sz="1800" dirty="0" smtClean="0"/>
              <a:t> social </a:t>
            </a:r>
            <a:r>
              <a:rPr lang="fi-FI" sz="1800" dirty="0" err="1" smtClean="0"/>
              <a:t>context</a:t>
            </a:r>
            <a:endParaRPr lang="fi-FI" sz="1800" dirty="0" smtClean="0"/>
          </a:p>
          <a:p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 and </a:t>
            </a:r>
            <a:r>
              <a:rPr lang="fi-FI" sz="1800" dirty="0" err="1" smtClean="0"/>
              <a:t>individual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 </a:t>
            </a:r>
            <a:r>
              <a:rPr lang="fi-FI" sz="1800" dirty="0" err="1" smtClean="0"/>
              <a:t>produce</a:t>
            </a:r>
            <a:r>
              <a:rPr lang="fi-FI" sz="1800" dirty="0" smtClean="0"/>
              <a:t> </a:t>
            </a:r>
            <a:r>
              <a:rPr lang="fi-FI" sz="1800" dirty="0" err="1" smtClean="0"/>
              <a:t>different</a:t>
            </a:r>
            <a:r>
              <a:rPr lang="fi-FI" sz="1800" dirty="0" smtClean="0"/>
              <a:t> </a:t>
            </a:r>
            <a:r>
              <a:rPr lang="fi-FI" sz="1800" dirty="0" err="1" smtClean="0"/>
              <a:t>kinds</a:t>
            </a:r>
            <a:r>
              <a:rPr lang="fi-FI" sz="1800" dirty="0" smtClean="0"/>
              <a:t> of data</a:t>
            </a:r>
            <a:endParaRPr lang="en-US" sz="1800" dirty="0"/>
          </a:p>
          <a:p>
            <a:r>
              <a:rPr lang="fi-FI" sz="1800" dirty="0"/>
              <a:t>In </a:t>
            </a:r>
            <a:r>
              <a:rPr lang="fi-FI" sz="1800" dirty="0" err="1"/>
              <a:t>focus</a:t>
            </a:r>
            <a:r>
              <a:rPr lang="fi-FI" sz="1800" dirty="0"/>
              <a:t> </a:t>
            </a:r>
            <a:r>
              <a:rPr lang="fi-FI" sz="1800" dirty="0" err="1"/>
              <a:t>groups</a:t>
            </a:r>
            <a:r>
              <a:rPr lang="fi-FI" sz="1800" dirty="0"/>
              <a:t>, the </a:t>
            </a:r>
            <a:r>
              <a:rPr lang="fi-FI" sz="1800" dirty="0" err="1"/>
              <a:t>participants</a:t>
            </a:r>
            <a:r>
              <a:rPr lang="fi-FI" sz="1800" dirty="0"/>
              <a:t> </a:t>
            </a:r>
            <a:r>
              <a:rPr lang="fi-FI" sz="1800" dirty="0" err="1"/>
              <a:t>form</a:t>
            </a:r>
            <a:r>
              <a:rPr lang="fi-FI" sz="1800" dirty="0"/>
              <a:t> a </a:t>
            </a:r>
            <a:r>
              <a:rPr lang="fi-FI" sz="1800" dirty="0" err="1"/>
              <a:t>collective</a:t>
            </a:r>
            <a:r>
              <a:rPr lang="fi-FI" sz="1800" dirty="0"/>
              <a:t> </a:t>
            </a:r>
            <a:r>
              <a:rPr lang="fi-FI" sz="1800" dirty="0" err="1"/>
              <a:t>understanding</a:t>
            </a:r>
            <a:r>
              <a:rPr lang="fi-FI" sz="1800" dirty="0"/>
              <a:t> of </a:t>
            </a:r>
            <a:r>
              <a:rPr lang="fi-FI" sz="1800" dirty="0" err="1"/>
              <a:t>their</a:t>
            </a:r>
            <a:r>
              <a:rPr lang="fi-FI" sz="1800" dirty="0"/>
              <a:t> </a:t>
            </a:r>
            <a:r>
              <a:rPr lang="fi-FI" sz="1800" dirty="0" err="1"/>
              <a:t>individual</a:t>
            </a:r>
            <a:r>
              <a:rPr lang="fi-FI" sz="1800" dirty="0"/>
              <a:t> </a:t>
            </a:r>
            <a:r>
              <a:rPr lang="fi-FI" sz="1800" dirty="0" err="1"/>
              <a:t>experiences</a:t>
            </a:r>
            <a:r>
              <a:rPr lang="fi-FI" sz="1800" dirty="0"/>
              <a:t> and </a:t>
            </a:r>
            <a:r>
              <a:rPr lang="fi-FI" sz="1800" dirty="0" err="1"/>
              <a:t>ideas</a:t>
            </a:r>
            <a:endParaRPr lang="fi-FI" sz="1800" dirty="0"/>
          </a:p>
          <a:p>
            <a:r>
              <a:rPr lang="fi-FI" sz="1800" dirty="0" err="1"/>
              <a:t>Focus</a:t>
            </a:r>
            <a:r>
              <a:rPr lang="fi-FI" sz="1800" dirty="0"/>
              <a:t> </a:t>
            </a:r>
            <a:r>
              <a:rPr lang="fi-FI" sz="1800" dirty="0" err="1"/>
              <a:t>groups</a:t>
            </a:r>
            <a:r>
              <a:rPr lang="fi-FI" sz="1800" dirty="0"/>
              <a:t> </a:t>
            </a:r>
            <a:r>
              <a:rPr lang="fi-FI" sz="1800" dirty="0" err="1"/>
              <a:t>often</a:t>
            </a:r>
            <a:r>
              <a:rPr lang="fi-FI" sz="1800" dirty="0"/>
              <a:t> </a:t>
            </a:r>
            <a:r>
              <a:rPr lang="fi-FI" sz="1800" dirty="0" err="1"/>
              <a:t>remind</a:t>
            </a:r>
            <a:r>
              <a:rPr lang="fi-FI" sz="1800" dirty="0"/>
              <a:t> a </a:t>
            </a:r>
            <a:r>
              <a:rPr lang="fi-FI" sz="1800" dirty="0" err="1"/>
              <a:t>kind</a:t>
            </a:r>
            <a:r>
              <a:rPr lang="fi-FI" sz="1800" dirty="0"/>
              <a:t> of </a:t>
            </a:r>
            <a:r>
              <a:rPr lang="fi-FI" sz="1800" dirty="0" err="1"/>
              <a:t>discussion</a:t>
            </a:r>
            <a:r>
              <a:rPr lang="fi-FI" sz="1800" dirty="0"/>
              <a:t>, </a:t>
            </a:r>
            <a:r>
              <a:rPr lang="fi-FI" sz="1800" dirty="0" err="1"/>
              <a:t>where</a:t>
            </a:r>
            <a:r>
              <a:rPr lang="fi-FI" sz="1800" dirty="0"/>
              <a:t> the </a:t>
            </a:r>
            <a:r>
              <a:rPr lang="en-US" sz="1800" dirty="0"/>
              <a:t>interviewees do not direct what they say only to the interviewer, but also to the other interviewees present. This makes the role of interviewer </a:t>
            </a:r>
            <a:r>
              <a:rPr lang="en-US" sz="1800" dirty="0" smtClean="0"/>
              <a:t>(usually) smaller </a:t>
            </a:r>
            <a:r>
              <a:rPr lang="en-US" sz="1800" dirty="0"/>
              <a:t>than in traditional one-on-one interviews.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49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8" y="269875"/>
            <a:ext cx="7858125" cy="782861"/>
          </a:xfrm>
        </p:spPr>
        <p:txBody>
          <a:bodyPr>
            <a:noAutofit/>
          </a:bodyPr>
          <a:lstStyle/>
          <a:p>
            <a:pPr algn="l"/>
            <a:r>
              <a:rPr lang="fi-FI" sz="2800" b="1" dirty="0" err="1" smtClean="0"/>
              <a:t>Why</a:t>
            </a:r>
            <a:r>
              <a:rPr lang="fi-FI" sz="2800" b="1" dirty="0" smtClean="0"/>
              <a:t> and </a:t>
            </a:r>
            <a:r>
              <a:rPr lang="fi-FI" sz="2800" b="1" dirty="0" err="1" smtClean="0"/>
              <a:t>when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use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focus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group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interviews</a:t>
            </a:r>
            <a:r>
              <a:rPr lang="fi-FI" sz="2800" b="1" dirty="0" smtClean="0"/>
              <a:t>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88" y="1340767"/>
            <a:ext cx="7858125" cy="446472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i-FI" sz="1800" dirty="0" smtClean="0"/>
              <a:t>Group </a:t>
            </a:r>
            <a:r>
              <a:rPr lang="fi-FI" sz="1800" dirty="0" err="1"/>
              <a:t>interviews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useful</a:t>
            </a:r>
            <a:r>
              <a:rPr lang="fi-FI" sz="1800" dirty="0"/>
              <a:t> </a:t>
            </a:r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interested</a:t>
            </a:r>
            <a:r>
              <a:rPr lang="fi-FI" sz="1800" dirty="0"/>
              <a:t> </a:t>
            </a:r>
            <a:r>
              <a:rPr lang="fi-FI" sz="1800" dirty="0" smtClean="0"/>
              <a:t>in </a:t>
            </a:r>
            <a:r>
              <a:rPr lang="fi-FI" sz="1800" dirty="0" err="1"/>
              <a:t>s</a:t>
            </a:r>
            <a:r>
              <a:rPr lang="fi-FI" sz="1800" dirty="0" err="1" smtClean="0"/>
              <a:t>hared</a:t>
            </a:r>
            <a:r>
              <a:rPr lang="fi-FI" sz="1800" dirty="0" smtClean="0"/>
              <a:t> </a:t>
            </a:r>
            <a:r>
              <a:rPr lang="fi-FI" sz="1800" dirty="0" err="1"/>
              <a:t>norms</a:t>
            </a:r>
            <a:r>
              <a:rPr lang="fi-FI" sz="1800" dirty="0"/>
              <a:t>, </a:t>
            </a:r>
            <a:r>
              <a:rPr lang="fi-FI" sz="1800" dirty="0" err="1"/>
              <a:t>interaction</a:t>
            </a:r>
            <a:r>
              <a:rPr lang="fi-FI" sz="1800" dirty="0"/>
              <a:t>, social </a:t>
            </a:r>
            <a:r>
              <a:rPr lang="fi-FI" sz="1800" dirty="0" err="1"/>
              <a:t>relations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culture of a </a:t>
            </a:r>
            <a:r>
              <a:rPr lang="fi-FI" sz="1800" dirty="0" err="1"/>
              <a:t>certain</a:t>
            </a:r>
            <a:r>
              <a:rPr lang="fi-FI" sz="1800" dirty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.</a:t>
            </a:r>
            <a:endParaRPr lang="en-US" sz="1800" dirty="0" smtClean="0"/>
          </a:p>
          <a:p>
            <a:pPr marL="342900" lvl="1" indent="-342900">
              <a:buClr>
                <a:srgbClr val="000099"/>
              </a:buClr>
              <a:buSzPct val="85000"/>
              <a:buBlip>
                <a:blip r:embed="rId2"/>
              </a:buBlip>
            </a:pPr>
            <a:r>
              <a:rPr lang="en-US" sz="1800" dirty="0"/>
              <a:t>Usually the topics of focus groups are more general, non-personal </a:t>
            </a:r>
            <a:r>
              <a:rPr lang="en-US" sz="1800" dirty="0" smtClean="0"/>
              <a:t>issues, </a:t>
            </a:r>
            <a:r>
              <a:rPr lang="en-US" sz="1800" b="1" dirty="0" smtClean="0"/>
              <a:t>not</a:t>
            </a:r>
            <a:r>
              <a:rPr lang="en-US" sz="1800" dirty="0" smtClean="0"/>
              <a:t> </a:t>
            </a:r>
            <a:r>
              <a:rPr lang="fi-FI" sz="1800" dirty="0" err="1" smtClean="0"/>
              <a:t>personal</a:t>
            </a:r>
            <a:r>
              <a:rPr lang="fi-FI" sz="1800" dirty="0"/>
              <a:t>, </a:t>
            </a:r>
            <a:r>
              <a:rPr lang="fi-FI" sz="1800" dirty="0" err="1"/>
              <a:t>sensitive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intimate</a:t>
            </a:r>
            <a:r>
              <a:rPr lang="fi-FI" sz="1800" dirty="0"/>
              <a:t> </a:t>
            </a:r>
            <a:r>
              <a:rPr lang="fi-FI" sz="1800" dirty="0" err="1" smtClean="0"/>
              <a:t>issues</a:t>
            </a:r>
            <a:endParaRPr lang="fi-FI" sz="1800" dirty="0" smtClean="0"/>
          </a:p>
          <a:p>
            <a:pPr marL="342900" lvl="1" indent="-342900">
              <a:buClr>
                <a:srgbClr val="000099"/>
              </a:buClr>
              <a:buSzPct val="85000"/>
              <a:buBlip>
                <a:blip r:embed="rId2"/>
              </a:buBlip>
            </a:pPr>
            <a:r>
              <a:rPr lang="en-US" sz="1800" dirty="0"/>
              <a:t>In focus groups, it’s usually easier to present more critical thoughts and ideas to the interviewer, because there is less pressure to present “right opinions” to the </a:t>
            </a:r>
            <a:r>
              <a:rPr lang="en-US" sz="1800" dirty="0" smtClean="0"/>
              <a:t>interviewer </a:t>
            </a:r>
            <a:endParaRPr lang="en-US" sz="1800" dirty="0"/>
          </a:p>
          <a:p>
            <a:r>
              <a:rPr lang="en-US" sz="1800" dirty="0"/>
              <a:t>At best, the interviewees </a:t>
            </a:r>
            <a:r>
              <a:rPr lang="en-US" sz="1800" dirty="0" smtClean="0"/>
              <a:t>in focus groups encourage </a:t>
            </a:r>
            <a:r>
              <a:rPr lang="en-US" sz="1800" dirty="0"/>
              <a:t>each other to talk, </a:t>
            </a:r>
            <a:r>
              <a:rPr lang="en-US" sz="1800" dirty="0" smtClean="0"/>
              <a:t>remember </a:t>
            </a:r>
            <a:r>
              <a:rPr lang="en-US" sz="1800" dirty="0"/>
              <a:t>and share their experiences. </a:t>
            </a:r>
            <a:endParaRPr lang="en-US" sz="1800" dirty="0" smtClean="0"/>
          </a:p>
          <a:p>
            <a:r>
              <a:rPr lang="fi-FI" sz="1800" dirty="0" smtClean="0"/>
              <a:t>Using </a:t>
            </a:r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groups</a:t>
            </a:r>
            <a:r>
              <a:rPr lang="fi-FI" sz="1800" dirty="0" smtClean="0"/>
              <a:t> </a:t>
            </a:r>
            <a:r>
              <a:rPr lang="fi-FI" sz="1800" dirty="0" err="1" smtClean="0"/>
              <a:t>might</a:t>
            </a:r>
            <a:r>
              <a:rPr lang="fi-FI" sz="1800" dirty="0" smtClean="0"/>
              <a:t> </a:t>
            </a:r>
            <a:r>
              <a:rPr lang="fi-FI" sz="1800" dirty="0" err="1" smtClean="0"/>
              <a:t>be</a:t>
            </a:r>
            <a:r>
              <a:rPr lang="fi-FI" sz="1800" dirty="0" smtClean="0"/>
              <a:t> </a:t>
            </a:r>
            <a:r>
              <a:rPr lang="fi-FI" sz="1800" dirty="0" err="1" smtClean="0"/>
              <a:t>beneficial</a:t>
            </a:r>
            <a:r>
              <a:rPr lang="fi-FI" sz="1800" dirty="0" smtClean="0"/>
              <a:t> </a:t>
            </a:r>
            <a:r>
              <a:rPr lang="fi-FI" sz="1800" dirty="0" err="1" smtClean="0"/>
              <a:t>if</a:t>
            </a:r>
            <a:r>
              <a:rPr lang="fi-FI" sz="1800" dirty="0" smtClean="0"/>
              <a:t> </a:t>
            </a:r>
            <a:r>
              <a:rPr lang="fi-FI" sz="1800" dirty="0" err="1" smtClean="0"/>
              <a:t>you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interviewing</a:t>
            </a:r>
            <a:r>
              <a:rPr lang="fi-FI" sz="1800" dirty="0" smtClean="0"/>
              <a:t> the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about</a:t>
            </a:r>
            <a:r>
              <a:rPr lang="fi-FI" sz="1800" dirty="0" smtClean="0"/>
              <a:t> </a:t>
            </a:r>
            <a:r>
              <a:rPr lang="fi-FI" sz="1800" dirty="0" err="1" smtClean="0"/>
              <a:t>things</a:t>
            </a:r>
            <a:r>
              <a:rPr lang="fi-FI" sz="1800" dirty="0" smtClean="0"/>
              <a:t> </a:t>
            </a:r>
            <a:r>
              <a:rPr lang="fi-FI" sz="1800" dirty="0" err="1" smtClean="0"/>
              <a:t>that</a:t>
            </a:r>
            <a:r>
              <a:rPr lang="fi-FI" sz="1800" dirty="0" smtClean="0"/>
              <a:t> </a:t>
            </a:r>
            <a:r>
              <a:rPr lang="fi-FI" sz="1800" dirty="0" err="1" smtClean="0"/>
              <a:t>have</a:t>
            </a:r>
            <a:r>
              <a:rPr lang="fi-FI" sz="1800" dirty="0" smtClean="0"/>
              <a:t> </a:t>
            </a:r>
            <a:r>
              <a:rPr lang="fi-FI" sz="1800" dirty="0" err="1" smtClean="0"/>
              <a:t>happened</a:t>
            </a:r>
            <a:r>
              <a:rPr lang="fi-FI" sz="1800" dirty="0" smtClean="0"/>
              <a:t> in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past</a:t>
            </a:r>
            <a:r>
              <a:rPr lang="en-US" sz="1800" dirty="0"/>
              <a:t> </a:t>
            </a:r>
            <a:r>
              <a:rPr lang="en-US" sz="1800" dirty="0" smtClean="0"/>
              <a:t>(collective remembering)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b="1" dirty="0" err="1" smtClean="0"/>
              <a:t>Challenges</a:t>
            </a:r>
            <a:r>
              <a:rPr lang="fi-FI" sz="2800" b="1" dirty="0" smtClean="0"/>
              <a:t> in </a:t>
            </a:r>
            <a:r>
              <a:rPr lang="fi-FI" sz="2800" b="1" dirty="0" err="1" smtClean="0"/>
              <a:t>conducting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focus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groups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err="1" smtClean="0"/>
              <a:t>Focus</a:t>
            </a:r>
            <a:r>
              <a:rPr lang="fi-FI" sz="1800" dirty="0" smtClean="0"/>
              <a:t>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interviews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not</a:t>
            </a:r>
            <a:r>
              <a:rPr lang="fi-FI" sz="1800" dirty="0" smtClean="0"/>
              <a:t> the </a:t>
            </a:r>
            <a:r>
              <a:rPr lang="fi-FI" sz="1800" dirty="0" err="1" smtClean="0"/>
              <a:t>most</a:t>
            </a:r>
            <a:r>
              <a:rPr lang="fi-FI" sz="1800" dirty="0" smtClean="0"/>
              <a:t> </a:t>
            </a:r>
            <a:r>
              <a:rPr lang="fi-FI" sz="1800" dirty="0" err="1" smtClean="0"/>
              <a:t>fruitful</a:t>
            </a:r>
            <a:r>
              <a:rPr lang="fi-FI" sz="1800" dirty="0" smtClean="0"/>
              <a:t> </a:t>
            </a:r>
            <a:r>
              <a:rPr lang="fi-FI" sz="1800" dirty="0" err="1" smtClean="0"/>
              <a:t>approach</a:t>
            </a:r>
            <a:r>
              <a:rPr lang="fi-FI" sz="1800" dirty="0" smtClean="0"/>
              <a:t> to </a:t>
            </a:r>
            <a:r>
              <a:rPr lang="fi-FI" sz="1800" dirty="0" err="1" smtClean="0"/>
              <a:t>sensitive</a:t>
            </a:r>
            <a:r>
              <a:rPr lang="fi-FI" sz="1800" dirty="0" smtClean="0"/>
              <a:t> and </a:t>
            </a:r>
            <a:r>
              <a:rPr lang="fi-FI" sz="1800" dirty="0" err="1" smtClean="0"/>
              <a:t>personal</a:t>
            </a:r>
            <a:r>
              <a:rPr lang="fi-FI" sz="1800" dirty="0" smtClean="0"/>
              <a:t> </a:t>
            </a:r>
            <a:r>
              <a:rPr lang="fi-FI" sz="1800" dirty="0" err="1" smtClean="0"/>
              <a:t>questions</a:t>
            </a:r>
            <a:endParaRPr lang="fi-FI" sz="1800" dirty="0" smtClean="0"/>
          </a:p>
          <a:p>
            <a:r>
              <a:rPr lang="en-US" sz="1800" dirty="0"/>
              <a:t>At worst, the dynamics and balance of power between the interviewees in the focus group might be off; this might lead to interviewees not stating the opinions where they differ from the consensus formed in the group. </a:t>
            </a:r>
            <a:endParaRPr lang="en-US" sz="1800" dirty="0" smtClean="0"/>
          </a:p>
          <a:p>
            <a:r>
              <a:rPr lang="en-US" sz="1800" dirty="0" smtClean="0"/>
              <a:t>Individuals </a:t>
            </a:r>
            <a:r>
              <a:rPr lang="en-US" sz="1800" dirty="0"/>
              <a:t>also react to social situations differently – some are more talkative and open, while others stay more reserved. </a:t>
            </a:r>
            <a:endParaRPr lang="en-US" sz="1800" dirty="0" smtClean="0"/>
          </a:p>
          <a:p>
            <a:r>
              <a:rPr lang="fi-FI" sz="1800" dirty="0" err="1" smtClean="0"/>
              <a:t>What</a:t>
            </a:r>
            <a:r>
              <a:rPr lang="fi-FI" sz="1800" dirty="0" smtClean="0"/>
              <a:t> is </a:t>
            </a:r>
            <a:r>
              <a:rPr lang="fi-FI" sz="1800" dirty="0" err="1" smtClean="0"/>
              <a:t>your</a:t>
            </a:r>
            <a:r>
              <a:rPr lang="fi-FI" sz="1800" dirty="0" smtClean="0"/>
              <a:t> ”</a:t>
            </a:r>
            <a:r>
              <a:rPr lang="fi-FI" sz="1800" dirty="0" err="1" smtClean="0"/>
              <a:t>strategy</a:t>
            </a:r>
            <a:r>
              <a:rPr lang="fi-FI" sz="1800" dirty="0" smtClean="0"/>
              <a:t>” as an </a:t>
            </a:r>
            <a:r>
              <a:rPr lang="fi-FI" sz="1800" dirty="0" err="1" smtClean="0"/>
              <a:t>interviewer</a:t>
            </a:r>
            <a:r>
              <a:rPr lang="fi-FI" sz="1800" dirty="0" smtClean="0"/>
              <a:t> (</a:t>
            </a:r>
            <a:r>
              <a:rPr lang="fi-FI" sz="1800" dirty="0" err="1" smtClean="0"/>
              <a:t>e.g</a:t>
            </a:r>
            <a:r>
              <a:rPr lang="fi-FI" sz="1800" dirty="0" smtClean="0"/>
              <a:t>. </a:t>
            </a:r>
            <a:r>
              <a:rPr lang="fi-FI" sz="1800" dirty="0" err="1" smtClean="0"/>
              <a:t>if</a:t>
            </a:r>
            <a:r>
              <a:rPr lang="fi-FI" sz="1800" dirty="0" smtClean="0"/>
              <a:t> </a:t>
            </a:r>
            <a:r>
              <a:rPr lang="fi-FI" sz="1800" dirty="0" err="1" smtClean="0"/>
              <a:t>some</a:t>
            </a:r>
            <a:r>
              <a:rPr lang="fi-FI" sz="1800" dirty="0" smtClean="0"/>
              <a:t> of the </a:t>
            </a:r>
            <a:r>
              <a:rPr lang="fi-FI" sz="1800" dirty="0" err="1" smtClean="0"/>
              <a:t>participants</a:t>
            </a:r>
            <a:r>
              <a:rPr lang="fi-FI" sz="1800" dirty="0" smtClean="0"/>
              <a:t> in the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stay</a:t>
            </a:r>
            <a:r>
              <a:rPr lang="fi-FI" sz="1800" dirty="0" smtClean="0"/>
              <a:t> </a:t>
            </a:r>
            <a:r>
              <a:rPr lang="fi-FI" sz="1800" dirty="0" err="1" smtClean="0"/>
              <a:t>silent</a:t>
            </a:r>
            <a:r>
              <a:rPr lang="fi-FI" sz="1800" dirty="0"/>
              <a:t>)</a:t>
            </a:r>
            <a:r>
              <a:rPr lang="fi-FI" sz="18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03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YU Orange with maple figure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vaahterapohja</Template>
  <TotalTime>2820</TotalTime>
  <Words>2486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Helvetica</vt:lpstr>
      <vt:lpstr>Wingdings</vt:lpstr>
      <vt:lpstr>JYU Orange with maple figures</vt:lpstr>
      <vt:lpstr>Qualitative research methods in social sciences</vt:lpstr>
      <vt:lpstr>Contents</vt:lpstr>
      <vt:lpstr>Collecting the data</vt:lpstr>
      <vt:lpstr>Qualitative interviews </vt:lpstr>
      <vt:lpstr>Different types of interviews</vt:lpstr>
      <vt:lpstr>An example of thematic interview</vt:lpstr>
      <vt:lpstr>Focus group interviews</vt:lpstr>
      <vt:lpstr>Why and when use focus group interviews?</vt:lpstr>
      <vt:lpstr>Challenges in conducting focus groups</vt:lpstr>
      <vt:lpstr>Focus group interviews vs. focus group discussion</vt:lpstr>
      <vt:lpstr>Focus group interview, an example</vt:lpstr>
      <vt:lpstr>Focus group discussion, an example</vt:lpstr>
      <vt:lpstr>Recruiting interviewees</vt:lpstr>
      <vt:lpstr>Doing interviews: Practical issues</vt:lpstr>
      <vt:lpstr>Analysing the data</vt:lpstr>
      <vt:lpstr>Content analysis</vt:lpstr>
      <vt:lpstr>The stages of doing content analysis (Silvasti 2014)</vt:lpstr>
      <vt:lpstr>Data-driven, theory-guided &amp; theory-driven analysis (Silvasti 2014) </vt:lpstr>
      <vt:lpstr>Discourse analysis</vt:lpstr>
      <vt:lpstr>Discourse and context</vt:lpstr>
      <vt:lpstr>Struggles of qualitative analysis: am I doing this right?</vt:lpstr>
      <vt:lpstr>Sources &amp; further reading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research: case of two studies</dc:title>
  <dc:creator>Sihto Tiina</dc:creator>
  <cp:lastModifiedBy>Sihto, Tiina</cp:lastModifiedBy>
  <cp:revision>166</cp:revision>
  <cp:lastPrinted>2014-11-10T14:39:43Z</cp:lastPrinted>
  <dcterms:created xsi:type="dcterms:W3CDTF">2014-10-31T10:27:26Z</dcterms:created>
  <dcterms:modified xsi:type="dcterms:W3CDTF">2017-09-29T08:00:26Z</dcterms:modified>
</cp:coreProperties>
</file>