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72" r:id="rId3"/>
    <p:sldId id="262" r:id="rId4"/>
    <p:sldId id="258" r:id="rId5"/>
    <p:sldId id="273" r:id="rId6"/>
    <p:sldId id="263" r:id="rId7"/>
    <p:sldId id="264" r:id="rId8"/>
    <p:sldId id="265" r:id="rId9"/>
    <p:sldId id="270" r:id="rId10"/>
    <p:sldId id="266" r:id="rId11"/>
    <p:sldId id="267" r:id="rId12"/>
    <p:sldId id="269" r:id="rId13"/>
    <p:sldId id="259"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9"/>
    <p:restoredTop sz="86444"/>
  </p:normalViewPr>
  <p:slideViewPr>
    <p:cSldViewPr snapToGrid="0" snapToObjects="1">
      <p:cViewPr>
        <p:scale>
          <a:sx n="111" d="100"/>
          <a:sy n="111" d="100"/>
        </p:scale>
        <p:origin x="96" y="-144"/>
      </p:cViewPr>
      <p:guideLst/>
    </p:cSldViewPr>
  </p:slideViewPr>
  <p:outlineViewPr>
    <p:cViewPr>
      <p:scale>
        <a:sx n="100" d="100"/>
        <a:sy n="100" d="100"/>
      </p:scale>
      <p:origin x="0" y="-105330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8D890-5B63-7444-A076-093649478C43}" type="datetimeFigureOut">
              <a:rPr lang="fi-FI" smtClean="0"/>
              <a:t>4.10.2017</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38EF7A-8EC4-F74F-8637-916B101950B6}" type="slidenum">
              <a:rPr lang="fi-FI" smtClean="0"/>
              <a:t>‹#›</a:t>
            </a:fld>
            <a:endParaRPr lang="fi-FI"/>
          </a:p>
        </p:txBody>
      </p:sp>
    </p:spTree>
    <p:extLst>
      <p:ext uri="{BB962C8B-B14F-4D97-AF65-F5344CB8AC3E}">
        <p14:creationId xmlns:p14="http://schemas.microsoft.com/office/powerpoint/2010/main" val="984727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perustyylejä naps.</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0CAE0AB7-3962-3545-A8FB-AEA160C88406}" type="datetimeFigureOut">
              <a:rPr lang="fi-FI" smtClean="0"/>
              <a:t>4.10.2017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1994765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CAE0AB7-3962-3545-A8FB-AEA160C88406}" type="datetimeFigureOut">
              <a:rPr lang="fi-FI" smtClean="0"/>
              <a:t>4.10.2017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160595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perustyylejä naps.</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CAE0AB7-3962-3545-A8FB-AEA160C88406}" type="datetimeFigureOut">
              <a:rPr lang="fi-FI" smtClean="0"/>
              <a:t>4.10.2017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169944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CAE0AB7-3962-3545-A8FB-AEA160C88406}" type="datetimeFigureOut">
              <a:rPr lang="fi-FI" smtClean="0"/>
              <a:t>4.10.2017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165580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perustyylejä naps.</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0CAE0AB7-3962-3545-A8FB-AEA160C88406}" type="datetimeFigureOut">
              <a:rPr lang="fi-FI" smtClean="0"/>
              <a:t>4.10.2017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203288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0CAE0AB7-3962-3545-A8FB-AEA160C88406}" type="datetimeFigureOut">
              <a:rPr lang="fi-FI" smtClean="0"/>
              <a:t>4.10.2017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18125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perustyylejä naps.</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0CAE0AB7-3962-3545-A8FB-AEA160C88406}" type="datetimeFigureOut">
              <a:rPr lang="fi-FI" smtClean="0"/>
              <a:t>4.10.2017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118270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äivämäärän paikkamerkki 2"/>
          <p:cNvSpPr>
            <a:spLocks noGrp="1"/>
          </p:cNvSpPr>
          <p:nvPr>
            <p:ph type="dt" sz="half" idx="10"/>
          </p:nvPr>
        </p:nvSpPr>
        <p:spPr/>
        <p:txBody>
          <a:bodyPr/>
          <a:lstStyle/>
          <a:p>
            <a:fld id="{0CAE0AB7-3962-3545-A8FB-AEA160C88406}" type="datetimeFigureOut">
              <a:rPr lang="fi-FI" smtClean="0"/>
              <a:t>4.10.2017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597743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CAE0AB7-3962-3545-A8FB-AEA160C88406}" type="datetimeFigureOut">
              <a:rPr lang="fi-FI" smtClean="0"/>
              <a:t>4.10.2017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34605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perustyylejä naps.</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0CAE0AB7-3962-3545-A8FB-AEA160C88406}" type="datetimeFigureOut">
              <a:rPr lang="fi-FI" smtClean="0"/>
              <a:t>4.10.2017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67739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perustyylejä naps.</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0CAE0AB7-3962-3545-A8FB-AEA160C88406}" type="datetimeFigureOut">
              <a:rPr lang="fi-FI" smtClean="0"/>
              <a:t>4.10.2017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0C7A6E7-04B7-6647-B671-FA05D44C87E4}" type="slidenum">
              <a:rPr lang="fi-FI" smtClean="0"/>
              <a:t>‹#›</a:t>
            </a:fld>
            <a:endParaRPr lang="fi-FI"/>
          </a:p>
        </p:txBody>
      </p:sp>
    </p:spTree>
    <p:extLst>
      <p:ext uri="{BB962C8B-B14F-4D97-AF65-F5344CB8AC3E}">
        <p14:creationId xmlns:p14="http://schemas.microsoft.com/office/powerpoint/2010/main" val="1086934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perustyylejä naps.</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E0AB7-3962-3545-A8FB-AEA160C88406}" type="datetimeFigureOut">
              <a:rPr lang="fi-FI" smtClean="0"/>
              <a:t>4.10.2017</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7A6E7-04B7-6647-B671-FA05D44C87E4}" type="slidenum">
              <a:rPr lang="fi-FI" smtClean="0"/>
              <a:t>‹#›</a:t>
            </a:fld>
            <a:endParaRPr lang="fi-FI"/>
          </a:p>
        </p:txBody>
      </p:sp>
    </p:spTree>
    <p:extLst>
      <p:ext uri="{BB962C8B-B14F-4D97-AF65-F5344CB8AC3E}">
        <p14:creationId xmlns:p14="http://schemas.microsoft.com/office/powerpoint/2010/main" val="65240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14">
            <a:extLst>
              <a:ext uri="{FF2B5EF4-FFF2-40B4-BE49-F238E27FC236}">
                <a16:creationId xmlns="" xmlns:a16="http://schemas.microsoft.com/office/drawing/2014/main" id="{559AE206-7EBA-4D33-8BC9-9D8158553F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7" name="Straight Connector 16">
            <a:extLst>
              <a:ext uri="{FF2B5EF4-FFF2-40B4-BE49-F238E27FC236}">
                <a16:creationId xmlns="" xmlns:a16="http://schemas.microsoft.com/office/drawing/2014/main" id="{9E8E38ED-369A-44C2-B635-0BED0E48A6E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 xmlns:a16="http://schemas.microsoft.com/office/drawing/2014/main" id="{B672F332-AF08-46C6-94F0-77684310D7B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Oval 20">
            <a:extLst>
              <a:ext uri="{FF2B5EF4-FFF2-40B4-BE49-F238E27FC236}">
                <a16:creationId xmlns="" xmlns:a16="http://schemas.microsoft.com/office/drawing/2014/main" id="{34244EF8-D73A-40E1-BE73-D46E6B4B04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 xmlns:a16="http://schemas.microsoft.com/office/drawing/2014/main" id="{AB84D7E8-4ECB-42D7-ADBF-01689B0F24A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 xmlns:a16="http://schemas.microsoft.com/office/drawing/2014/main" id="{6437D937-A7F1-4011-92B4-328E5BE1B16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p:cNvSpPr>
            <a:spLocks noGrp="1"/>
          </p:cNvSpPr>
          <p:nvPr>
            <p:ph type="ctrTitle"/>
          </p:nvPr>
        </p:nvSpPr>
        <p:spPr>
          <a:xfrm>
            <a:off x="642257" y="4525347"/>
            <a:ext cx="6939722" cy="1737360"/>
          </a:xfrm>
        </p:spPr>
        <p:txBody>
          <a:bodyPr anchor="ctr">
            <a:normAutofit/>
          </a:bodyPr>
          <a:lstStyle/>
          <a:p>
            <a:pPr algn="r"/>
            <a:r>
              <a:rPr lang="fi-FI"/>
              <a:t>Introduction to cultural policy </a:t>
            </a:r>
          </a:p>
        </p:txBody>
      </p:sp>
      <p:sp>
        <p:nvSpPr>
          <p:cNvPr id="3" name="Alaotsikko 2"/>
          <p:cNvSpPr>
            <a:spLocks noGrp="1"/>
          </p:cNvSpPr>
          <p:nvPr>
            <p:ph type="subTitle" idx="1"/>
          </p:nvPr>
        </p:nvSpPr>
        <p:spPr>
          <a:xfrm>
            <a:off x="8050762" y="4525347"/>
            <a:ext cx="3211288" cy="1737360"/>
          </a:xfrm>
        </p:spPr>
        <p:txBody>
          <a:bodyPr anchor="ctr">
            <a:normAutofit/>
          </a:bodyPr>
          <a:lstStyle/>
          <a:p>
            <a:pPr algn="l"/>
            <a:r>
              <a:rPr lang="en-US" dirty="0"/>
              <a:t>Wednesday 4.10.2017  </a:t>
            </a:r>
            <a:r>
              <a:rPr lang="en-US" dirty="0" err="1"/>
              <a:t>Ylistökem</a:t>
            </a:r>
            <a:r>
              <a:rPr lang="en-US" dirty="0"/>
              <a:t> 3</a:t>
            </a:r>
          </a:p>
          <a:p>
            <a:pPr algn="l"/>
            <a:r>
              <a:rPr lang="en-US" dirty="0"/>
              <a:t>Aleksi </a:t>
            </a:r>
            <a:r>
              <a:rPr lang="en-US" dirty="0" smtClean="0"/>
              <a:t>Lohtaja</a:t>
            </a:r>
          </a:p>
          <a:p>
            <a:pPr algn="l"/>
            <a:r>
              <a:rPr lang="en-US" dirty="0" smtClean="0"/>
              <a:t>Doctoral student </a:t>
            </a:r>
            <a:endParaRPr lang="fi-FI" dirty="0"/>
          </a:p>
        </p:txBody>
      </p:sp>
    </p:spTree>
    <p:extLst>
      <p:ext uri="{BB962C8B-B14F-4D97-AF65-F5344CB8AC3E}">
        <p14:creationId xmlns:p14="http://schemas.microsoft.com/office/powerpoint/2010/main" val="3667671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Universitas </a:t>
            </a:r>
            <a:r>
              <a:rPr lang="fi-FI" dirty="0" err="1" smtClean="0"/>
              <a:t>project</a:t>
            </a:r>
            <a:endParaRPr lang="fi-FI" dirty="0"/>
          </a:p>
        </p:txBody>
      </p:sp>
      <p:sp>
        <p:nvSpPr>
          <p:cNvPr id="3" name="Sisällön paikkamerkki 2"/>
          <p:cNvSpPr>
            <a:spLocks noGrp="1"/>
          </p:cNvSpPr>
          <p:nvPr>
            <p:ph idx="1"/>
          </p:nvPr>
        </p:nvSpPr>
        <p:spPr>
          <a:xfrm>
            <a:off x="838200" y="1504336"/>
            <a:ext cx="10515600" cy="5353664"/>
          </a:xfrm>
        </p:spPr>
        <p:txBody>
          <a:bodyPr>
            <a:normAutofit fontScale="55000" lnSpcReduction="20000"/>
          </a:bodyPr>
          <a:lstStyle/>
          <a:p>
            <a:r>
              <a:rPr lang="en-US" dirty="0"/>
              <a:t>If Bauhaus interested Frankfurt school scholars from the point of view of modernity and industrial production attached to it, the second phase of “Bauhaus challenge” especially in </a:t>
            </a:r>
            <a:r>
              <a:rPr lang="en-US" dirty="0" smtClean="0"/>
              <a:t>French social </a:t>
            </a:r>
            <a:r>
              <a:rPr lang="en-US" dirty="0"/>
              <a:t>theory took place at the precise moment when mass-production-based industrial society faced profound legitimation crisis in the beginning of 1970’s. </a:t>
            </a:r>
            <a:endParaRPr lang="en-US" dirty="0" smtClean="0"/>
          </a:p>
          <a:p>
            <a:r>
              <a:rPr lang="en-US" dirty="0" smtClean="0"/>
              <a:t>What is French social theory? </a:t>
            </a:r>
            <a:r>
              <a:rPr lang="en-US" dirty="0"/>
              <a:t>See François </a:t>
            </a:r>
            <a:r>
              <a:rPr lang="en-US" dirty="0" smtClean="0"/>
              <a:t>Dosse: </a:t>
            </a:r>
            <a:r>
              <a:rPr lang="en-US" i="1" dirty="0" smtClean="0"/>
              <a:t>History of Structuralism </a:t>
            </a:r>
            <a:r>
              <a:rPr lang="en-US" dirty="0" smtClean="0"/>
              <a:t>vols. </a:t>
            </a:r>
            <a:r>
              <a:rPr lang="en-US" dirty="0" smtClean="0"/>
              <a:t>1–2. </a:t>
            </a:r>
            <a:r>
              <a:rPr lang="en-US" i="1" dirty="0" smtClean="0"/>
              <a:t> </a:t>
            </a:r>
            <a:endParaRPr lang="en-US" dirty="0"/>
          </a:p>
          <a:p>
            <a:r>
              <a:rPr lang="en-US" dirty="0" smtClean="0"/>
              <a:t>The </a:t>
            </a:r>
            <a:r>
              <a:rPr lang="en-US" dirty="0"/>
              <a:t>crisis led to new understanding of society which eventually became to be known as post-industrial or post-Fordist society. But in the first analysis it was often understood as consumer society, whose theoreticians are often associated to critical theory of early Frankfurt school. They took similar way the task of explaining what is the role of commodities as social relations in everyday life experience. </a:t>
            </a:r>
            <a:endParaRPr lang="en-US" dirty="0" smtClean="0"/>
          </a:p>
          <a:p>
            <a:r>
              <a:rPr lang="en-US" dirty="0" smtClean="0"/>
              <a:t>My </a:t>
            </a:r>
            <a:r>
              <a:rPr lang="en-US" dirty="0"/>
              <a:t>research relating to this second phase will focus especially on the data related to a conference called “Institutions for a Post-Technological Society: The Universitas Project” which was held at New York’s Museum of Modern Art in January </a:t>
            </a:r>
            <a:r>
              <a:rPr lang="en-US" dirty="0" smtClean="0"/>
              <a:t>1972 and gathered many French thinkers to discuss with design theorist from the United States.  </a:t>
            </a:r>
          </a:p>
          <a:p>
            <a:r>
              <a:rPr lang="en-US" dirty="0" smtClean="0"/>
              <a:t>Conference </a:t>
            </a:r>
            <a:r>
              <a:rPr lang="en-US" dirty="0"/>
              <a:t>was organized by curator Emilio </a:t>
            </a:r>
            <a:r>
              <a:rPr lang="en-US" dirty="0" smtClean="0"/>
              <a:t>Ambasz. Acknowledging </a:t>
            </a:r>
            <a:r>
              <a:rPr lang="en-US" dirty="0"/>
              <a:t>that the questions of design and architecture are too important to be left to the designers alone, he invited scholars from multiple theoretical fields to submit research papers for the conference. Among the invitees outside of design theory were for instance Henri Lefebvre, Alain Touraine, Michel Foucault (who declined the invitation), Umberto Eco, Manuel Castells, Jean Baudrillard, Hannah Arendt, Louis Althusser (who declined), Roman Jacobson (who declined), and Roland Barthes (who declined). </a:t>
            </a:r>
            <a:endParaRPr lang="en-US" dirty="0" smtClean="0"/>
          </a:p>
          <a:p>
            <a:r>
              <a:rPr lang="en-US" dirty="0"/>
              <a:t>The conference was organized with an ambitious goal to understand the role of design and its relation to society. Generalizing it could be said that the conference was trying to invent a new Bauhaus for post-industrial </a:t>
            </a:r>
            <a:r>
              <a:rPr lang="en-US" dirty="0" smtClean="0"/>
              <a:t>society. </a:t>
            </a:r>
          </a:p>
          <a:p>
            <a:r>
              <a:rPr lang="en-US" dirty="0" smtClean="0"/>
              <a:t>According </a:t>
            </a:r>
            <a:r>
              <a:rPr lang="en-US" dirty="0"/>
              <a:t>to Ambasz himself the purpose was to sketch contours for possible “experimental university” that would connect critical theory to the education of architecture and design. This reminds of course Bauhaus that institutionalized similar way new educational program for design. This connection was manifested in the conference for instance by historian Carl </a:t>
            </a:r>
            <a:r>
              <a:rPr lang="en-US" dirty="0" err="1"/>
              <a:t>Shorske</a:t>
            </a:r>
            <a:r>
              <a:rPr lang="en-US" dirty="0"/>
              <a:t> stating that there is clearly a “shadow of the Bauhaus as an institution hovering around the Universitas project”.   </a:t>
            </a:r>
            <a:endParaRPr lang="fi-FI" dirty="0"/>
          </a:p>
          <a:p>
            <a:endParaRPr lang="fi-FI" dirty="0"/>
          </a:p>
          <a:p>
            <a:endParaRPr lang="fi-FI" dirty="0"/>
          </a:p>
          <a:p>
            <a:endParaRPr lang="fi-FI" dirty="0"/>
          </a:p>
        </p:txBody>
      </p:sp>
    </p:spTree>
    <p:extLst>
      <p:ext uri="{BB962C8B-B14F-4D97-AF65-F5344CB8AC3E}">
        <p14:creationId xmlns:p14="http://schemas.microsoft.com/office/powerpoint/2010/main" val="1071314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Henri Lefebvre (1901–1991) </a:t>
            </a:r>
            <a:endParaRPr lang="fi-FI" dirty="0"/>
          </a:p>
        </p:txBody>
      </p:sp>
      <p:sp>
        <p:nvSpPr>
          <p:cNvPr id="3" name="Sisällön paikkamerkki 2"/>
          <p:cNvSpPr>
            <a:spLocks noGrp="1"/>
          </p:cNvSpPr>
          <p:nvPr>
            <p:ph idx="1"/>
          </p:nvPr>
        </p:nvSpPr>
        <p:spPr/>
        <p:txBody>
          <a:bodyPr>
            <a:normAutofit fontScale="85000" lnSpcReduction="10000"/>
          </a:bodyPr>
          <a:lstStyle/>
          <a:p>
            <a:r>
              <a:rPr lang="en-US" dirty="0" smtClean="0"/>
              <a:t>Marxist philosopher of everyday life and urban space </a:t>
            </a:r>
          </a:p>
          <a:p>
            <a:r>
              <a:rPr lang="en-US" dirty="0" smtClean="0"/>
              <a:t>Key theme: qualitative change of capitalism </a:t>
            </a:r>
          </a:p>
          <a:p>
            <a:pPr lvl="1"/>
            <a:r>
              <a:rPr lang="en-US" i="1" dirty="0" smtClean="0"/>
              <a:t>Critique of Everyday life </a:t>
            </a:r>
          </a:p>
          <a:p>
            <a:pPr lvl="1"/>
            <a:r>
              <a:rPr lang="en-US" i="1" dirty="0" smtClean="0"/>
              <a:t>Right to the City</a:t>
            </a:r>
          </a:p>
          <a:p>
            <a:pPr lvl="1"/>
            <a:r>
              <a:rPr lang="en-US" i="1" dirty="0" smtClean="0"/>
              <a:t>The Production of Space </a:t>
            </a:r>
            <a:endParaRPr lang="en-US" dirty="0" smtClean="0"/>
          </a:p>
          <a:p>
            <a:r>
              <a:rPr lang="en-US" dirty="0" smtClean="0"/>
              <a:t>Bauhaus and Lefebvre?  </a:t>
            </a:r>
          </a:p>
          <a:p>
            <a:pPr lvl="1"/>
            <a:r>
              <a:rPr lang="en-US" dirty="0" smtClean="0"/>
              <a:t>Being </a:t>
            </a:r>
            <a:r>
              <a:rPr lang="en-US" dirty="0"/>
              <a:t>perhaps philosopher with greatest interest to the fields of urbanism, architecture and everyday life conditions, Lefebvre has discussed the meaning of Bauhaus in many places. </a:t>
            </a:r>
            <a:endParaRPr lang="en-US" dirty="0" smtClean="0"/>
          </a:p>
          <a:p>
            <a:pPr lvl="1"/>
            <a:r>
              <a:rPr lang="en-US" dirty="0" smtClean="0"/>
              <a:t>What </a:t>
            </a:r>
            <a:r>
              <a:rPr lang="en-US" dirty="0"/>
              <a:t>is mainly considered to be his understanding of Bauhaus is that there is a certain disappointment in the outcomes of the movement. </a:t>
            </a:r>
            <a:r>
              <a:rPr lang="en-US" dirty="0" smtClean="0"/>
              <a:t>The revolutionary </a:t>
            </a:r>
            <a:r>
              <a:rPr lang="en-US" dirty="0"/>
              <a:t>ideas of Bauhaus and the social utopia they proposed turned into </a:t>
            </a:r>
            <a:r>
              <a:rPr lang="en-US" dirty="0" smtClean="0"/>
              <a:t>the </a:t>
            </a:r>
            <a:r>
              <a:rPr lang="en-US" dirty="0"/>
              <a:t>service </a:t>
            </a:r>
            <a:r>
              <a:rPr lang="en-US" dirty="0" smtClean="0"/>
              <a:t>state-led </a:t>
            </a:r>
            <a:r>
              <a:rPr lang="en-US" dirty="0"/>
              <a:t>capitalism. </a:t>
            </a:r>
            <a:endParaRPr lang="en-US" dirty="0" smtClean="0"/>
          </a:p>
          <a:p>
            <a:pPr lvl="1"/>
            <a:r>
              <a:rPr lang="en-US" dirty="0"/>
              <a:t>While this is doubtlessly the core of Lefebvre critical reading of Bauhaus, I argue that Lefebvre’s reading of Bauhaus is more </a:t>
            </a:r>
            <a:r>
              <a:rPr lang="en-US" dirty="0" smtClean="0"/>
              <a:t>complicated and ambiguity.</a:t>
            </a:r>
            <a:r>
              <a:rPr lang="fi-FI" dirty="0" smtClean="0"/>
              <a:t> </a:t>
            </a:r>
            <a:endParaRPr lang="en-US" dirty="0" smtClean="0"/>
          </a:p>
          <a:p>
            <a:pPr lvl="1"/>
            <a:endParaRPr lang="en-US" dirty="0" smtClean="0"/>
          </a:p>
          <a:p>
            <a:pPr lvl="1"/>
            <a:endParaRPr lang="fi-FI" dirty="0"/>
          </a:p>
        </p:txBody>
      </p:sp>
    </p:spTree>
    <p:extLst>
      <p:ext uri="{BB962C8B-B14F-4D97-AF65-F5344CB8AC3E}">
        <p14:creationId xmlns:p14="http://schemas.microsoft.com/office/powerpoint/2010/main" val="1847356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rotWithShape="1">
          <a:blip r:embed="rId2">
            <a:extLst>
              <a:ext uri="{28A0092B-C50C-407E-A947-70E740481C1C}">
                <a14:useLocalDpi xmlns:a14="http://schemas.microsoft.com/office/drawing/2010/main" val="0"/>
              </a:ext>
            </a:extLst>
          </a:blip>
          <a:srcRect l="14771" r="10118"/>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 xmlns:a16="http://schemas.microsoft.com/office/drawing/2014/main" id="{20E3A342-4D61-4E3F-AF90-1AB42AEB96C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Otsikko 1"/>
          <p:cNvSpPr>
            <a:spLocks noGrp="1"/>
          </p:cNvSpPr>
          <p:nvPr>
            <p:ph type="title"/>
          </p:nvPr>
        </p:nvSpPr>
        <p:spPr>
          <a:xfrm>
            <a:off x="709448" y="1913950"/>
            <a:ext cx="4204137" cy="1342754"/>
          </a:xfrm>
        </p:spPr>
        <p:txBody>
          <a:bodyPr>
            <a:normAutofit/>
          </a:bodyPr>
          <a:lstStyle/>
          <a:p>
            <a:pPr algn="ctr"/>
            <a:r>
              <a:rPr lang="fi-FI" sz="3600" dirty="0" smtClean="0"/>
              <a:t>Henri Lefebvre </a:t>
            </a:r>
            <a:endParaRPr lang="fi-FI" sz="3600" dirty="0"/>
          </a:p>
        </p:txBody>
      </p:sp>
      <p:sp>
        <p:nvSpPr>
          <p:cNvPr id="3" name="Sisällön paikkamerkki 2"/>
          <p:cNvSpPr>
            <a:spLocks noGrp="1"/>
          </p:cNvSpPr>
          <p:nvPr>
            <p:ph idx="1"/>
          </p:nvPr>
        </p:nvSpPr>
        <p:spPr>
          <a:xfrm>
            <a:off x="525516" y="3417573"/>
            <a:ext cx="4593021" cy="2619839"/>
          </a:xfrm>
        </p:spPr>
        <p:txBody>
          <a:bodyPr anchor="ctr">
            <a:normAutofit/>
          </a:bodyPr>
          <a:lstStyle/>
          <a:p>
            <a:r>
              <a:rPr lang="en-US" sz="1800"/>
              <a:t>“We can take some inspiration from Bauhaus, from the previous rebellions, from communities and other form of knowledge, but what I would like to offer as a conclusion is that the problems are new, and the science we are after is unknown”. </a:t>
            </a:r>
            <a:endParaRPr lang="fi-FI" sz="1800"/>
          </a:p>
          <a:p>
            <a:endParaRPr lang="fi-FI" sz="1800"/>
          </a:p>
        </p:txBody>
      </p:sp>
    </p:spTree>
    <p:extLst>
      <p:ext uri="{BB962C8B-B14F-4D97-AF65-F5344CB8AC3E}">
        <p14:creationId xmlns:p14="http://schemas.microsoft.com/office/powerpoint/2010/main" val="2023729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4" name="Rectangle 13">
            <a:extLst>
              <a:ext uri="{FF2B5EF4-FFF2-40B4-BE49-F238E27FC236}">
                <a16:creationId xmlns="" xmlns:a16="http://schemas.microsoft.com/office/drawing/2014/main" id="{823AC064-BC96-4F32-8AE1-B2FD3875482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 xmlns:a16="http://schemas.microsoft.com/office/drawing/2014/main" id="{7E7C77BC-7138-40B1-A15B-20F57A494629}"/>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DB146403-F3D6-484B-B2ED-97F9565D037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77749"/>
            <a:ext cx="0" cy="3657600"/>
          </a:xfrm>
          <a:prstGeom prst="line">
            <a:avLst/>
          </a:prstGeom>
          <a:ln w="101600" cmpd="dbl">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Sisällön paikkamerkk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3527" y="307731"/>
            <a:ext cx="1849514" cy="3997637"/>
          </a:xfrm>
          <a:prstGeom prst="rect">
            <a:avLst/>
          </a:prstGeom>
        </p:spPr>
      </p:pic>
      <p:pic>
        <p:nvPicPr>
          <p:cNvPr id="7" name="Kuva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0685" y="307731"/>
            <a:ext cx="4466633" cy="3997637"/>
          </a:xfrm>
          <a:prstGeom prst="rect">
            <a:avLst/>
          </a:prstGeom>
        </p:spPr>
      </p:pic>
      <p:sp>
        <p:nvSpPr>
          <p:cNvPr id="2" name="Otsikko 1"/>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dirty="0" smtClean="0">
                <a:solidFill>
                  <a:schemeClr val="bg1"/>
                </a:solidFill>
              </a:rPr>
              <a:t>Contested </a:t>
            </a:r>
            <a:r>
              <a:rPr lang="en-US" sz="5400" dirty="0">
                <a:solidFill>
                  <a:schemeClr val="bg1"/>
                </a:solidFill>
              </a:rPr>
              <a:t>representations of Bauhaus </a:t>
            </a:r>
          </a:p>
        </p:txBody>
      </p:sp>
      <p:sp>
        <p:nvSpPr>
          <p:cNvPr id="3" name="Tekstiruutu 2"/>
          <p:cNvSpPr txBox="1"/>
          <p:nvPr/>
        </p:nvSpPr>
        <p:spPr>
          <a:xfrm>
            <a:off x="4500563" y="3671888"/>
            <a:ext cx="184731" cy="369332"/>
          </a:xfrm>
          <a:prstGeom prst="rect">
            <a:avLst/>
          </a:prstGeom>
          <a:noFill/>
        </p:spPr>
        <p:txBody>
          <a:bodyPr wrap="none" rtlCol="0">
            <a:spAutoFit/>
          </a:bodyPr>
          <a:lstStyle/>
          <a:p>
            <a:endParaRPr lang="fi-FI" dirty="0"/>
          </a:p>
        </p:txBody>
      </p:sp>
    </p:spTree>
    <p:extLst>
      <p:ext uri="{BB962C8B-B14F-4D97-AF65-F5344CB8AC3E}">
        <p14:creationId xmlns:p14="http://schemas.microsoft.com/office/powerpoint/2010/main" val="2163065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en-AU" dirty="0" smtClean="0"/>
              <a:t>About my research </a:t>
            </a:r>
            <a:endParaRPr lang="en-AU" dirty="0"/>
          </a:p>
        </p:txBody>
      </p:sp>
      <p:sp>
        <p:nvSpPr>
          <p:cNvPr id="5" name="Sisällön paikkamerkki 4"/>
          <p:cNvSpPr>
            <a:spLocks noGrp="1"/>
          </p:cNvSpPr>
          <p:nvPr>
            <p:ph sz="half" idx="1"/>
          </p:nvPr>
        </p:nvSpPr>
        <p:spPr/>
        <p:txBody>
          <a:bodyPr>
            <a:normAutofit fontScale="92500" lnSpcReduction="20000"/>
          </a:bodyPr>
          <a:lstStyle/>
          <a:p>
            <a:pPr marL="0" indent="0">
              <a:buNone/>
            </a:pPr>
            <a:r>
              <a:rPr lang="en-US" dirty="0" smtClean="0"/>
              <a:t>"Even though Cultural policy as part of public policy is carried out at all levels of government, the overwhelming amount of the academic research focusing on urban space demonstrates that the prime site of cultural policy development in the past thirty years or more has been the city (Bell &amp; Oakley 2014)”</a:t>
            </a:r>
            <a:endParaRPr lang="en-US" dirty="0"/>
          </a:p>
        </p:txBody>
      </p:sp>
      <p:sp>
        <p:nvSpPr>
          <p:cNvPr id="6" name="Sisällön paikkamerkki 5"/>
          <p:cNvSpPr>
            <a:spLocks noGrp="1"/>
          </p:cNvSpPr>
          <p:nvPr>
            <p:ph sz="half" idx="2"/>
          </p:nvPr>
        </p:nvSpPr>
        <p:spPr/>
        <p:txBody>
          <a:bodyPr>
            <a:normAutofit fontScale="92500" lnSpcReduction="20000"/>
          </a:bodyPr>
          <a:lstStyle/>
          <a:p>
            <a:pPr marL="0" indent="0">
              <a:buNone/>
            </a:pPr>
            <a:r>
              <a:rPr lang="fi-FI" dirty="0" smtClean="0"/>
              <a:t>My </a:t>
            </a:r>
            <a:r>
              <a:rPr lang="en-US" dirty="0" smtClean="0"/>
              <a:t>research interest related to cultural policy: </a:t>
            </a:r>
          </a:p>
          <a:p>
            <a:pPr lvl="1"/>
            <a:r>
              <a:rPr lang="en-US" dirty="0" smtClean="0"/>
              <a:t>Social turn of art </a:t>
            </a:r>
          </a:p>
          <a:p>
            <a:pPr lvl="1"/>
            <a:r>
              <a:rPr lang="en-US" dirty="0" smtClean="0"/>
              <a:t>Relationship between art, politics and critical philosophy </a:t>
            </a:r>
          </a:p>
          <a:p>
            <a:pPr lvl="1"/>
            <a:r>
              <a:rPr lang="en-US" dirty="0" smtClean="0"/>
              <a:t>Architecture and design as cultural politics</a:t>
            </a:r>
          </a:p>
          <a:p>
            <a:pPr lvl="1"/>
            <a:r>
              <a:rPr lang="en-US" dirty="0" smtClean="0"/>
              <a:t>Urban commons</a:t>
            </a:r>
          </a:p>
          <a:p>
            <a:pPr lvl="1"/>
            <a:r>
              <a:rPr lang="en-US" dirty="0" smtClean="0"/>
              <a:t>Urban cultural development - critical perspective</a:t>
            </a:r>
          </a:p>
          <a:p>
            <a:pPr lvl="2"/>
            <a:r>
              <a:rPr lang="en-US" dirty="0" smtClean="0"/>
              <a:t>Guggenheim-conflict in Helsinki and Abu Dhabi  </a:t>
            </a:r>
          </a:p>
          <a:p>
            <a:pPr lvl="2"/>
            <a:r>
              <a:rPr lang="en-US" dirty="0" smtClean="0"/>
              <a:t>Gentrification </a:t>
            </a:r>
          </a:p>
          <a:p>
            <a:pPr lvl="2"/>
            <a:r>
              <a:rPr lang="en-US" dirty="0" smtClean="0"/>
              <a:t>The criticism of tourism as a struggle for local community  </a:t>
            </a:r>
          </a:p>
          <a:p>
            <a:pPr lvl="2"/>
            <a:endParaRPr lang="fi-FI" b="1" dirty="0"/>
          </a:p>
        </p:txBody>
      </p:sp>
    </p:spTree>
    <p:extLst>
      <p:ext uri="{BB962C8B-B14F-4D97-AF65-F5344CB8AC3E}">
        <p14:creationId xmlns:p14="http://schemas.microsoft.com/office/powerpoint/2010/main" val="738815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Utopia as </a:t>
            </a:r>
            <a:r>
              <a:rPr lang="fi-FI" dirty="0" err="1" smtClean="0"/>
              <a:t>method</a:t>
            </a:r>
            <a:r>
              <a:rPr lang="fi-FI" dirty="0" smtClean="0"/>
              <a:t> </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err="1" smtClean="0"/>
              <a:t>Alongside</a:t>
            </a:r>
            <a:r>
              <a:rPr lang="fi-FI" dirty="0" smtClean="0"/>
              <a:t> </a:t>
            </a:r>
            <a:r>
              <a:rPr lang="fi-FI" dirty="0" err="1" smtClean="0"/>
              <a:t>cultural</a:t>
            </a:r>
            <a:r>
              <a:rPr lang="fi-FI" dirty="0" smtClean="0"/>
              <a:t> </a:t>
            </a:r>
            <a:r>
              <a:rPr lang="fi-FI" dirty="0" err="1" smtClean="0"/>
              <a:t>policy</a:t>
            </a:r>
            <a:r>
              <a:rPr lang="fi-FI" dirty="0" smtClean="0"/>
              <a:t>, I </a:t>
            </a:r>
            <a:r>
              <a:rPr lang="fi-FI" dirty="0" err="1" smtClean="0"/>
              <a:t>work</a:t>
            </a:r>
            <a:r>
              <a:rPr lang="fi-FI" dirty="0" smtClean="0"/>
              <a:t> as a </a:t>
            </a:r>
            <a:r>
              <a:rPr lang="fi-FI" dirty="0" err="1" smtClean="0"/>
              <a:t>doctoral</a:t>
            </a:r>
            <a:r>
              <a:rPr lang="fi-FI" dirty="0" smtClean="0"/>
              <a:t> </a:t>
            </a:r>
            <a:r>
              <a:rPr lang="fi-FI" dirty="0" err="1" smtClean="0"/>
              <a:t>student</a:t>
            </a:r>
            <a:r>
              <a:rPr lang="fi-FI" dirty="0" smtClean="0"/>
              <a:t> in </a:t>
            </a:r>
            <a:r>
              <a:rPr lang="fi-FI" dirty="0" err="1" smtClean="0"/>
              <a:t>research</a:t>
            </a:r>
            <a:r>
              <a:rPr lang="fi-FI" dirty="0" smtClean="0"/>
              <a:t> </a:t>
            </a:r>
            <a:r>
              <a:rPr lang="fi-FI" dirty="0" err="1" smtClean="0"/>
              <a:t>project</a:t>
            </a:r>
            <a:r>
              <a:rPr lang="fi-FI" dirty="0" smtClean="0"/>
              <a:t> ”Utopia as </a:t>
            </a:r>
            <a:r>
              <a:rPr lang="fi-FI" dirty="0" err="1" smtClean="0"/>
              <a:t>method</a:t>
            </a:r>
            <a:r>
              <a:rPr lang="fi-FI" dirty="0" smtClean="0"/>
              <a:t>. </a:t>
            </a:r>
            <a:r>
              <a:rPr lang="fi-FI" dirty="0" err="1" smtClean="0"/>
              <a:t>Articulations</a:t>
            </a:r>
            <a:r>
              <a:rPr lang="fi-FI" dirty="0" smtClean="0"/>
              <a:t> for </a:t>
            </a:r>
            <a:r>
              <a:rPr lang="fi-FI" dirty="0" err="1" smtClean="0"/>
              <a:t>societal</a:t>
            </a:r>
            <a:r>
              <a:rPr lang="fi-FI" dirty="0" smtClean="0"/>
              <a:t> </a:t>
            </a:r>
            <a:r>
              <a:rPr lang="fi-FI" dirty="0" err="1" smtClean="0"/>
              <a:t>change</a:t>
            </a:r>
            <a:r>
              <a:rPr lang="fi-FI" dirty="0" smtClean="0"/>
              <a:t>” </a:t>
            </a:r>
          </a:p>
          <a:p>
            <a:pPr lvl="1"/>
            <a:r>
              <a:rPr lang="fi-FI" dirty="0" err="1" smtClean="0"/>
              <a:t>Funded</a:t>
            </a:r>
            <a:r>
              <a:rPr lang="fi-FI" dirty="0" smtClean="0"/>
              <a:t> </a:t>
            </a:r>
            <a:r>
              <a:rPr lang="fi-FI" dirty="0" err="1" smtClean="0"/>
              <a:t>by</a:t>
            </a:r>
            <a:r>
              <a:rPr lang="fi-FI" dirty="0" smtClean="0"/>
              <a:t> Kone </a:t>
            </a:r>
            <a:r>
              <a:rPr lang="fi-FI" dirty="0" err="1" smtClean="0"/>
              <a:t>foundation</a:t>
            </a:r>
            <a:r>
              <a:rPr lang="fi-FI" dirty="0" smtClean="0"/>
              <a:t> 2017–2019</a:t>
            </a:r>
          </a:p>
          <a:p>
            <a:pPr lvl="1"/>
            <a:r>
              <a:rPr lang="fi-FI" dirty="0" err="1" smtClean="0"/>
              <a:t>https</a:t>
            </a:r>
            <a:r>
              <a:rPr lang="fi-FI" dirty="0"/>
              <a:t>://</a:t>
            </a:r>
            <a:r>
              <a:rPr lang="fi-FI" dirty="0" err="1"/>
              <a:t>utopiametodina.wordpress.com</a:t>
            </a:r>
            <a:r>
              <a:rPr lang="fi-FI" dirty="0"/>
              <a:t>/ </a:t>
            </a:r>
          </a:p>
          <a:p>
            <a:r>
              <a:rPr lang="en-AU" dirty="0" smtClean="0"/>
              <a:t>My research focuses on the connections of critical social theory and architecture articulated in the form of utopia </a:t>
            </a:r>
          </a:p>
          <a:p>
            <a:r>
              <a:rPr lang="fi-FI" dirty="0" smtClean="0"/>
              <a:t>Utopia </a:t>
            </a:r>
            <a:r>
              <a:rPr lang="fi-FI" dirty="0"/>
              <a:t>as </a:t>
            </a:r>
            <a:r>
              <a:rPr lang="fi-FI" dirty="0" err="1"/>
              <a:t>method</a:t>
            </a:r>
            <a:r>
              <a:rPr lang="fi-FI" dirty="0"/>
              <a:t> </a:t>
            </a:r>
            <a:r>
              <a:rPr lang="fi-FI" dirty="0" smtClean="0"/>
              <a:t>-</a:t>
            </a:r>
            <a:r>
              <a:rPr lang="fi-FI" dirty="0" err="1" smtClean="0"/>
              <a:t>project</a:t>
            </a:r>
            <a:r>
              <a:rPr lang="fi-FI" dirty="0" smtClean="0"/>
              <a:t> </a:t>
            </a:r>
            <a:r>
              <a:rPr lang="fi-FI" dirty="0"/>
              <a:t>is </a:t>
            </a:r>
            <a:r>
              <a:rPr lang="fi-FI" dirty="0" err="1"/>
              <a:t>overwhelmingly</a:t>
            </a:r>
            <a:r>
              <a:rPr lang="fi-FI" dirty="0"/>
              <a:t> </a:t>
            </a:r>
            <a:r>
              <a:rPr lang="fi-FI" dirty="0" err="1"/>
              <a:t>happy</a:t>
            </a:r>
            <a:r>
              <a:rPr lang="fi-FI" dirty="0"/>
              <a:t> to </a:t>
            </a:r>
            <a:r>
              <a:rPr lang="fi-FI" dirty="0" err="1"/>
              <a:t>host</a:t>
            </a:r>
            <a:r>
              <a:rPr lang="fi-FI" dirty="0"/>
              <a:t> </a:t>
            </a:r>
            <a:r>
              <a:rPr lang="fi-FI" dirty="0" err="1"/>
              <a:t>Professor</a:t>
            </a:r>
            <a:r>
              <a:rPr lang="fi-FI" dirty="0"/>
              <a:t> Erik Olin </a:t>
            </a:r>
            <a:r>
              <a:rPr lang="fi-FI" dirty="0" smtClean="0"/>
              <a:t>Wright at </a:t>
            </a:r>
            <a:r>
              <a:rPr lang="fi-FI" dirty="0" err="1"/>
              <a:t>the</a:t>
            </a:r>
            <a:r>
              <a:rPr lang="fi-FI" dirty="0"/>
              <a:t> Department of </a:t>
            </a:r>
            <a:r>
              <a:rPr lang="fi-FI" dirty="0" err="1"/>
              <a:t>Social</a:t>
            </a:r>
            <a:r>
              <a:rPr lang="fi-FI" dirty="0"/>
              <a:t> Sciences and </a:t>
            </a:r>
            <a:r>
              <a:rPr lang="fi-FI" dirty="0" err="1"/>
              <a:t>Philosophy</a:t>
            </a:r>
            <a:r>
              <a:rPr lang="fi-FI" dirty="0"/>
              <a:t>, October 10-13. </a:t>
            </a:r>
            <a:endParaRPr lang="fi-FI" dirty="0" smtClean="0"/>
          </a:p>
          <a:p>
            <a:pPr lvl="1"/>
            <a:r>
              <a:rPr lang="fi-FI" dirty="0" smtClean="0"/>
              <a:t>On </a:t>
            </a:r>
            <a:r>
              <a:rPr lang="fi-FI" dirty="0" err="1"/>
              <a:t>Wednesday</a:t>
            </a:r>
            <a:r>
              <a:rPr lang="fi-FI" dirty="0"/>
              <a:t> </a:t>
            </a:r>
            <a:r>
              <a:rPr lang="fi-FI" dirty="0" err="1"/>
              <a:t>the</a:t>
            </a:r>
            <a:r>
              <a:rPr lang="fi-FI" dirty="0"/>
              <a:t> 11th of October </a:t>
            </a:r>
            <a:r>
              <a:rPr lang="fi-FI" dirty="0" err="1"/>
              <a:t>we</a:t>
            </a:r>
            <a:r>
              <a:rPr lang="fi-FI" dirty="0"/>
              <a:t> </a:t>
            </a:r>
            <a:r>
              <a:rPr lang="fi-FI" dirty="0" err="1" smtClean="0"/>
              <a:t>organize</a:t>
            </a:r>
            <a:r>
              <a:rPr lang="fi-FI" dirty="0" smtClean="0"/>
              <a:t>  </a:t>
            </a:r>
            <a:r>
              <a:rPr lang="fi-FI" dirty="0"/>
              <a:t>Real </a:t>
            </a:r>
            <a:r>
              <a:rPr lang="fi-FI" dirty="0" err="1"/>
              <a:t>Utopias</a:t>
            </a:r>
            <a:r>
              <a:rPr lang="fi-FI" dirty="0"/>
              <a:t> Symposium in </a:t>
            </a:r>
            <a:r>
              <a:rPr lang="fi-FI" dirty="0" smtClean="0"/>
              <a:t>C5 </a:t>
            </a:r>
            <a:r>
              <a:rPr lang="fi-FI" dirty="0" smtClean="0"/>
              <a:t>(</a:t>
            </a:r>
            <a:r>
              <a:rPr lang="fi-FI" dirty="0"/>
              <a:t>see: </a:t>
            </a:r>
            <a:r>
              <a:rPr lang="fi-FI" dirty="0">
                <a:hlinkClick r:id="rId2" invalidUrl="https://fi-fi.facebook.com/events/1876946305966316/?acontext={&quot;source&quot;:108,&quot;action_history&quot;:&quot;[{\&quot;surface\&quot;:\&quot;post_page\&quot;,\&quot;mechanism\&quot;:\&quot;surface\&quot;,\&quot;extra_data\&quot;:[]}]&quot;,&quot;has_source&quot;:true}&amp;source=108&amp;action_history=[{&quot;surface&quot;:&quot;post_page&quot;,&quot;mechanism&quot;:&quot;surface&quot;,&quot;extra_data&quot;:[]}]&amp;has_source=1&amp;fref=mentions"/>
              </a:rPr>
              <a:t>https://www.facebook.com/events/1876946305966316/?fref=ts</a:t>
            </a:r>
            <a:r>
              <a:rPr lang="fi-FI" dirty="0" smtClean="0"/>
              <a:t>).</a:t>
            </a:r>
          </a:p>
          <a:p>
            <a:pPr lvl="1"/>
            <a:r>
              <a:rPr lang="fi-FI" dirty="0"/>
              <a:t>On </a:t>
            </a:r>
            <a:r>
              <a:rPr lang="fi-FI" dirty="0" err="1"/>
              <a:t>Thursday</a:t>
            </a:r>
            <a:r>
              <a:rPr lang="fi-FI" dirty="0"/>
              <a:t> </a:t>
            </a:r>
            <a:r>
              <a:rPr lang="fi-FI" dirty="0" err="1"/>
              <a:t>the</a:t>
            </a:r>
            <a:r>
              <a:rPr lang="fi-FI" dirty="0"/>
              <a:t> 12th of October </a:t>
            </a:r>
            <a:r>
              <a:rPr lang="fi-FI" dirty="0" err="1"/>
              <a:t>there</a:t>
            </a:r>
            <a:r>
              <a:rPr lang="fi-FI" dirty="0"/>
              <a:t> is </a:t>
            </a:r>
            <a:r>
              <a:rPr lang="fi-FI" dirty="0" err="1"/>
              <a:t>going</a:t>
            </a:r>
            <a:r>
              <a:rPr lang="fi-FI" dirty="0"/>
              <a:t> to </a:t>
            </a:r>
            <a:r>
              <a:rPr lang="fi-FI" dirty="0" err="1"/>
              <a:t>be</a:t>
            </a:r>
            <a:r>
              <a:rPr lang="fi-FI" dirty="0"/>
              <a:t> an open YFI-Forum </a:t>
            </a:r>
            <a:r>
              <a:rPr lang="fi-FI" dirty="0" err="1"/>
              <a:t>lecture</a:t>
            </a:r>
            <a:r>
              <a:rPr lang="fi-FI" dirty="0"/>
              <a:t> </a:t>
            </a:r>
            <a:r>
              <a:rPr lang="fi-FI" dirty="0" err="1"/>
              <a:t>by</a:t>
            </a:r>
            <a:r>
              <a:rPr lang="fi-FI" dirty="0"/>
              <a:t> </a:t>
            </a:r>
            <a:r>
              <a:rPr lang="fi-FI" dirty="0" err="1"/>
              <a:t>Professor</a:t>
            </a:r>
            <a:r>
              <a:rPr lang="fi-FI" dirty="0"/>
              <a:t> Wright </a:t>
            </a:r>
            <a:r>
              <a:rPr lang="fi-FI" dirty="0" err="1"/>
              <a:t>with</a:t>
            </a:r>
            <a:r>
              <a:rPr lang="fi-FI" dirty="0"/>
              <a:t> </a:t>
            </a:r>
            <a:r>
              <a:rPr lang="fi-FI" dirty="0" err="1"/>
              <a:t>the</a:t>
            </a:r>
            <a:r>
              <a:rPr lang="fi-FI" dirty="0"/>
              <a:t> </a:t>
            </a:r>
            <a:r>
              <a:rPr lang="fi-FI" dirty="0" err="1"/>
              <a:t>title</a:t>
            </a:r>
            <a:r>
              <a:rPr lang="fi-FI" dirty="0"/>
              <a:t> A Framework for </a:t>
            </a:r>
            <a:r>
              <a:rPr lang="fi-FI" dirty="0" err="1"/>
              <a:t>Emancipatory</a:t>
            </a:r>
            <a:r>
              <a:rPr lang="fi-FI" dirty="0"/>
              <a:t> </a:t>
            </a:r>
            <a:r>
              <a:rPr lang="fi-FI" dirty="0" err="1"/>
              <a:t>Social</a:t>
            </a:r>
            <a:r>
              <a:rPr lang="fi-FI" dirty="0"/>
              <a:t> </a:t>
            </a:r>
            <a:r>
              <a:rPr lang="fi-FI" dirty="0" smtClean="0"/>
              <a:t>Science. </a:t>
            </a:r>
            <a:r>
              <a:rPr lang="fi-FI" dirty="0" err="1"/>
              <a:t>The</a:t>
            </a:r>
            <a:r>
              <a:rPr lang="fi-FI" dirty="0"/>
              <a:t> </a:t>
            </a:r>
            <a:r>
              <a:rPr lang="fi-FI" dirty="0" err="1"/>
              <a:t>lecture</a:t>
            </a:r>
            <a:r>
              <a:rPr lang="fi-FI" dirty="0"/>
              <a:t> </a:t>
            </a:r>
            <a:r>
              <a:rPr lang="fi-FI" dirty="0" err="1"/>
              <a:t>will</a:t>
            </a:r>
            <a:r>
              <a:rPr lang="fi-FI" dirty="0"/>
              <a:t> </a:t>
            </a:r>
            <a:r>
              <a:rPr lang="fi-FI" dirty="0" err="1"/>
              <a:t>take</a:t>
            </a:r>
            <a:r>
              <a:rPr lang="fi-FI" dirty="0"/>
              <a:t> </a:t>
            </a:r>
            <a:r>
              <a:rPr lang="fi-FI" dirty="0" err="1"/>
              <a:t>place</a:t>
            </a:r>
            <a:r>
              <a:rPr lang="fi-FI" dirty="0"/>
              <a:t> at 14-16 in S 204</a:t>
            </a:r>
            <a:r>
              <a:rPr lang="fi-FI" dirty="0" smtClean="0"/>
              <a:t>.</a:t>
            </a:r>
            <a:endParaRPr lang="fi-FI" dirty="0"/>
          </a:p>
        </p:txBody>
      </p:sp>
    </p:spTree>
    <p:extLst>
      <p:ext uri="{BB962C8B-B14F-4D97-AF65-F5344CB8AC3E}">
        <p14:creationId xmlns:p14="http://schemas.microsoft.com/office/powerpoint/2010/main" val="371402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My </a:t>
            </a:r>
            <a:r>
              <a:rPr lang="fi-FI" dirty="0" err="1" smtClean="0"/>
              <a:t>current</a:t>
            </a:r>
            <a:r>
              <a:rPr lang="fi-FI" dirty="0" smtClean="0"/>
              <a:t> </a:t>
            </a:r>
            <a:r>
              <a:rPr lang="fi-FI" dirty="0" err="1" smtClean="0"/>
              <a:t>research</a:t>
            </a:r>
            <a:r>
              <a:rPr lang="fi-FI" dirty="0" smtClean="0"/>
              <a:t> </a:t>
            </a:r>
            <a:r>
              <a:rPr lang="fi-FI" dirty="0" err="1" smtClean="0"/>
              <a:t>project</a:t>
            </a:r>
            <a:r>
              <a:rPr lang="fi-FI" dirty="0" smtClean="0"/>
              <a:t>: </a:t>
            </a:r>
            <a:r>
              <a:rPr lang="fi-FI" dirty="0" err="1" smtClean="0"/>
              <a:t>Bauhaus</a:t>
            </a:r>
            <a:r>
              <a:rPr lang="fi-FI" dirty="0" smtClean="0"/>
              <a:t> and Critical </a:t>
            </a:r>
            <a:r>
              <a:rPr lang="fi-FI" dirty="0" err="1" smtClean="0"/>
              <a:t>theory</a:t>
            </a:r>
            <a:r>
              <a:rPr lang="fi-FI" dirty="0" smtClean="0"/>
              <a:t>  </a:t>
            </a:r>
            <a:endParaRPr lang="fi-FI" dirty="0"/>
          </a:p>
        </p:txBody>
      </p:sp>
      <p:sp>
        <p:nvSpPr>
          <p:cNvPr id="3" name="Sisällön paikkamerkki 2"/>
          <p:cNvSpPr>
            <a:spLocks noGrp="1"/>
          </p:cNvSpPr>
          <p:nvPr>
            <p:ph idx="1"/>
          </p:nvPr>
        </p:nvSpPr>
        <p:spPr>
          <a:xfrm>
            <a:off x="838200" y="1825625"/>
            <a:ext cx="10515600" cy="4732830"/>
          </a:xfrm>
        </p:spPr>
        <p:txBody>
          <a:bodyPr>
            <a:normAutofit fontScale="55000" lnSpcReduction="20000"/>
          </a:bodyPr>
          <a:lstStyle/>
          <a:p>
            <a:r>
              <a:rPr lang="en-US" dirty="0"/>
              <a:t>2019 marks the centenary of the foundation of design and architectural school </a:t>
            </a:r>
            <a:r>
              <a:rPr lang="en-US" dirty="0" smtClean="0"/>
              <a:t>Bauhaus (1919–1933), </a:t>
            </a:r>
            <a:r>
              <a:rPr lang="en-US" dirty="0"/>
              <a:t>which is considered to be the greatest design movement of 20th century. And as many have argued, the ideas of Bauhaus are worth taken into considerations even 100 years after. </a:t>
            </a:r>
            <a:endParaRPr lang="en-US" dirty="0" smtClean="0"/>
          </a:p>
          <a:p>
            <a:r>
              <a:rPr lang="en-US" dirty="0"/>
              <a:t>Regardless that we are familiar with famous Bauhaus objects and buildings, </a:t>
            </a:r>
            <a:r>
              <a:rPr lang="en-US" dirty="0" smtClean="0"/>
              <a:t>ultimately the most important </a:t>
            </a:r>
            <a:r>
              <a:rPr lang="en-US" dirty="0"/>
              <a:t>design object for Bauhaus was a utopian vision of the future society that would surpass the contradictions related to scarcity, production, consumption and unequal lifestyle between different social classes.</a:t>
            </a:r>
            <a:endParaRPr lang="fi-FI" dirty="0"/>
          </a:p>
          <a:p>
            <a:r>
              <a:rPr lang="en-US" dirty="0" smtClean="0"/>
              <a:t>Nearly </a:t>
            </a:r>
            <a:r>
              <a:rPr lang="en-US" dirty="0"/>
              <a:t>100 years after its foundation, the idea of Bauhaus is often associated to socially-engaged and public-interest architecture addressing global social, ethical, and ecological problems. This connection between Bauhaus and new forms of ‘social architecture’ is often done by deliberate choice: there is a discussion of new green Bauhaus, digital Bauhaus, Ikea Bauhaus, and so forth</a:t>
            </a:r>
            <a:r>
              <a:rPr lang="en-US" dirty="0" smtClean="0"/>
              <a:t>.</a:t>
            </a:r>
          </a:p>
          <a:p>
            <a:r>
              <a:rPr lang="en-US" dirty="0" smtClean="0"/>
              <a:t>Bauhaus </a:t>
            </a:r>
            <a:r>
              <a:rPr lang="en-US" dirty="0"/>
              <a:t>has multiple parallels with philosophical discourses on the nature of modernity and the commodification of everyday life experience as well. </a:t>
            </a:r>
            <a:endParaRPr lang="en-US" dirty="0" smtClean="0"/>
          </a:p>
          <a:p>
            <a:r>
              <a:rPr lang="en-US" dirty="0" smtClean="0"/>
              <a:t>Especially </a:t>
            </a:r>
            <a:r>
              <a:rPr lang="en-US" dirty="0"/>
              <a:t>in 20</a:t>
            </a:r>
            <a:r>
              <a:rPr lang="en-US" baseline="30000" dirty="0"/>
              <a:t>th</a:t>
            </a:r>
            <a:r>
              <a:rPr lang="en-US" dirty="0"/>
              <a:t> century critical theory, also known as Western Marxism, there are </a:t>
            </a:r>
            <a:r>
              <a:rPr lang="en-US" dirty="0" smtClean="0"/>
              <a:t>multiple (critical) </a:t>
            </a:r>
            <a:r>
              <a:rPr lang="en-US" dirty="0"/>
              <a:t>notions relating to the utopian aspirations of Bauhaus</a:t>
            </a:r>
            <a:r>
              <a:rPr lang="fi-FI" dirty="0"/>
              <a:t> </a:t>
            </a:r>
            <a:r>
              <a:rPr lang="en-US" dirty="0" smtClean="0"/>
              <a:t> </a:t>
            </a:r>
            <a:endParaRPr lang="en-US" dirty="0"/>
          </a:p>
          <a:p>
            <a:r>
              <a:rPr lang="en-US" dirty="0"/>
              <a:t>In this study, which is the first to look at this connection in comprehensive ways, I argue that both, theoreticians associated with critical theory and members of Bauhaus, share very similar epistemological assumption on modernity, modernization and modernism. </a:t>
            </a:r>
            <a:r>
              <a:rPr lang="en-US" dirty="0" smtClean="0"/>
              <a:t>This </a:t>
            </a:r>
            <a:r>
              <a:rPr lang="en-US" dirty="0"/>
              <a:t>shared assumption is the reification of everyday life experience after the First World War which led to commodification of everyday objects as an outcome of technical improvements in industrial production. </a:t>
            </a:r>
            <a:endParaRPr lang="en-US" dirty="0" smtClean="0"/>
          </a:p>
          <a:p>
            <a:r>
              <a:rPr lang="en-US" dirty="0" smtClean="0"/>
              <a:t>However</a:t>
            </a:r>
            <a:r>
              <a:rPr lang="en-US" dirty="0"/>
              <a:t>, the conclusions of this shared epistemological understanding of modernity are paradoxically entirely opposite between Bauhaus and philosophers associated to critical theory.  According to Bauhaus it was a way for inventing a utopia of new modern society. According to members of critical theory it was the point of departure when many utopian energies of especially early avant-garde movements became instrumental which eventually led the total collapse of any optimistic understanding of modernism. </a:t>
            </a:r>
            <a:endParaRPr lang="fi-FI" dirty="0"/>
          </a:p>
          <a:p>
            <a:endParaRPr lang="fi-FI" dirty="0" smtClean="0"/>
          </a:p>
          <a:p>
            <a:endParaRPr lang="fi-FI" dirty="0"/>
          </a:p>
          <a:p>
            <a:endParaRPr lang="fi-FI" dirty="0" smtClean="0"/>
          </a:p>
          <a:p>
            <a:endParaRPr lang="fi-FI" dirty="0"/>
          </a:p>
        </p:txBody>
      </p:sp>
    </p:spTree>
    <p:extLst>
      <p:ext uri="{BB962C8B-B14F-4D97-AF65-F5344CB8AC3E}">
        <p14:creationId xmlns:p14="http://schemas.microsoft.com/office/powerpoint/2010/main" val="1634519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rotWithShape="1">
          <a:blip r:embed="rId2">
            <a:extLst>
              <a:ext uri="{28A0092B-C50C-407E-A947-70E740481C1C}">
                <a14:useLocalDpi xmlns:a14="http://schemas.microsoft.com/office/drawing/2010/main" val="0"/>
              </a:ext>
            </a:extLst>
          </a:blip>
          <a:srcRect r="-2" b="7534"/>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xmlns=""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a:solidFill>
              <a:srgbClr val="742E1D"/>
            </a:solidFill>
          </a:ln>
        </p:spPr>
        <p:style>
          <a:lnRef idx="1">
            <a:schemeClr val="accent1"/>
          </a:lnRef>
          <a:fillRef idx="0">
            <a:schemeClr val="accent1"/>
          </a:fillRef>
          <a:effectRef idx="0">
            <a:schemeClr val="accent1"/>
          </a:effectRef>
          <a:fontRef idx="minor">
            <a:schemeClr val="tx1"/>
          </a:fontRef>
        </p:style>
      </p:cxnSp>
      <p:sp>
        <p:nvSpPr>
          <p:cNvPr id="2" name="Otsikko 1"/>
          <p:cNvSpPr>
            <a:spLocks noGrp="1"/>
          </p:cNvSpPr>
          <p:nvPr>
            <p:ph type="title"/>
          </p:nvPr>
        </p:nvSpPr>
        <p:spPr>
          <a:xfrm>
            <a:off x="4965430" y="629268"/>
            <a:ext cx="6586491" cy="1286160"/>
          </a:xfrm>
        </p:spPr>
        <p:txBody>
          <a:bodyPr anchor="b">
            <a:normAutofit/>
          </a:bodyPr>
          <a:lstStyle/>
          <a:p>
            <a:r>
              <a:rPr lang="fi-FI" dirty="0" err="1"/>
              <a:t>Bauhaus</a:t>
            </a:r>
            <a:r>
              <a:rPr lang="fi-FI" dirty="0"/>
              <a:t> </a:t>
            </a:r>
          </a:p>
        </p:txBody>
      </p:sp>
      <p:sp>
        <p:nvSpPr>
          <p:cNvPr id="3" name="Sisällön paikkamerkki 2"/>
          <p:cNvSpPr>
            <a:spLocks noGrp="1"/>
          </p:cNvSpPr>
          <p:nvPr>
            <p:ph idx="1"/>
          </p:nvPr>
        </p:nvSpPr>
        <p:spPr>
          <a:xfrm>
            <a:off x="4965431" y="2438400"/>
            <a:ext cx="6586489" cy="3785419"/>
          </a:xfrm>
        </p:spPr>
        <p:txBody>
          <a:bodyPr>
            <a:normAutofit fontScale="85000" lnSpcReduction="20000"/>
          </a:bodyPr>
          <a:lstStyle/>
          <a:p>
            <a:r>
              <a:rPr lang="en-US" sz="1700" dirty="0" smtClean="0"/>
              <a:t>Industrial production of everyday </a:t>
            </a:r>
            <a:r>
              <a:rPr lang="en-US" sz="1700" dirty="0" smtClean="0"/>
              <a:t>objects</a:t>
            </a:r>
          </a:p>
          <a:p>
            <a:pPr lvl="1"/>
            <a:r>
              <a:rPr lang="en-US" sz="1700" dirty="0"/>
              <a:t>Bauhaus is often associated with the idea of formulating new social utopia by making objects and forms that are reduced to the certain degree that is really needed. Therefore, their project thus interacted with Le Corbusier (architecture’s possibility to stabilize society and its class relations), and Nordic functionalism (where the formations of democratic welfare state -ideologies became to emerge).  The roots of the school lies in inventing new forms not only for the sake of aesthetic but for the sake of designing new society. </a:t>
            </a:r>
            <a:endParaRPr lang="en-US" sz="1700" dirty="0" smtClean="0"/>
          </a:p>
          <a:p>
            <a:r>
              <a:rPr lang="en-US" sz="1700" dirty="0" smtClean="0"/>
              <a:t>The </a:t>
            </a:r>
            <a:r>
              <a:rPr lang="en-US" sz="1700" dirty="0"/>
              <a:t>idea of “Bauhaus style” is modern equivalent for the earlier ideas of </a:t>
            </a:r>
            <a:r>
              <a:rPr lang="en-US" sz="1700" i="1" dirty="0"/>
              <a:t>Gesamtkunstwerk</a:t>
            </a:r>
            <a:r>
              <a:rPr lang="en-US" sz="1700" dirty="0"/>
              <a:t>: the design process from single chair to entire city should follow the same formal principle. To Bauhaus this principle is function instead of decoration. </a:t>
            </a:r>
          </a:p>
          <a:p>
            <a:r>
              <a:rPr lang="en-US" sz="1700" dirty="0" smtClean="0"/>
              <a:t>Bauhaus </a:t>
            </a:r>
            <a:r>
              <a:rPr lang="en-US" sz="1700" dirty="0"/>
              <a:t>operated in Weimar, Dessau, and Berlin during the years 1919–1933 and was directed by three notable architects Walter Gropius (1919–1928), Hannes Meyer (1928–1930), and Ludwig Mies van der Rohe (1930–1933). Every city and director gave particular nature to Bauhaus idea but generally there are three crucial interrelated themes that formulated the distinctive nature of Bauhaus cultural politics: </a:t>
            </a:r>
            <a:endParaRPr lang="fi-FI" sz="1700" dirty="0"/>
          </a:p>
          <a:p>
            <a:pPr marL="971550" lvl="1" indent="-514350">
              <a:buFont typeface="+mj-lt"/>
              <a:buAutoNum type="arabicPeriod"/>
            </a:pPr>
            <a:r>
              <a:rPr lang="en-US" sz="1700" dirty="0"/>
              <a:t>Avant-gardist influences from Soviet Russia</a:t>
            </a:r>
          </a:p>
          <a:p>
            <a:pPr marL="971550" lvl="1" indent="-514350">
              <a:buFont typeface="+mj-lt"/>
              <a:buAutoNum type="arabicPeriod"/>
            </a:pPr>
            <a:r>
              <a:rPr lang="en-US" sz="1700" dirty="0"/>
              <a:t>The political spectrum in Weimar </a:t>
            </a:r>
            <a:r>
              <a:rPr lang="en-US" sz="1700" dirty="0" smtClean="0"/>
              <a:t>Republic: “Weimar as laboratory”</a:t>
            </a:r>
            <a:endParaRPr lang="fi-FI" sz="1700" dirty="0"/>
          </a:p>
          <a:p>
            <a:pPr marL="971550" lvl="1" indent="-514350">
              <a:buFont typeface="+mj-lt"/>
              <a:buAutoNum type="arabicPeriod"/>
            </a:pPr>
            <a:r>
              <a:rPr lang="en-US" sz="1700" dirty="0"/>
              <a:t>Utopian aspirations from new technologies and industrial production.   </a:t>
            </a:r>
            <a:endParaRPr lang="fi-FI" sz="1700" dirty="0"/>
          </a:p>
          <a:p>
            <a:endParaRPr lang="fi-FI" sz="1300" dirty="0"/>
          </a:p>
        </p:txBody>
      </p:sp>
    </p:spTree>
    <p:extLst>
      <p:ext uri="{BB962C8B-B14F-4D97-AF65-F5344CB8AC3E}">
        <p14:creationId xmlns:p14="http://schemas.microsoft.com/office/powerpoint/2010/main" val="285840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t>
            </a:r>
            <a:r>
              <a:rPr lang="fi-FI" dirty="0" err="1" smtClean="0"/>
              <a:t>Bauhaus</a:t>
            </a:r>
            <a:r>
              <a:rPr lang="fi-FI" dirty="0" smtClean="0"/>
              <a:t> </a:t>
            </a:r>
            <a:r>
              <a:rPr lang="fi-FI" dirty="0" err="1" smtClean="0"/>
              <a:t>challenge</a:t>
            </a:r>
            <a:r>
              <a:rPr lang="fi-FI" dirty="0" smtClean="0"/>
              <a:t>” </a:t>
            </a:r>
            <a:endParaRPr lang="fi-FI" dirty="0"/>
          </a:p>
        </p:txBody>
      </p:sp>
      <p:sp>
        <p:nvSpPr>
          <p:cNvPr id="3" name="Sisällön paikkamerkki 2"/>
          <p:cNvSpPr>
            <a:spLocks noGrp="1"/>
          </p:cNvSpPr>
          <p:nvPr>
            <p:ph idx="1"/>
          </p:nvPr>
        </p:nvSpPr>
        <p:spPr/>
        <p:txBody>
          <a:bodyPr>
            <a:normAutofit fontScale="77500" lnSpcReduction="20000"/>
          </a:bodyPr>
          <a:lstStyle/>
          <a:p>
            <a:r>
              <a:rPr lang="en-US" dirty="0"/>
              <a:t>The primary purpose for my research is to study how the social utopia of Bauhaus understood in 20</a:t>
            </a:r>
            <a:r>
              <a:rPr lang="en-US" baseline="30000" dirty="0"/>
              <a:t>th</a:t>
            </a:r>
            <a:r>
              <a:rPr lang="en-US" dirty="0"/>
              <a:t> century critical theory. </a:t>
            </a:r>
            <a:r>
              <a:rPr lang="en-US" dirty="0" smtClean="0"/>
              <a:t>I </a:t>
            </a:r>
            <a:r>
              <a:rPr lang="en-US" dirty="0"/>
              <a:t>argue  that there are especially two eras when Bauhaus has been debated from critical point of view. First era arose from the foundation of Frankfurt School in Weimar Republic (1918–1933). The problem of Bauhaus was mainly discussed by associates from the outer circle of the Frankfurt school, by Ernst Bloch, Siegfried Kracauer, and most importantly Walter Benjamin. </a:t>
            </a:r>
            <a:endParaRPr lang="en-US" dirty="0" smtClean="0"/>
          </a:p>
          <a:p>
            <a:r>
              <a:rPr lang="en-US" dirty="0" smtClean="0"/>
              <a:t>The </a:t>
            </a:r>
            <a:r>
              <a:rPr lang="en-US" dirty="0"/>
              <a:t>second wave of reading Bauhaus from critical theory point of view took its place in French Marxism in 1970’s when the nature of commodification, reification and industrial production changed their nature radically. </a:t>
            </a:r>
            <a:r>
              <a:rPr lang="en-US" dirty="0" smtClean="0"/>
              <a:t>Key </a:t>
            </a:r>
            <a:r>
              <a:rPr lang="en-US" dirty="0"/>
              <a:t>thinker here is especially Henri Lefebvre, whose work relating to the critique of everyday life, architecture, and urbanism influenced also his colleagues and former students, most notably Jean Baudrillard and Guy Debord. </a:t>
            </a:r>
            <a:endParaRPr lang="en-US" dirty="0" smtClean="0"/>
          </a:p>
          <a:p>
            <a:r>
              <a:rPr lang="en-US" dirty="0"/>
              <a:t>This connection between Bauhaus and critical theory in broad sense will be discussed in general as well but I will primarily focus on Walter Benjamin’s  and Henri Lefebvre’s critical encounter with Bauhaus.  </a:t>
            </a:r>
            <a:endParaRPr lang="en-US" baseline="30000" dirty="0"/>
          </a:p>
          <a:p>
            <a:endParaRPr lang="fi-FI" dirty="0"/>
          </a:p>
          <a:p>
            <a:endParaRPr lang="fi-FI" dirty="0"/>
          </a:p>
          <a:p>
            <a:endParaRPr lang="fi-FI" dirty="0"/>
          </a:p>
          <a:p>
            <a:pPr lvl="1"/>
            <a:endParaRPr lang="en-US" dirty="0" smtClean="0"/>
          </a:p>
          <a:p>
            <a:endParaRPr lang="fi-FI" dirty="0"/>
          </a:p>
        </p:txBody>
      </p:sp>
    </p:spTree>
    <p:extLst>
      <p:ext uri="{BB962C8B-B14F-4D97-AF65-F5344CB8AC3E}">
        <p14:creationId xmlns:p14="http://schemas.microsoft.com/office/powerpoint/2010/main" val="1886897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Frankfurt </a:t>
            </a:r>
            <a:r>
              <a:rPr lang="fi-FI" dirty="0" err="1" smtClean="0"/>
              <a:t>school</a:t>
            </a:r>
            <a:r>
              <a:rPr lang="fi-FI" dirty="0"/>
              <a:t> </a:t>
            </a:r>
            <a:r>
              <a:rPr lang="fi-FI" dirty="0" smtClean="0"/>
              <a:t>and </a:t>
            </a:r>
            <a:r>
              <a:rPr lang="fi-FI" dirty="0" err="1" smtClean="0"/>
              <a:t>Bauhaus</a:t>
            </a:r>
            <a:r>
              <a:rPr lang="fi-FI" dirty="0" smtClean="0"/>
              <a:t> </a:t>
            </a:r>
            <a:endParaRPr lang="fi-FI" dirty="0"/>
          </a:p>
        </p:txBody>
      </p:sp>
      <p:sp>
        <p:nvSpPr>
          <p:cNvPr id="3" name="Sisällön paikkamerkki 2"/>
          <p:cNvSpPr>
            <a:spLocks noGrp="1"/>
          </p:cNvSpPr>
          <p:nvPr>
            <p:ph idx="1"/>
          </p:nvPr>
        </p:nvSpPr>
        <p:spPr/>
        <p:txBody>
          <a:bodyPr>
            <a:normAutofit fontScale="92500" lnSpcReduction="20000"/>
          </a:bodyPr>
          <a:lstStyle/>
          <a:p>
            <a:r>
              <a:rPr lang="en-US" dirty="0"/>
              <a:t>First era of “Bauhaus challenge” in critical theory is to be understood as a part of broader question of modernism as social antagonism between repression and emancipation in the theory of early Frankfurt school. </a:t>
            </a:r>
            <a:endParaRPr lang="en-US" dirty="0" smtClean="0"/>
          </a:p>
          <a:p>
            <a:r>
              <a:rPr lang="en-US" dirty="0" smtClean="0"/>
              <a:t>Frankfurt school </a:t>
            </a:r>
          </a:p>
          <a:p>
            <a:pPr lvl="1"/>
            <a:r>
              <a:rPr lang="en-US" dirty="0" smtClean="0"/>
              <a:t>School combining social theory (especially sociology) and critical (Marxist </a:t>
            </a:r>
            <a:r>
              <a:rPr lang="en-US" dirty="0" smtClean="0"/>
              <a:t>philosophy)</a:t>
            </a:r>
            <a:endParaRPr lang="en-US" dirty="0" smtClean="0"/>
          </a:p>
          <a:p>
            <a:pPr lvl="1"/>
            <a:r>
              <a:rPr lang="en-US" dirty="0" smtClean="0"/>
              <a:t>Members: Theodor Adorno, Max </a:t>
            </a:r>
            <a:r>
              <a:rPr lang="en-US" dirty="0" err="1" smtClean="0"/>
              <a:t>Horkheimer</a:t>
            </a:r>
            <a:r>
              <a:rPr lang="en-US" dirty="0" smtClean="0"/>
              <a:t>, Walter Benjamin, Erich Fromm, Herbert Marcuse</a:t>
            </a:r>
            <a:r>
              <a:rPr lang="is-IS" dirty="0" smtClean="0"/>
              <a:t>… </a:t>
            </a:r>
          </a:p>
          <a:p>
            <a:pPr lvl="1"/>
            <a:r>
              <a:rPr lang="is-IS" dirty="0" smtClean="0"/>
              <a:t>Critique of mass society and cultural industry  </a:t>
            </a:r>
          </a:p>
          <a:p>
            <a:pPr lvl="1"/>
            <a:r>
              <a:rPr lang="is-IS" dirty="0" smtClean="0"/>
              <a:t>Adorno &amp; Horkheimer: </a:t>
            </a:r>
            <a:r>
              <a:rPr lang="fi-FI" i="1" dirty="0" err="1"/>
              <a:t>Dialectic</a:t>
            </a:r>
            <a:r>
              <a:rPr lang="fi-FI" i="1" dirty="0"/>
              <a:t> of </a:t>
            </a:r>
            <a:r>
              <a:rPr lang="fi-FI" i="1" dirty="0" err="1"/>
              <a:t>Enlightenment</a:t>
            </a:r>
            <a:endParaRPr lang="en-US" i="1" dirty="0" smtClean="0"/>
          </a:p>
          <a:p>
            <a:r>
              <a:rPr lang="en-US" dirty="0"/>
              <a:t>T</a:t>
            </a:r>
            <a:r>
              <a:rPr lang="en-US" dirty="0" smtClean="0"/>
              <a:t>here </a:t>
            </a:r>
            <a:r>
              <a:rPr lang="en-US" dirty="0"/>
              <a:t>was no consensus among the theoreticians involved in Frankfurt school over the ultimate meaning of Bauhaus. This </a:t>
            </a:r>
            <a:r>
              <a:rPr lang="en-US" dirty="0" smtClean="0"/>
              <a:t>is a </a:t>
            </a:r>
            <a:r>
              <a:rPr lang="en-US" dirty="0"/>
              <a:t>part of broader “Adorno-Benjamin -debate” over the meaning of the ‘work of art in the age of its technological reproducibility’. </a:t>
            </a:r>
            <a:endParaRPr lang="fi-FI" dirty="0"/>
          </a:p>
        </p:txBody>
      </p:sp>
    </p:spTree>
    <p:extLst>
      <p:ext uri="{BB962C8B-B14F-4D97-AF65-F5344CB8AC3E}">
        <p14:creationId xmlns:p14="http://schemas.microsoft.com/office/powerpoint/2010/main" val="206784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48929" y="644014"/>
            <a:ext cx="7344697" cy="1676603"/>
          </a:xfrm>
        </p:spPr>
        <p:txBody>
          <a:bodyPr>
            <a:normAutofit/>
          </a:bodyPr>
          <a:lstStyle/>
          <a:p>
            <a:r>
              <a:rPr lang="fi-FI" dirty="0" smtClean="0"/>
              <a:t>Walter Benjamin (1892–1940)</a:t>
            </a:r>
            <a:endParaRPr lang="fi-FI" dirty="0"/>
          </a:p>
        </p:txBody>
      </p:sp>
      <p:sp>
        <p:nvSpPr>
          <p:cNvPr id="9" name="Content Placeholder 8"/>
          <p:cNvSpPr>
            <a:spLocks noGrp="1"/>
          </p:cNvSpPr>
          <p:nvPr>
            <p:ph idx="1"/>
          </p:nvPr>
        </p:nvSpPr>
        <p:spPr>
          <a:xfrm>
            <a:off x="648931" y="1961535"/>
            <a:ext cx="11101110" cy="4704735"/>
          </a:xfrm>
        </p:spPr>
        <p:txBody>
          <a:bodyPr>
            <a:normAutofit/>
          </a:bodyPr>
          <a:lstStyle/>
          <a:p>
            <a:pPr lvl="1"/>
            <a:endParaRPr lang="en-US" sz="1800" dirty="0" smtClean="0"/>
          </a:p>
          <a:p>
            <a:r>
              <a:rPr lang="en-US" sz="1800" dirty="0" smtClean="0"/>
              <a:t>An outsider of Frankfurt school</a:t>
            </a:r>
          </a:p>
          <a:p>
            <a:r>
              <a:rPr lang="en-US" sz="1800" dirty="0" smtClean="0"/>
              <a:t>Best known for his essay </a:t>
            </a:r>
            <a:r>
              <a:rPr lang="en-US" sz="1800" i="1" dirty="0"/>
              <a:t>The Work of Art in the Age of Mechanical </a:t>
            </a:r>
            <a:r>
              <a:rPr lang="en-US" sz="1800" i="1" dirty="0" smtClean="0"/>
              <a:t>Reproduction (1936)</a:t>
            </a:r>
          </a:p>
          <a:p>
            <a:pPr lvl="1"/>
            <a:r>
              <a:rPr lang="en-US" sz="1800" dirty="0" smtClean="0"/>
              <a:t>How is art produced in industrial </a:t>
            </a:r>
            <a:r>
              <a:rPr lang="en-US" sz="1800" dirty="0" smtClean="0"/>
              <a:t>society</a:t>
            </a:r>
            <a:endParaRPr lang="en-US" sz="1800" dirty="0" smtClean="0"/>
          </a:p>
          <a:p>
            <a:pPr lvl="1"/>
            <a:r>
              <a:rPr lang="en-US" sz="1800" dirty="0" smtClean="0"/>
              <a:t>Aura vs. technology in art</a:t>
            </a:r>
          </a:p>
          <a:p>
            <a:pPr lvl="1"/>
            <a:r>
              <a:rPr lang="en-US" sz="1800" dirty="0" smtClean="0"/>
              <a:t>Photography, cinema and modern architecture as paradigmatic forms of art in industrial society </a:t>
            </a:r>
            <a:endParaRPr lang="en-US" sz="1800" dirty="0"/>
          </a:p>
          <a:p>
            <a:r>
              <a:rPr lang="en-US" sz="1800" dirty="0"/>
              <a:t>Benjamin’s thinking on the technological change and modernization in society is connected to the concomitant changes in the forms of artistic production and political </a:t>
            </a:r>
            <a:r>
              <a:rPr lang="en-US" sz="1800" dirty="0" smtClean="0"/>
              <a:t>struggle</a:t>
            </a:r>
            <a:endParaRPr lang="fi-FI" sz="1800" dirty="0" smtClean="0"/>
          </a:p>
          <a:p>
            <a:r>
              <a:rPr lang="fi-FI" sz="1800" dirty="0" err="1" smtClean="0"/>
              <a:t>Shock</a:t>
            </a:r>
            <a:r>
              <a:rPr lang="fi-FI" sz="1800" dirty="0" smtClean="0"/>
              <a:t> as </a:t>
            </a:r>
            <a:r>
              <a:rPr lang="fi-FI" sz="1800" dirty="0" err="1" smtClean="0"/>
              <a:t>defining</a:t>
            </a:r>
            <a:r>
              <a:rPr lang="fi-FI" sz="1800" dirty="0" smtClean="0"/>
              <a:t> </a:t>
            </a:r>
            <a:r>
              <a:rPr lang="fi-FI" sz="1800" dirty="0" err="1" smtClean="0"/>
              <a:t>phenomena</a:t>
            </a:r>
            <a:r>
              <a:rPr lang="fi-FI" sz="1800" dirty="0" smtClean="0"/>
              <a:t> of </a:t>
            </a:r>
            <a:r>
              <a:rPr lang="fi-FI" sz="1800" dirty="0" err="1" smtClean="0"/>
              <a:t>modern</a:t>
            </a:r>
            <a:r>
              <a:rPr lang="fi-FI" sz="1800" dirty="0" smtClean="0"/>
              <a:t> life </a:t>
            </a:r>
            <a:r>
              <a:rPr lang="fi-FI" sz="1800" dirty="0" err="1" smtClean="0"/>
              <a:t>experience</a:t>
            </a:r>
            <a:endParaRPr lang="fi-FI" sz="1800" dirty="0" smtClean="0"/>
          </a:p>
          <a:p>
            <a:r>
              <a:rPr lang="en-US" sz="1800" dirty="0" smtClean="0"/>
              <a:t>Bauhaus for Benjamin: a possibility for </a:t>
            </a:r>
            <a:r>
              <a:rPr lang="en-US" sz="1800" dirty="0" smtClean="0"/>
              <a:t>radical “destructive culture” </a:t>
            </a:r>
            <a:r>
              <a:rPr lang="en-US" sz="1800" dirty="0" smtClean="0"/>
              <a:t>after WWI</a:t>
            </a:r>
            <a:r>
              <a:rPr lang="en-US" sz="1800" dirty="0"/>
              <a:t/>
            </a:r>
            <a:br>
              <a:rPr lang="en-US" sz="1800" dirty="0"/>
            </a:br>
            <a:endParaRPr lang="en-US" sz="1800" dirty="0"/>
          </a:p>
          <a:p>
            <a:endParaRPr lang="en-US" sz="1800" dirty="0" smtClean="0"/>
          </a:p>
          <a:p>
            <a:endParaRPr lang="en-US" sz="1800" dirty="0" smtClean="0"/>
          </a:p>
          <a:p>
            <a:endParaRPr lang="fi-FI" sz="1800" dirty="0"/>
          </a:p>
          <a:p>
            <a:endParaRPr lang="en-US" sz="1800" dirty="0"/>
          </a:p>
        </p:txBody>
      </p:sp>
    </p:spTree>
    <p:extLst>
      <p:ext uri="{BB962C8B-B14F-4D97-AF65-F5344CB8AC3E}">
        <p14:creationId xmlns:p14="http://schemas.microsoft.com/office/powerpoint/2010/main" val="2361860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isällön paikkamerkki 3"/>
          <p:cNvPicPr>
            <a:picLocks noChangeAspect="1"/>
          </p:cNvPicPr>
          <p:nvPr/>
        </p:nvPicPr>
        <p:blipFill rotWithShape="1">
          <a:blip r:embed="rId2">
            <a:extLst>
              <a:ext uri="{28A0092B-C50C-407E-A947-70E740481C1C}">
                <a14:useLocalDpi xmlns:a14="http://schemas.microsoft.com/office/drawing/2010/main" val="0"/>
              </a:ext>
            </a:extLst>
          </a:blip>
          <a:srcRect t="15858" b="7351"/>
          <a:stretch/>
        </p:blipFill>
        <p:spPr>
          <a:xfrm>
            <a:off x="-1" y="10"/>
            <a:ext cx="12192000" cy="6857990"/>
          </a:xfrm>
          <a:prstGeom prst="rect">
            <a:avLst/>
          </a:prstGeom>
        </p:spPr>
        <p:style>
          <a:lnRef idx="0">
            <a:scrgbClr r="0" g="0" b="0"/>
          </a:lnRef>
          <a:fillRef idx="1001">
            <a:schemeClr val="dk1"/>
          </a:fillRef>
          <a:effectRef idx="0">
            <a:scrgbClr r="0" g="0" b="0"/>
          </a:effectRef>
          <a:fontRef idx="major"/>
        </p:style>
      </p:pic>
      <p:sp>
        <p:nvSpPr>
          <p:cNvPr id="9" name="Freeform 5">
            <a:extLst>
              <a:ext uri="{FF2B5EF4-FFF2-40B4-BE49-F238E27FC236}">
                <a16:creationId xmlns="" xmlns:a16="http://schemas.microsoft.com/office/drawing/2014/main" id="{3CD9DF72-87A3-404E-A828-84CBF11A83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 xmlns:a16="http://schemas.microsoft.com/office/drawing/2014/main" id="{20E3A342-4D61-4E3F-AF90-1AB42AEB96C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Otsikko 1"/>
          <p:cNvSpPr>
            <a:spLocks noGrp="1"/>
          </p:cNvSpPr>
          <p:nvPr>
            <p:ph type="title"/>
          </p:nvPr>
        </p:nvSpPr>
        <p:spPr>
          <a:xfrm>
            <a:off x="709448" y="1913950"/>
            <a:ext cx="4204137" cy="1342754"/>
          </a:xfrm>
        </p:spPr>
        <p:txBody>
          <a:bodyPr>
            <a:normAutofit/>
          </a:bodyPr>
          <a:lstStyle/>
          <a:p>
            <a:pPr algn="ctr"/>
            <a:r>
              <a:rPr lang="fi-FI" sz="3600"/>
              <a:t>Walter Benjamin</a:t>
            </a:r>
          </a:p>
        </p:txBody>
      </p:sp>
      <p:sp>
        <p:nvSpPr>
          <p:cNvPr id="3" name="Sisällön paikkamerkki 2"/>
          <p:cNvSpPr>
            <a:spLocks noGrp="1"/>
          </p:cNvSpPr>
          <p:nvPr>
            <p:ph idx="1"/>
          </p:nvPr>
        </p:nvSpPr>
        <p:spPr>
          <a:xfrm>
            <a:off x="504251" y="3417573"/>
            <a:ext cx="4593021" cy="2619839"/>
          </a:xfrm>
        </p:spPr>
        <p:txBody>
          <a:bodyPr anchor="ctr">
            <a:normAutofit fontScale="92500" lnSpcReduction="20000"/>
          </a:bodyPr>
          <a:lstStyle/>
          <a:p>
            <a:pPr marL="0" indent="0">
              <a:buNone/>
            </a:pPr>
            <a:r>
              <a:rPr lang="fi-FI" sz="1800" dirty="0" smtClean="0"/>
              <a:t>”</a:t>
            </a:r>
            <a:r>
              <a:rPr lang="fi-FI" sz="1800" dirty="0" err="1" smtClean="0"/>
              <a:t>Barbarism</a:t>
            </a:r>
            <a:r>
              <a:rPr lang="fi-FI" sz="1800" dirty="0"/>
              <a:t>? </a:t>
            </a:r>
            <a:r>
              <a:rPr lang="fi-FI" sz="1800" dirty="0" err="1"/>
              <a:t>Yes</a:t>
            </a:r>
            <a:r>
              <a:rPr lang="fi-FI" sz="1800" dirty="0"/>
              <a:t>, </a:t>
            </a:r>
            <a:r>
              <a:rPr lang="fi-FI" sz="1800" dirty="0" err="1"/>
              <a:t>indeed</a:t>
            </a:r>
            <a:r>
              <a:rPr lang="fi-FI" sz="1800" dirty="0"/>
              <a:t>. </a:t>
            </a:r>
            <a:r>
              <a:rPr lang="fi-FI" sz="1800" dirty="0" err="1"/>
              <a:t>We</a:t>
            </a:r>
            <a:r>
              <a:rPr lang="fi-FI" sz="1800" dirty="0"/>
              <a:t> </a:t>
            </a:r>
            <a:r>
              <a:rPr lang="fi-FI" sz="1800" dirty="0" err="1"/>
              <a:t>say</a:t>
            </a:r>
            <a:r>
              <a:rPr lang="fi-FI" sz="1800" dirty="0"/>
              <a:t> </a:t>
            </a:r>
            <a:r>
              <a:rPr lang="fi-FI" sz="1800" dirty="0" err="1"/>
              <a:t>this</a:t>
            </a:r>
            <a:r>
              <a:rPr lang="fi-FI" sz="1800" dirty="0"/>
              <a:t> in </a:t>
            </a:r>
            <a:r>
              <a:rPr lang="fi-FI" sz="1800" dirty="0" err="1"/>
              <a:t>order</a:t>
            </a:r>
            <a:r>
              <a:rPr lang="fi-FI" sz="1800" dirty="0"/>
              <a:t> to </a:t>
            </a:r>
            <a:r>
              <a:rPr lang="fi-FI" sz="1800" dirty="0" err="1"/>
              <a:t>introduce</a:t>
            </a:r>
            <a:r>
              <a:rPr lang="fi-FI" sz="1800" dirty="0"/>
              <a:t> a </a:t>
            </a:r>
            <a:r>
              <a:rPr lang="fi-FI" sz="1800" dirty="0" err="1"/>
              <a:t>new</a:t>
            </a:r>
            <a:r>
              <a:rPr lang="fi-FI" sz="1800" dirty="0"/>
              <a:t>, </a:t>
            </a:r>
            <a:r>
              <a:rPr lang="fi-FI" sz="1800" dirty="0" err="1"/>
              <a:t>positive</a:t>
            </a:r>
            <a:r>
              <a:rPr lang="fi-FI" sz="1800" dirty="0"/>
              <a:t> </a:t>
            </a:r>
            <a:r>
              <a:rPr lang="fi-FI" sz="1800" dirty="0" err="1"/>
              <a:t>concept</a:t>
            </a:r>
            <a:r>
              <a:rPr lang="fi-FI" sz="1800" dirty="0"/>
              <a:t> of </a:t>
            </a:r>
            <a:r>
              <a:rPr lang="fi-FI" sz="1800" dirty="0" err="1"/>
              <a:t>barbarism</a:t>
            </a:r>
            <a:r>
              <a:rPr lang="fi-FI" sz="1800" dirty="0"/>
              <a:t>. For </a:t>
            </a:r>
            <a:r>
              <a:rPr lang="fi-FI" sz="1800" dirty="0" err="1"/>
              <a:t>what</a:t>
            </a:r>
            <a:r>
              <a:rPr lang="fi-FI" sz="1800" dirty="0"/>
              <a:t> </a:t>
            </a:r>
            <a:r>
              <a:rPr lang="fi-FI" sz="1800" dirty="0" err="1"/>
              <a:t>does</a:t>
            </a:r>
            <a:r>
              <a:rPr lang="fi-FI" sz="1800" dirty="0"/>
              <a:t> </a:t>
            </a:r>
            <a:r>
              <a:rPr lang="fi-FI" sz="1800" dirty="0" err="1"/>
              <a:t>poverty</a:t>
            </a:r>
            <a:r>
              <a:rPr lang="fi-FI" sz="1800" dirty="0"/>
              <a:t> of </a:t>
            </a:r>
            <a:r>
              <a:rPr lang="fi-FI" sz="1800" dirty="0" err="1"/>
              <a:t>experience</a:t>
            </a:r>
            <a:r>
              <a:rPr lang="fi-FI" sz="1800" dirty="0"/>
              <a:t> </a:t>
            </a:r>
            <a:r>
              <a:rPr lang="fi-FI" sz="1800" dirty="0" err="1"/>
              <a:t>do</a:t>
            </a:r>
            <a:r>
              <a:rPr lang="fi-FI" sz="1800" dirty="0"/>
              <a:t> for </a:t>
            </a:r>
            <a:r>
              <a:rPr lang="fi-FI" sz="1800" dirty="0" err="1"/>
              <a:t>the</a:t>
            </a:r>
            <a:r>
              <a:rPr lang="fi-FI" sz="1800" dirty="0"/>
              <a:t> barbarian? It </a:t>
            </a:r>
            <a:r>
              <a:rPr lang="fi-FI" sz="1800" dirty="0" err="1"/>
              <a:t>forces</a:t>
            </a:r>
            <a:r>
              <a:rPr lang="fi-FI" sz="1800" dirty="0"/>
              <a:t> </a:t>
            </a:r>
            <a:r>
              <a:rPr lang="fi-FI" sz="1800" dirty="0" err="1"/>
              <a:t>him</a:t>
            </a:r>
            <a:r>
              <a:rPr lang="fi-FI" sz="1800" dirty="0"/>
              <a:t> to </a:t>
            </a:r>
            <a:r>
              <a:rPr lang="fi-FI" sz="1800" dirty="0" err="1"/>
              <a:t>start</a:t>
            </a:r>
            <a:r>
              <a:rPr lang="fi-FI" sz="1800" dirty="0"/>
              <a:t> </a:t>
            </a:r>
            <a:r>
              <a:rPr lang="fi-FI" sz="1800" dirty="0" err="1"/>
              <a:t>from</a:t>
            </a:r>
            <a:r>
              <a:rPr lang="fi-FI" sz="1800" dirty="0"/>
              <a:t> </a:t>
            </a:r>
            <a:r>
              <a:rPr lang="fi-FI" sz="1800" dirty="0" err="1"/>
              <a:t>scratch</a:t>
            </a:r>
            <a:r>
              <a:rPr lang="fi-FI" sz="1800" dirty="0"/>
              <a:t>; to </a:t>
            </a:r>
            <a:r>
              <a:rPr lang="fi-FI" sz="1800" dirty="0" err="1"/>
              <a:t>make</a:t>
            </a:r>
            <a:r>
              <a:rPr lang="fi-FI" sz="1800" dirty="0"/>
              <a:t> a </a:t>
            </a:r>
            <a:r>
              <a:rPr lang="fi-FI" sz="1800" dirty="0" err="1"/>
              <a:t>new</a:t>
            </a:r>
            <a:r>
              <a:rPr lang="fi-FI" sz="1800" dirty="0"/>
              <a:t> </a:t>
            </a:r>
            <a:r>
              <a:rPr lang="fi-FI" sz="1800" dirty="0" err="1"/>
              <a:t>start</a:t>
            </a:r>
            <a:r>
              <a:rPr lang="fi-FI" sz="1800" dirty="0"/>
              <a:t>; to </a:t>
            </a:r>
            <a:r>
              <a:rPr lang="fi-FI" sz="1800" dirty="0" err="1"/>
              <a:t>make</a:t>
            </a:r>
            <a:r>
              <a:rPr lang="fi-FI" sz="1800" dirty="0"/>
              <a:t> a </a:t>
            </a:r>
            <a:r>
              <a:rPr lang="fi-FI" sz="1800" dirty="0" err="1"/>
              <a:t>little</a:t>
            </a:r>
            <a:r>
              <a:rPr lang="fi-FI" sz="1800" dirty="0"/>
              <a:t> go a long </a:t>
            </a:r>
            <a:r>
              <a:rPr lang="fi-FI" sz="1800" dirty="0" err="1"/>
              <a:t>way</a:t>
            </a:r>
            <a:r>
              <a:rPr lang="fi-FI" sz="1800" dirty="0"/>
              <a:t>; to </a:t>
            </a:r>
            <a:r>
              <a:rPr lang="fi-FI" sz="1800" dirty="0" err="1"/>
              <a:t>begin</a:t>
            </a:r>
            <a:r>
              <a:rPr lang="fi-FI" sz="1800" dirty="0"/>
              <a:t> </a:t>
            </a:r>
            <a:r>
              <a:rPr lang="fi-FI" sz="1800" dirty="0" err="1"/>
              <a:t>with</a:t>
            </a:r>
            <a:r>
              <a:rPr lang="fi-FI" sz="1800" dirty="0"/>
              <a:t> a </a:t>
            </a:r>
            <a:r>
              <a:rPr lang="fi-FI" sz="1800" dirty="0" err="1"/>
              <a:t>little</a:t>
            </a:r>
            <a:r>
              <a:rPr lang="fi-FI" sz="1800" dirty="0"/>
              <a:t> and </a:t>
            </a:r>
            <a:r>
              <a:rPr lang="fi-FI" sz="1800" dirty="0" err="1"/>
              <a:t>build</a:t>
            </a:r>
            <a:r>
              <a:rPr lang="fi-FI" sz="1800" dirty="0"/>
              <a:t> </a:t>
            </a:r>
            <a:r>
              <a:rPr lang="fi-FI" sz="1800" dirty="0" err="1"/>
              <a:t>up</a:t>
            </a:r>
            <a:r>
              <a:rPr lang="fi-FI" sz="1800" dirty="0"/>
              <a:t> </a:t>
            </a:r>
            <a:r>
              <a:rPr lang="fi-FI" sz="1800" dirty="0" err="1"/>
              <a:t>further</a:t>
            </a:r>
            <a:r>
              <a:rPr lang="fi-FI" sz="1800" dirty="0"/>
              <a:t>, </a:t>
            </a:r>
            <a:r>
              <a:rPr lang="fi-FI" sz="1800" dirty="0" err="1"/>
              <a:t>looking</a:t>
            </a:r>
            <a:r>
              <a:rPr lang="fi-FI" sz="1800" dirty="0"/>
              <a:t> </a:t>
            </a:r>
            <a:r>
              <a:rPr lang="fi-FI" sz="1800" dirty="0" err="1"/>
              <a:t>neither</a:t>
            </a:r>
            <a:r>
              <a:rPr lang="fi-FI" sz="1800" dirty="0"/>
              <a:t> </a:t>
            </a:r>
            <a:r>
              <a:rPr lang="fi-FI" sz="1800" dirty="0" err="1"/>
              <a:t>left</a:t>
            </a:r>
            <a:r>
              <a:rPr lang="fi-FI" sz="1800" dirty="0"/>
              <a:t> </a:t>
            </a:r>
            <a:r>
              <a:rPr lang="fi-FI" sz="1800" dirty="0" err="1"/>
              <a:t>nor</a:t>
            </a:r>
            <a:r>
              <a:rPr lang="fi-FI" sz="1800" dirty="0"/>
              <a:t> </a:t>
            </a:r>
            <a:r>
              <a:rPr lang="fi-FI" sz="1800" dirty="0" err="1"/>
              <a:t>right</a:t>
            </a:r>
            <a:r>
              <a:rPr lang="fi-FI" sz="1800" dirty="0" smtClean="0"/>
              <a:t>.” </a:t>
            </a:r>
          </a:p>
          <a:p>
            <a:pPr marL="0" indent="0">
              <a:buNone/>
            </a:pPr>
            <a:r>
              <a:rPr lang="fi-FI" sz="1800" dirty="0" smtClean="0"/>
              <a:t>(</a:t>
            </a:r>
            <a:r>
              <a:rPr lang="is-IS" sz="1800" dirty="0" smtClean="0"/>
              <a:t>…</a:t>
            </a:r>
            <a:r>
              <a:rPr lang="fi-FI" sz="1800" dirty="0" smtClean="0"/>
              <a:t>)</a:t>
            </a:r>
          </a:p>
          <a:p>
            <a:pPr marL="0" indent="0">
              <a:buNone/>
            </a:pPr>
            <a:r>
              <a:rPr lang="fi-FI" sz="1800" dirty="0" smtClean="0"/>
              <a:t>”</a:t>
            </a:r>
            <a:r>
              <a:rPr lang="fi-FI" sz="1800" dirty="0" err="1" smtClean="0"/>
              <a:t>This</a:t>
            </a:r>
            <a:r>
              <a:rPr lang="fi-FI" sz="1800" dirty="0" smtClean="0"/>
              <a:t> </a:t>
            </a:r>
            <a:r>
              <a:rPr lang="fi-FI" sz="1800" dirty="0" err="1"/>
              <a:t>has</a:t>
            </a:r>
            <a:r>
              <a:rPr lang="fi-FI" sz="1800" dirty="0"/>
              <a:t> </a:t>
            </a:r>
            <a:r>
              <a:rPr lang="fi-FI" sz="1800" dirty="0" err="1"/>
              <a:t>now</a:t>
            </a:r>
            <a:r>
              <a:rPr lang="fi-FI" sz="1800" dirty="0"/>
              <a:t> </a:t>
            </a:r>
            <a:r>
              <a:rPr lang="fi-FI" sz="1800" dirty="0" err="1"/>
              <a:t>been</a:t>
            </a:r>
            <a:r>
              <a:rPr lang="fi-FI" sz="1800" dirty="0"/>
              <a:t> </a:t>
            </a:r>
            <a:r>
              <a:rPr lang="fi-FI" sz="1800" dirty="0" err="1"/>
              <a:t>achieved</a:t>
            </a:r>
            <a:r>
              <a:rPr lang="fi-FI" sz="1800" dirty="0"/>
              <a:t> </a:t>
            </a:r>
            <a:r>
              <a:rPr lang="fi-FI" sz="1800" dirty="0" err="1"/>
              <a:t>by</a:t>
            </a:r>
            <a:r>
              <a:rPr lang="fi-FI" sz="1800" dirty="0"/>
              <a:t> </a:t>
            </a:r>
            <a:r>
              <a:rPr lang="fi-FI" sz="1800" dirty="0" err="1"/>
              <a:t>Scheerbart</a:t>
            </a:r>
            <a:r>
              <a:rPr lang="fi-FI" sz="1800" dirty="0"/>
              <a:t>, </a:t>
            </a:r>
            <a:r>
              <a:rPr lang="fi-FI" sz="1800" dirty="0" err="1"/>
              <a:t>with</a:t>
            </a:r>
            <a:r>
              <a:rPr lang="fi-FI" sz="1800" dirty="0"/>
              <a:t> </a:t>
            </a:r>
            <a:r>
              <a:rPr lang="fi-FI" sz="1800" dirty="0" err="1"/>
              <a:t>his</a:t>
            </a:r>
            <a:r>
              <a:rPr lang="fi-FI" sz="1800" dirty="0"/>
              <a:t> </a:t>
            </a:r>
            <a:r>
              <a:rPr lang="fi-FI" sz="1800" dirty="0" err="1"/>
              <a:t>glass</a:t>
            </a:r>
            <a:r>
              <a:rPr lang="fi-FI" sz="1800" dirty="0"/>
              <a:t>, and </a:t>
            </a:r>
            <a:r>
              <a:rPr lang="fi-FI" sz="1800" dirty="0" err="1"/>
              <a:t>by</a:t>
            </a:r>
            <a:r>
              <a:rPr lang="fi-FI" sz="1800" dirty="0"/>
              <a:t> </a:t>
            </a:r>
            <a:r>
              <a:rPr lang="fi-FI" sz="1800" dirty="0" err="1"/>
              <a:t>the</a:t>
            </a:r>
            <a:r>
              <a:rPr lang="fi-FI" sz="1800" dirty="0"/>
              <a:t> </a:t>
            </a:r>
            <a:r>
              <a:rPr lang="fi-FI" sz="1800" dirty="0" err="1"/>
              <a:t>Bauhaus</a:t>
            </a:r>
            <a:r>
              <a:rPr lang="fi-FI" sz="1800" dirty="0"/>
              <a:t>, </a:t>
            </a:r>
            <a:r>
              <a:rPr lang="fi-FI" sz="1800" dirty="0" err="1"/>
              <a:t>with</a:t>
            </a:r>
            <a:r>
              <a:rPr lang="fi-FI" sz="1800" dirty="0"/>
              <a:t> </a:t>
            </a:r>
            <a:r>
              <a:rPr lang="fi-FI" sz="1800" dirty="0" err="1"/>
              <a:t>its</a:t>
            </a:r>
            <a:r>
              <a:rPr lang="fi-FI" sz="1800" dirty="0"/>
              <a:t> </a:t>
            </a:r>
            <a:r>
              <a:rPr lang="fi-FI" sz="1800" dirty="0" err="1"/>
              <a:t>steel</a:t>
            </a:r>
            <a:r>
              <a:rPr lang="fi-FI" sz="1800" dirty="0"/>
              <a:t>. </a:t>
            </a:r>
            <a:r>
              <a:rPr lang="fi-FI" sz="1800" dirty="0" err="1"/>
              <a:t>They</a:t>
            </a:r>
            <a:r>
              <a:rPr lang="fi-FI" sz="1800" dirty="0"/>
              <a:t> </a:t>
            </a:r>
            <a:r>
              <a:rPr lang="fi-FI" sz="1800" dirty="0" err="1"/>
              <a:t>have</a:t>
            </a:r>
            <a:r>
              <a:rPr lang="fi-FI" sz="1800" dirty="0"/>
              <a:t> </a:t>
            </a:r>
            <a:r>
              <a:rPr lang="fi-FI" sz="1800" dirty="0" err="1"/>
              <a:t>created</a:t>
            </a:r>
            <a:r>
              <a:rPr lang="fi-FI" sz="1800" dirty="0"/>
              <a:t> </a:t>
            </a:r>
            <a:r>
              <a:rPr lang="fi-FI" sz="1800" dirty="0" err="1"/>
              <a:t>rooms</a:t>
            </a:r>
            <a:r>
              <a:rPr lang="fi-FI" sz="1800" dirty="0"/>
              <a:t> in </a:t>
            </a:r>
            <a:r>
              <a:rPr lang="fi-FI" sz="1800" dirty="0" err="1"/>
              <a:t>which</a:t>
            </a:r>
            <a:r>
              <a:rPr lang="fi-FI" sz="1800" dirty="0"/>
              <a:t> it is </a:t>
            </a:r>
            <a:r>
              <a:rPr lang="fi-FI" sz="1800" dirty="0" err="1"/>
              <a:t>hard</a:t>
            </a:r>
            <a:r>
              <a:rPr lang="fi-FI" sz="1800" dirty="0"/>
              <a:t> to </a:t>
            </a:r>
            <a:r>
              <a:rPr lang="fi-FI" sz="1800" dirty="0" err="1"/>
              <a:t>leave</a:t>
            </a:r>
            <a:r>
              <a:rPr lang="fi-FI" sz="1800" dirty="0"/>
              <a:t> </a:t>
            </a:r>
            <a:r>
              <a:rPr lang="fi-FI" sz="1800" dirty="0" err="1"/>
              <a:t>traces</a:t>
            </a:r>
            <a:r>
              <a:rPr lang="fi-FI" sz="1800" dirty="0" smtClean="0"/>
              <a:t>.” </a:t>
            </a:r>
            <a:endParaRPr lang="fi-FI" sz="1800" dirty="0"/>
          </a:p>
          <a:p>
            <a:endParaRPr lang="fi-FI" sz="1800" dirty="0"/>
          </a:p>
        </p:txBody>
      </p:sp>
    </p:spTree>
    <p:extLst>
      <p:ext uri="{BB962C8B-B14F-4D97-AF65-F5344CB8AC3E}">
        <p14:creationId xmlns:p14="http://schemas.microsoft.com/office/powerpoint/2010/main" val="1509430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1620</Words>
  <Application>Microsoft Macintosh PowerPoint</Application>
  <PresentationFormat>Laajakuva</PresentationFormat>
  <Paragraphs>94</Paragraphs>
  <Slides>13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13</vt:i4>
      </vt:variant>
    </vt:vector>
  </HeadingPairs>
  <TitlesOfParts>
    <vt:vector size="17" baseType="lpstr">
      <vt:lpstr>Calibri</vt:lpstr>
      <vt:lpstr>Calibri Light</vt:lpstr>
      <vt:lpstr>Arial</vt:lpstr>
      <vt:lpstr>Office-teema</vt:lpstr>
      <vt:lpstr>Introduction to cultural policy </vt:lpstr>
      <vt:lpstr>About my research </vt:lpstr>
      <vt:lpstr>Utopia as method </vt:lpstr>
      <vt:lpstr>My current research project: Bauhaus and Critical theory  </vt:lpstr>
      <vt:lpstr>Bauhaus </vt:lpstr>
      <vt:lpstr>”Bauhaus challenge” </vt:lpstr>
      <vt:lpstr>Frankfurt school and Bauhaus </vt:lpstr>
      <vt:lpstr>Walter Benjamin (1892–1940)</vt:lpstr>
      <vt:lpstr>Walter Benjamin</vt:lpstr>
      <vt:lpstr>Universitas project</vt:lpstr>
      <vt:lpstr>Henri Lefebvre (1901–1991) </vt:lpstr>
      <vt:lpstr>Henri Lefebvre </vt:lpstr>
      <vt:lpstr>Contested representations of Bauhaus </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cultural policy </dc:title>
  <dc:creator>Lohtaja, Aleksi</dc:creator>
  <cp:lastModifiedBy>Lohtaja, Aleksi</cp:lastModifiedBy>
  <cp:revision>34</cp:revision>
  <dcterms:created xsi:type="dcterms:W3CDTF">2017-10-02T06:54:42Z</dcterms:created>
  <dcterms:modified xsi:type="dcterms:W3CDTF">2017-10-04T08:41:05Z</dcterms:modified>
</cp:coreProperties>
</file>