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72" r:id="rId3"/>
    <p:sldId id="287" r:id="rId4"/>
    <p:sldId id="289" r:id="rId5"/>
    <p:sldId id="290" r:id="rId6"/>
    <p:sldId id="288" r:id="rId7"/>
    <p:sldId id="286" r:id="rId8"/>
    <p:sldId id="291" r:id="rId9"/>
    <p:sldId id="292" r:id="rId10"/>
    <p:sldId id="268" r:id="rId11"/>
    <p:sldId id="265" r:id="rId12"/>
    <p:sldId id="285" r:id="rId13"/>
    <p:sldId id="273" r:id="rId14"/>
    <p:sldId id="274" r:id="rId15"/>
    <p:sldId id="280" r:id="rId16"/>
    <p:sldId id="271" r:id="rId17"/>
    <p:sldId id="293" r:id="rId18"/>
    <p:sldId id="263" r:id="rId19"/>
    <p:sldId id="264" r:id="rId20"/>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78144"/>
  </p:normalViewPr>
  <p:slideViewPr>
    <p:cSldViewPr snapToGrid="0" snapToObjects="1">
      <p:cViewPr varScale="1">
        <p:scale>
          <a:sx n="86" d="100"/>
          <a:sy n="86" d="100"/>
        </p:scale>
        <p:origin x="43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DED6F9-4635-2040-90E3-8B97B01076AC}" type="datetimeFigureOut">
              <a:rPr lang="en-FI" smtClean="0"/>
              <a:t>20.4.2023</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A8DE3B-2DD4-9E45-B9CA-21ACDCD01D98}" type="slidenum">
              <a:rPr lang="en-FI" smtClean="0"/>
              <a:t>‹#›</a:t>
            </a:fld>
            <a:endParaRPr lang="en-FI"/>
          </a:p>
        </p:txBody>
      </p:sp>
    </p:spTree>
    <p:extLst>
      <p:ext uri="{BB962C8B-B14F-4D97-AF65-F5344CB8AC3E}">
        <p14:creationId xmlns:p14="http://schemas.microsoft.com/office/powerpoint/2010/main" val="2437251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3AA8DE3B-2DD4-9E45-B9CA-21ACDCD01D98}" type="slidenum">
              <a:rPr lang="en-FI" smtClean="0"/>
              <a:t>1</a:t>
            </a:fld>
            <a:endParaRPr lang="en-FI"/>
          </a:p>
        </p:txBody>
      </p:sp>
    </p:spTree>
    <p:extLst>
      <p:ext uri="{BB962C8B-B14F-4D97-AF65-F5344CB8AC3E}">
        <p14:creationId xmlns:p14="http://schemas.microsoft.com/office/powerpoint/2010/main" val="2796624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3AA8DE3B-2DD4-9E45-B9CA-21ACDCD01D98}" type="slidenum">
              <a:rPr lang="en-FI" smtClean="0"/>
              <a:t>15</a:t>
            </a:fld>
            <a:endParaRPr lang="en-FI"/>
          </a:p>
        </p:txBody>
      </p:sp>
    </p:spTree>
    <p:extLst>
      <p:ext uri="{BB962C8B-B14F-4D97-AF65-F5344CB8AC3E}">
        <p14:creationId xmlns:p14="http://schemas.microsoft.com/office/powerpoint/2010/main" val="2484839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3AA8DE3B-2DD4-9E45-B9CA-21ACDCD01D98}" type="slidenum">
              <a:rPr lang="en-FI" smtClean="0"/>
              <a:t>16</a:t>
            </a:fld>
            <a:endParaRPr lang="en-FI"/>
          </a:p>
        </p:txBody>
      </p:sp>
    </p:spTree>
    <p:extLst>
      <p:ext uri="{BB962C8B-B14F-4D97-AF65-F5344CB8AC3E}">
        <p14:creationId xmlns:p14="http://schemas.microsoft.com/office/powerpoint/2010/main" val="3757501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3AA8DE3B-2DD4-9E45-B9CA-21ACDCD01D98}" type="slidenum">
              <a:rPr lang="en-FI" smtClean="0"/>
              <a:t>17</a:t>
            </a:fld>
            <a:endParaRPr lang="en-FI"/>
          </a:p>
        </p:txBody>
      </p:sp>
    </p:spTree>
    <p:extLst>
      <p:ext uri="{BB962C8B-B14F-4D97-AF65-F5344CB8AC3E}">
        <p14:creationId xmlns:p14="http://schemas.microsoft.com/office/powerpoint/2010/main" val="1701118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Hua37: </a:t>
            </a:r>
            <a:r>
              <a:rPr lang="en-GB" i="1" dirty="0" err="1">
                <a:solidFill>
                  <a:srgbClr val="111111"/>
                </a:solidFill>
                <a:effectLst/>
                <a:latin typeface="Helvetica" pitchFamily="2" charset="0"/>
              </a:rPr>
              <a:t>Einleitung</a:t>
            </a:r>
            <a:r>
              <a:rPr lang="en-GB" i="1" dirty="0">
                <a:solidFill>
                  <a:srgbClr val="111111"/>
                </a:solidFill>
                <a:effectLst/>
                <a:latin typeface="Helvetica" pitchFamily="2" charset="0"/>
              </a:rPr>
              <a:t> in die </a:t>
            </a:r>
            <a:r>
              <a:rPr lang="en-GB" i="1" dirty="0" err="1">
                <a:solidFill>
                  <a:srgbClr val="111111"/>
                </a:solidFill>
                <a:effectLst/>
                <a:latin typeface="Helvetica" pitchFamily="2" charset="0"/>
              </a:rPr>
              <a:t>Ethik</a:t>
            </a:r>
            <a:r>
              <a:rPr lang="en-GB" i="1" dirty="0">
                <a:solidFill>
                  <a:srgbClr val="111111"/>
                </a:solidFill>
                <a:effectLst/>
                <a:latin typeface="Helvetica" pitchFamily="2" charset="0"/>
              </a:rPr>
              <a:t>, </a:t>
            </a:r>
            <a:r>
              <a:rPr lang="en-GB" i="1" dirty="0" err="1">
                <a:solidFill>
                  <a:srgbClr val="111111"/>
                </a:solidFill>
                <a:effectLst/>
                <a:latin typeface="Helvetica" pitchFamily="2" charset="0"/>
              </a:rPr>
              <a:t>Vorlesungen</a:t>
            </a:r>
            <a:r>
              <a:rPr lang="en-GB" i="1" dirty="0">
                <a:solidFill>
                  <a:srgbClr val="111111"/>
                </a:solidFill>
                <a:effectLst/>
                <a:latin typeface="Helvetica" pitchFamily="2" charset="0"/>
              </a:rPr>
              <a:t> </a:t>
            </a:r>
            <a:r>
              <a:rPr lang="en-GB" i="1" dirty="0" err="1">
                <a:solidFill>
                  <a:srgbClr val="111111"/>
                </a:solidFill>
                <a:effectLst/>
                <a:latin typeface="Helvetica" pitchFamily="2" charset="0"/>
              </a:rPr>
              <a:t>über</a:t>
            </a:r>
            <a:r>
              <a:rPr lang="en-GB" i="1" dirty="0">
                <a:solidFill>
                  <a:srgbClr val="111111"/>
                </a:solidFill>
                <a:effectLst/>
                <a:latin typeface="Helvetica" pitchFamily="2" charset="0"/>
              </a:rPr>
              <a:t> </a:t>
            </a:r>
            <a:r>
              <a:rPr lang="en-GB" i="1" dirty="0" err="1">
                <a:solidFill>
                  <a:srgbClr val="111111"/>
                </a:solidFill>
                <a:effectLst/>
                <a:latin typeface="Helvetica" pitchFamily="2" charset="0"/>
              </a:rPr>
              <a:t>Sommersemester</a:t>
            </a:r>
            <a:r>
              <a:rPr lang="en-GB" i="1" dirty="0">
                <a:solidFill>
                  <a:srgbClr val="111111"/>
                </a:solidFill>
                <a:effectLst/>
                <a:latin typeface="Helvetica" pitchFamily="2" charset="0"/>
              </a:rPr>
              <a:t> 1920/1924, </a:t>
            </a:r>
            <a:r>
              <a:rPr lang="en-GB" i="1" dirty="0" err="1">
                <a:solidFill>
                  <a:srgbClr val="111111"/>
                </a:solidFill>
                <a:effectLst/>
                <a:latin typeface="Helvetica" pitchFamily="2" charset="0"/>
              </a:rPr>
              <a:t>Husserliana</a:t>
            </a:r>
            <a:r>
              <a:rPr lang="en-GB" i="1" dirty="0">
                <a:solidFill>
                  <a:srgbClr val="111111"/>
                </a:solidFill>
                <a:effectLst/>
                <a:latin typeface="Helvetica" pitchFamily="2" charset="0"/>
              </a:rPr>
              <a:t> XXXVII</a:t>
            </a:r>
            <a:r>
              <a:rPr lang="en-GB" dirty="0">
                <a:solidFill>
                  <a:srgbClr val="111111"/>
                </a:solidFill>
                <a:effectLst/>
                <a:latin typeface="Helvetica" pitchFamily="2" charset="0"/>
              </a:rPr>
              <a:t>, ed. Henning </a:t>
            </a:r>
            <a:r>
              <a:rPr lang="en-GB" dirty="0" err="1">
                <a:solidFill>
                  <a:srgbClr val="111111"/>
                </a:solidFill>
                <a:effectLst/>
                <a:latin typeface="Helvetica" pitchFamily="2" charset="0"/>
              </a:rPr>
              <a:t>Peucker</a:t>
            </a:r>
            <a:r>
              <a:rPr lang="en-GB" dirty="0">
                <a:solidFill>
                  <a:srgbClr val="111111"/>
                </a:solidFill>
                <a:effectLst/>
                <a:latin typeface="Helvetica" pitchFamily="2" charset="0"/>
              </a:rPr>
              <a:t>. Dordrecht: Springer. Forthcoming in English.</a:t>
            </a:r>
          </a:p>
        </p:txBody>
      </p:sp>
      <p:sp>
        <p:nvSpPr>
          <p:cNvPr id="4" name="Slide Number Placeholder 3"/>
          <p:cNvSpPr>
            <a:spLocks noGrp="1"/>
          </p:cNvSpPr>
          <p:nvPr>
            <p:ph type="sldNum" sz="quarter" idx="5"/>
          </p:nvPr>
        </p:nvSpPr>
        <p:spPr/>
        <p:txBody>
          <a:bodyPr/>
          <a:lstStyle/>
          <a:p>
            <a:fld id="{A5187A0B-8A24-8C46-86C4-DE78B77CD5A3}" type="slidenum">
              <a:rPr lang="en-FI" smtClean="0"/>
              <a:t>18</a:t>
            </a:fld>
            <a:endParaRPr lang="en-FI"/>
          </a:p>
        </p:txBody>
      </p:sp>
    </p:spTree>
    <p:extLst>
      <p:ext uri="{BB962C8B-B14F-4D97-AF65-F5344CB8AC3E}">
        <p14:creationId xmlns:p14="http://schemas.microsoft.com/office/powerpoint/2010/main" val="3873462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A5187A0B-8A24-8C46-86C4-DE78B77CD5A3}" type="slidenum">
              <a:rPr lang="en-FI" smtClean="0"/>
              <a:t>19</a:t>
            </a:fld>
            <a:endParaRPr lang="en-FI"/>
          </a:p>
        </p:txBody>
      </p:sp>
    </p:spTree>
    <p:extLst>
      <p:ext uri="{BB962C8B-B14F-4D97-AF65-F5344CB8AC3E}">
        <p14:creationId xmlns:p14="http://schemas.microsoft.com/office/powerpoint/2010/main" val="4172256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111111"/>
                </a:solidFill>
                <a:effectLst/>
                <a:latin typeface="Georgia" panose="02040502050405020303" pitchFamily="18" charset="0"/>
              </a:rPr>
              <a:t>The three most frequently used measures of brain activity are </a:t>
            </a:r>
            <a:r>
              <a:rPr lang="en-GB" b="0" i="1" u="none" strike="noStrike" dirty="0">
                <a:solidFill>
                  <a:srgbClr val="111111"/>
                </a:solidFill>
                <a:effectLst/>
                <a:latin typeface="Georgia" panose="02040502050405020303" pitchFamily="18" charset="0"/>
              </a:rPr>
              <a:t>functional Magnetic Resonance Imaging </a:t>
            </a:r>
            <a:r>
              <a:rPr lang="en-GB" b="0" i="0" u="none" strike="noStrike" dirty="0">
                <a:solidFill>
                  <a:srgbClr val="111111"/>
                </a:solidFill>
                <a:effectLst/>
                <a:latin typeface="Georgia" panose="02040502050405020303" pitchFamily="18" charset="0"/>
              </a:rPr>
              <a:t>(fMRI), </a:t>
            </a:r>
            <a:r>
              <a:rPr lang="en-GB" b="0" i="1" u="none" strike="noStrike" dirty="0">
                <a:solidFill>
                  <a:srgbClr val="111111"/>
                </a:solidFill>
                <a:effectLst/>
                <a:latin typeface="Georgia" panose="02040502050405020303" pitchFamily="18" charset="0"/>
              </a:rPr>
              <a:t>magnetoencephalography</a:t>
            </a:r>
            <a:r>
              <a:rPr lang="en-GB" b="0" i="0" u="none" strike="noStrike" dirty="0">
                <a:solidFill>
                  <a:srgbClr val="111111"/>
                </a:solidFill>
                <a:effectLst/>
                <a:latin typeface="Georgia" panose="02040502050405020303" pitchFamily="18" charset="0"/>
              </a:rPr>
              <a:t> (MEG) and </a:t>
            </a:r>
            <a:r>
              <a:rPr lang="en-GB" b="0" i="1" u="none" strike="noStrike" dirty="0">
                <a:solidFill>
                  <a:srgbClr val="111111"/>
                </a:solidFill>
                <a:effectLst/>
                <a:latin typeface="Georgia" panose="02040502050405020303" pitchFamily="18" charset="0"/>
              </a:rPr>
              <a:t>electroencephalography </a:t>
            </a:r>
            <a:r>
              <a:rPr lang="en-GB" b="0" i="0" u="none" strike="noStrike" dirty="0">
                <a:solidFill>
                  <a:srgbClr val="111111"/>
                </a:solidFill>
                <a:effectLst/>
                <a:latin typeface="Georgia" panose="02040502050405020303" pitchFamily="18" charset="0"/>
              </a:rPr>
              <a:t>(EEG).</a:t>
            </a:r>
            <a:endParaRPr lang="en-GB" b="0" i="0" u="none" strike="noStrike" dirty="0">
              <a:solidFill>
                <a:srgbClr val="202122"/>
              </a:solidFill>
              <a:effectLst/>
              <a:latin typeface="Arial" panose="020B0604020202020204" pitchFamily="34" charset="0"/>
            </a:endParaRPr>
          </a:p>
          <a:p>
            <a:r>
              <a:rPr lang="en-GB" b="0" i="0" u="none" strike="noStrike" dirty="0">
                <a:solidFill>
                  <a:srgbClr val="202122"/>
                </a:solidFill>
                <a:effectLst/>
                <a:latin typeface="Arial" panose="020B0604020202020204" pitchFamily="34" charset="0"/>
              </a:rPr>
              <a:t>Euripides’s tragedy </a:t>
            </a:r>
            <a:r>
              <a:rPr lang="en-GB" b="0" i="1" u="none" strike="noStrike" dirty="0">
                <a:solidFill>
                  <a:srgbClr val="202122"/>
                </a:solidFill>
                <a:effectLst/>
                <a:latin typeface="Arial" panose="020B0604020202020204" pitchFamily="34" charset="0"/>
              </a:rPr>
              <a:t>Medea</a:t>
            </a:r>
            <a:r>
              <a:rPr lang="en-GB" b="0" i="0" u="none" strike="noStrike" dirty="0">
                <a:solidFill>
                  <a:srgbClr val="202122"/>
                </a:solidFill>
                <a:effectLst/>
                <a:latin typeface="Arial" panose="020B0604020202020204" pitchFamily="34" charset="0"/>
              </a:rPr>
              <a:t>: After ten years of marriage, Medeia’s husband Jason abandons her to wed King Creon’s daughter Creusa. He also banishes Medea and her sons from Corinth. In revenge, Medeia murders Creusa with poisoned gifts. Later, she murders her own sons by Jason.</a:t>
            </a:r>
            <a:endParaRPr lang="en-FI"/>
          </a:p>
        </p:txBody>
      </p:sp>
      <p:sp>
        <p:nvSpPr>
          <p:cNvPr id="4" name="Slide Number Placeholder 3"/>
          <p:cNvSpPr>
            <a:spLocks noGrp="1"/>
          </p:cNvSpPr>
          <p:nvPr>
            <p:ph type="sldNum" sz="quarter" idx="5"/>
          </p:nvPr>
        </p:nvSpPr>
        <p:spPr/>
        <p:txBody>
          <a:bodyPr/>
          <a:lstStyle/>
          <a:p>
            <a:fld id="{3AA8DE3B-2DD4-9E45-B9CA-21ACDCD01D98}" type="slidenum">
              <a:rPr lang="en-FI" smtClean="0"/>
              <a:t>2</a:t>
            </a:fld>
            <a:endParaRPr lang="en-FI"/>
          </a:p>
        </p:txBody>
      </p:sp>
    </p:spTree>
    <p:extLst>
      <p:ext uri="{BB962C8B-B14F-4D97-AF65-F5344CB8AC3E}">
        <p14:creationId xmlns:p14="http://schemas.microsoft.com/office/powerpoint/2010/main" val="227832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FI" sz="1200">
                <a:latin typeface="+mj-lt"/>
              </a:rPr>
              <a:t>E.g., Aldous Huxley’s </a:t>
            </a:r>
            <a:r>
              <a:rPr lang="en-FI" sz="1200" i="1">
                <a:latin typeface="+mj-lt"/>
              </a:rPr>
              <a:t>Brave New World </a:t>
            </a:r>
            <a:r>
              <a:rPr lang="en-FI" sz="1200">
                <a:latin typeface="+mj-lt"/>
              </a:rPr>
              <a:t>(1931), George Orwell’s </a:t>
            </a:r>
            <a:r>
              <a:rPr lang="en-FI" sz="1200" i="1">
                <a:latin typeface="+mj-lt"/>
              </a:rPr>
              <a:t>Nineteen Eighty-Four </a:t>
            </a:r>
            <a:r>
              <a:rPr lang="en-FI" sz="1200">
                <a:latin typeface="+mj-lt"/>
              </a:rPr>
              <a:t>(1949), Margaret Atwood’s The Handmade’s Tale (1985).</a:t>
            </a:r>
          </a:p>
          <a:p>
            <a:endParaRPr lang="en-FI"/>
          </a:p>
        </p:txBody>
      </p:sp>
      <p:sp>
        <p:nvSpPr>
          <p:cNvPr id="4" name="Slide Number Placeholder 3"/>
          <p:cNvSpPr>
            <a:spLocks noGrp="1"/>
          </p:cNvSpPr>
          <p:nvPr>
            <p:ph type="sldNum" sz="quarter" idx="5"/>
          </p:nvPr>
        </p:nvSpPr>
        <p:spPr/>
        <p:txBody>
          <a:bodyPr/>
          <a:lstStyle/>
          <a:p>
            <a:fld id="{3AA8DE3B-2DD4-9E45-B9CA-21ACDCD01D98}" type="slidenum">
              <a:rPr lang="en-FI" smtClean="0"/>
              <a:t>4</a:t>
            </a:fld>
            <a:endParaRPr lang="en-FI"/>
          </a:p>
        </p:txBody>
      </p:sp>
    </p:spTree>
    <p:extLst>
      <p:ext uri="{BB962C8B-B14F-4D97-AF65-F5344CB8AC3E}">
        <p14:creationId xmlns:p14="http://schemas.microsoft.com/office/powerpoint/2010/main" val="1661120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Edmund, Husserl Hua4: </a:t>
            </a:r>
          </a:p>
        </p:txBody>
      </p:sp>
      <p:sp>
        <p:nvSpPr>
          <p:cNvPr id="4" name="Slide Number Placeholder 3"/>
          <p:cNvSpPr>
            <a:spLocks noGrp="1"/>
          </p:cNvSpPr>
          <p:nvPr>
            <p:ph type="sldNum" sz="quarter" idx="5"/>
          </p:nvPr>
        </p:nvSpPr>
        <p:spPr/>
        <p:txBody>
          <a:bodyPr/>
          <a:lstStyle/>
          <a:p>
            <a:fld id="{3AA8DE3B-2DD4-9E45-B9CA-21ACDCD01D98}" type="slidenum">
              <a:rPr lang="en-FI" smtClean="0"/>
              <a:t>5</a:t>
            </a:fld>
            <a:endParaRPr lang="en-FI"/>
          </a:p>
        </p:txBody>
      </p:sp>
    </p:spTree>
    <p:extLst>
      <p:ext uri="{BB962C8B-B14F-4D97-AF65-F5344CB8AC3E}">
        <p14:creationId xmlns:p14="http://schemas.microsoft.com/office/powerpoint/2010/main" val="1658636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Minneapolis riot 2020.</a:t>
            </a:r>
          </a:p>
          <a:p>
            <a:r>
              <a:rPr lang="en-FI" dirty="0"/>
              <a:t>Medeia with a bottle of poison; Medeia with her two dead sons.</a:t>
            </a:r>
          </a:p>
        </p:txBody>
      </p:sp>
      <p:sp>
        <p:nvSpPr>
          <p:cNvPr id="4" name="Slide Number Placeholder 3"/>
          <p:cNvSpPr>
            <a:spLocks noGrp="1"/>
          </p:cNvSpPr>
          <p:nvPr>
            <p:ph type="sldNum" sz="quarter" idx="5"/>
          </p:nvPr>
        </p:nvSpPr>
        <p:spPr/>
        <p:txBody>
          <a:bodyPr/>
          <a:lstStyle/>
          <a:p>
            <a:fld id="{3AA8DE3B-2DD4-9E45-B9CA-21ACDCD01D98}" type="slidenum">
              <a:rPr lang="en-FI" smtClean="0"/>
              <a:t>7</a:t>
            </a:fld>
            <a:endParaRPr lang="en-FI"/>
          </a:p>
        </p:txBody>
      </p:sp>
    </p:spTree>
    <p:extLst>
      <p:ext uri="{BB962C8B-B14F-4D97-AF65-F5344CB8AC3E}">
        <p14:creationId xmlns:p14="http://schemas.microsoft.com/office/powerpoint/2010/main" val="354333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i="1"/>
              <a:t>Just Stop Oil </a:t>
            </a:r>
            <a:r>
              <a:rPr lang="en-FI"/>
              <a:t>protestors throw tomato soup at Vincent van Gogh’s painting </a:t>
            </a:r>
            <a:r>
              <a:rPr lang="en-FI" i="1"/>
              <a:t>Sunflowers</a:t>
            </a:r>
            <a:r>
              <a:rPr lang="en-FI"/>
              <a:t> (1888) in the national gallery in London in 2022.</a:t>
            </a:r>
          </a:p>
          <a:p>
            <a:r>
              <a:rPr lang="en-FI"/>
              <a:t>The protester on the left states: “What is worth more, art or life? Is it [art] worth more than food, worth more than justice? Are you more concerned about the protection of a painting or the protection of a planet and people? The cost of living crisis is part of the cost of the oil crisis. Fuel is unaffordable to millions of cold, hungry families. They can’t even afford to heat a tin of soup.”</a:t>
            </a:r>
          </a:p>
          <a:p>
            <a:pPr marL="0" marR="0" lvl="0" indent="0" algn="l" defTabSz="914400" rtl="0" eaLnBrk="1" fontAlgn="auto" latinLnBrk="0" hangingPunct="1">
              <a:lnSpc>
                <a:spcPct val="100000"/>
              </a:lnSpc>
              <a:spcBef>
                <a:spcPts val="0"/>
              </a:spcBef>
              <a:spcAft>
                <a:spcPts val="0"/>
              </a:spcAft>
              <a:buClrTx/>
              <a:buSzTx/>
              <a:buFontTx/>
              <a:buNone/>
              <a:tabLst/>
              <a:defRPr/>
            </a:pPr>
            <a:r>
              <a:rPr lang="en-FI"/>
              <a:t>Andy Warhole’s </a:t>
            </a:r>
            <a:r>
              <a:rPr lang="en-FI" i="1"/>
              <a:t>Campell’s Soup Cans </a:t>
            </a:r>
            <a:r>
              <a:rPr lang="en-FI"/>
              <a:t>(1962). Warhole: </a:t>
            </a:r>
            <a:r>
              <a:rPr lang="en-GB" b="0" i="0" u="none" strike="noStrike" dirty="0">
                <a:solidFill>
                  <a:srgbClr val="202122"/>
                </a:solidFill>
                <a:effectLst/>
                <a:latin typeface="Arial" panose="020B0604020202020204" pitchFamily="34" charset="0"/>
              </a:rPr>
              <a:t>“In the future, everyone will be world-famous for 15 minutes.”</a:t>
            </a:r>
            <a:endParaRPr lang="en-FI"/>
          </a:p>
          <a:p>
            <a:endParaRPr lang="en-FI"/>
          </a:p>
        </p:txBody>
      </p:sp>
      <p:sp>
        <p:nvSpPr>
          <p:cNvPr id="4" name="Slide Number Placeholder 3"/>
          <p:cNvSpPr>
            <a:spLocks noGrp="1"/>
          </p:cNvSpPr>
          <p:nvPr>
            <p:ph type="sldNum" sz="quarter" idx="5"/>
          </p:nvPr>
        </p:nvSpPr>
        <p:spPr/>
        <p:txBody>
          <a:bodyPr/>
          <a:lstStyle/>
          <a:p>
            <a:fld id="{CA2587B2-8652-C448-B552-39F3055B8597}" type="slidenum">
              <a:rPr lang="en-FI" smtClean="0"/>
              <a:t>10</a:t>
            </a:fld>
            <a:endParaRPr lang="en-FI"/>
          </a:p>
        </p:txBody>
      </p:sp>
    </p:spTree>
    <p:extLst>
      <p:ext uri="{BB962C8B-B14F-4D97-AF65-F5344CB8AC3E}">
        <p14:creationId xmlns:p14="http://schemas.microsoft.com/office/powerpoint/2010/main" val="3892418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a:t>Vincent van Gogh’s </a:t>
            </a:r>
            <a:r>
              <a:rPr lang="en-FI" i="1"/>
              <a:t>Sunflowers</a:t>
            </a:r>
            <a:r>
              <a:rPr lang="en-FI"/>
              <a:t> (1889): “</a:t>
            </a:r>
            <a:r>
              <a:rPr lang="en-GB" b="0" i="0" u="none" strike="noStrike" dirty="0">
                <a:solidFill>
                  <a:srgbClr val="000000"/>
                </a:solidFill>
                <a:effectLst/>
                <a:latin typeface="Gotham Rounded SSm"/>
              </a:rPr>
              <a:t>Vincent wanted to combine two versions of the </a:t>
            </a:r>
            <a:r>
              <a:rPr lang="en-GB" b="0" i="1" u="none" strike="noStrike" dirty="0">
                <a:solidFill>
                  <a:srgbClr val="000000"/>
                </a:solidFill>
                <a:effectLst/>
                <a:latin typeface="Gotham Rounded SSm"/>
              </a:rPr>
              <a:t>Sunflowers</a:t>
            </a:r>
            <a:r>
              <a:rPr lang="en-GB" b="0" i="0" u="none" strike="noStrike" dirty="0">
                <a:solidFill>
                  <a:srgbClr val="000000"/>
                </a:solidFill>
                <a:effectLst/>
                <a:latin typeface="Gotham Rounded SSm"/>
              </a:rPr>
              <a:t> with </a:t>
            </a:r>
            <a:r>
              <a:rPr lang="en-GB" b="0" i="1" u="none" strike="noStrike" dirty="0">
                <a:solidFill>
                  <a:srgbClr val="000000"/>
                </a:solidFill>
                <a:effectLst/>
                <a:latin typeface="Gotham Rounded SSm"/>
              </a:rPr>
              <a:t>Woman Rocking the Cradle</a:t>
            </a:r>
            <a:r>
              <a:rPr lang="en-GB" b="0" i="0" u="none" strike="noStrike" dirty="0">
                <a:solidFill>
                  <a:srgbClr val="000000"/>
                </a:solidFill>
                <a:effectLst/>
                <a:latin typeface="Gotham Rounded SSm"/>
              </a:rPr>
              <a:t>, the portrait that he made as an homage to the comforting mother figure. Together, the paintings were to form a triptych. The two Sunflowers were the ‘yellow panels’ that would intensify the colours of the portrait. Vincent thought that the triptych as a whole symbolised gratitude.”</a:t>
            </a:r>
            <a:endParaRPr lang="en-FI"/>
          </a:p>
        </p:txBody>
      </p:sp>
      <p:sp>
        <p:nvSpPr>
          <p:cNvPr id="4" name="Slide Number Placeholder 3"/>
          <p:cNvSpPr>
            <a:spLocks noGrp="1"/>
          </p:cNvSpPr>
          <p:nvPr>
            <p:ph type="sldNum" sz="quarter" idx="5"/>
          </p:nvPr>
        </p:nvSpPr>
        <p:spPr/>
        <p:txBody>
          <a:bodyPr/>
          <a:lstStyle/>
          <a:p>
            <a:fld id="{CA2587B2-8652-C448-B552-39F3055B8597}" type="slidenum">
              <a:rPr lang="en-FI" smtClean="0"/>
              <a:t>11</a:t>
            </a:fld>
            <a:endParaRPr lang="en-FI"/>
          </a:p>
        </p:txBody>
      </p:sp>
    </p:spTree>
    <p:extLst>
      <p:ext uri="{BB962C8B-B14F-4D97-AF65-F5344CB8AC3E}">
        <p14:creationId xmlns:p14="http://schemas.microsoft.com/office/powerpoint/2010/main" val="1216315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FI" dirty="0"/>
              <a:t>* This is because the </a:t>
            </a:r>
            <a:r>
              <a:rPr lang="en-US" sz="1200" dirty="0">
                <a:latin typeface="+mj-lt"/>
              </a:rPr>
              <a:t>dative in German expresses to whom something is given (the Finnish allative which answers the question “Kenelle?”).</a:t>
            </a:r>
          </a:p>
          <a:p>
            <a:endParaRPr lang="en-FI" dirty="0"/>
          </a:p>
        </p:txBody>
      </p:sp>
      <p:sp>
        <p:nvSpPr>
          <p:cNvPr id="4" name="Slide Number Placeholder 3"/>
          <p:cNvSpPr>
            <a:spLocks noGrp="1"/>
          </p:cNvSpPr>
          <p:nvPr>
            <p:ph type="sldNum" sz="quarter" idx="5"/>
          </p:nvPr>
        </p:nvSpPr>
        <p:spPr/>
        <p:txBody>
          <a:bodyPr/>
          <a:lstStyle/>
          <a:p>
            <a:fld id="{3AA8DE3B-2DD4-9E45-B9CA-21ACDCD01D98}" type="slidenum">
              <a:rPr lang="en-FI" smtClean="0"/>
              <a:t>13</a:t>
            </a:fld>
            <a:endParaRPr lang="en-FI"/>
          </a:p>
        </p:txBody>
      </p:sp>
    </p:spTree>
    <p:extLst>
      <p:ext uri="{BB962C8B-B14F-4D97-AF65-F5344CB8AC3E}">
        <p14:creationId xmlns:p14="http://schemas.microsoft.com/office/powerpoint/2010/main" val="1514370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sz="800" dirty="0">
                <a:latin typeface="+mn-lt"/>
              </a:rPr>
              <a:t>* The non-intentional underayers of intentionality have been clarified, most importantly, by Bernet, Depraz, Lee, Jansen and Smith:</a:t>
            </a:r>
          </a:p>
          <a:p>
            <a:r>
              <a:rPr lang="en-US" sz="800" kern="1200" dirty="0">
                <a:solidFill>
                  <a:schemeClr val="tx1"/>
                </a:solidFill>
                <a:effectLst/>
                <a:latin typeface="+mn-lt"/>
                <a:ea typeface="+mn-ea"/>
                <a:cs typeface="+mn-cs"/>
              </a:rPr>
              <a:t>Bernet, Rudolf 1996: “The unconscious between representation and drive: Freud, Husserl and Schopenhauer,” in </a:t>
            </a:r>
            <a:r>
              <a:rPr lang="en-US" sz="800" i="1" kern="1200" dirty="0">
                <a:solidFill>
                  <a:schemeClr val="tx1"/>
                </a:solidFill>
                <a:effectLst/>
                <a:latin typeface="+mn-lt"/>
                <a:ea typeface="+mn-ea"/>
                <a:cs typeface="+mn-cs"/>
              </a:rPr>
              <a:t>Truthful and Good: Essays in the Honor of Robert Sokolowski</a:t>
            </a:r>
            <a:r>
              <a:rPr lang="en-US" sz="800" kern="1200" dirty="0">
                <a:solidFill>
                  <a:schemeClr val="tx1"/>
                </a:solidFill>
                <a:effectLst/>
                <a:latin typeface="+mn-lt"/>
                <a:ea typeface="+mn-ea"/>
                <a:cs typeface="+mn-cs"/>
              </a:rPr>
              <a:t>, Dordrecht, London, Boston: Kluwer, 81–95.</a:t>
            </a:r>
            <a:endParaRPr lang="en-FI" sz="800" kern="1200" dirty="0">
              <a:solidFill>
                <a:schemeClr val="tx1"/>
              </a:solidFill>
              <a:effectLst/>
              <a:latin typeface="+mn-lt"/>
              <a:ea typeface="+mn-ea"/>
              <a:cs typeface="+mn-cs"/>
            </a:endParaRPr>
          </a:p>
          <a:p>
            <a:r>
              <a:rPr lang="en-US" sz="800" kern="1200" dirty="0">
                <a:solidFill>
                  <a:schemeClr val="tx1"/>
                </a:solidFill>
                <a:effectLst/>
                <a:latin typeface="+mn-lt"/>
                <a:ea typeface="+mn-ea"/>
                <a:cs typeface="+mn-cs"/>
              </a:rPr>
              <a:t>Bernet, Rudolf 2018: </a:t>
            </a:r>
            <a:r>
              <a:rPr lang="en-US" sz="800" i="1" kern="1200" dirty="0">
                <a:solidFill>
                  <a:schemeClr val="tx1"/>
                </a:solidFill>
                <a:effectLst/>
                <a:latin typeface="+mn-lt"/>
                <a:ea typeface="+mn-ea"/>
                <a:cs typeface="+mn-cs"/>
              </a:rPr>
              <a:t>Force, Drive, Desire: A Philosophy of Psychoanalysis</a:t>
            </a:r>
            <a:r>
              <a:rPr lang="en-US" sz="800" kern="1200" dirty="0">
                <a:solidFill>
                  <a:schemeClr val="tx1"/>
                </a:solidFill>
                <a:effectLst/>
                <a:latin typeface="+mn-lt"/>
                <a:ea typeface="+mn-ea"/>
                <a:cs typeface="+mn-cs"/>
              </a:rPr>
              <a:t>. </a:t>
            </a:r>
          </a:p>
          <a:p>
            <a:r>
              <a:rPr lang="es-ES_tradnl" sz="800" kern="1200" dirty="0">
                <a:solidFill>
                  <a:schemeClr val="tx1"/>
                </a:solidFill>
                <a:effectLst/>
                <a:latin typeface="+mn-lt"/>
                <a:ea typeface="+mn-ea"/>
                <a:cs typeface="+mn-cs"/>
              </a:rPr>
              <a:t>Depraz, Natalie; “Pulsion, instinct, désir: que signifie Trieb chez Husserl,” </a:t>
            </a:r>
            <a:r>
              <a:rPr lang="es-ES_tradnl" sz="800" i="1" kern="1200" dirty="0">
                <a:solidFill>
                  <a:schemeClr val="tx1"/>
                </a:solidFill>
                <a:effectLst/>
                <a:latin typeface="+mn-lt"/>
                <a:ea typeface="+mn-ea"/>
                <a:cs typeface="+mn-cs"/>
              </a:rPr>
              <a:t>Alter</a:t>
            </a:r>
            <a:r>
              <a:rPr lang="es-ES_tradnl" sz="800" kern="1200" dirty="0">
                <a:solidFill>
                  <a:schemeClr val="tx1"/>
                </a:solidFill>
                <a:effectLst/>
                <a:latin typeface="+mn-lt"/>
                <a:ea typeface="+mn-ea"/>
                <a:cs typeface="+mn-cs"/>
              </a:rPr>
              <a:t>, vol. 9, 113–125.</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800" kern="1200" dirty="0">
                <a:solidFill>
                  <a:schemeClr val="tx1"/>
                </a:solidFill>
                <a:effectLst/>
                <a:latin typeface="+mn-lt"/>
                <a:ea typeface="+mn-ea"/>
                <a:cs typeface="+mn-cs"/>
              </a:rPr>
              <a:t>Jansen, Julia 2022: </a:t>
            </a:r>
            <a:r>
              <a:rPr lang="en-US" sz="800" kern="1200" dirty="0">
                <a:solidFill>
                  <a:schemeClr val="tx1">
                    <a:lumMod val="50000"/>
                    <a:lumOff val="50000"/>
                  </a:schemeClr>
                </a:solidFill>
                <a:latin typeface="+mn-lt"/>
                <a:ea typeface="+mn-ea"/>
                <a:cs typeface="+mn-cs"/>
              </a:rPr>
              <a:t>“The role of instinct in Husserl’s account of reason,” in </a:t>
            </a:r>
            <a:r>
              <a:rPr lang="en-US" sz="800" i="1" kern="1200" dirty="0">
                <a:solidFill>
                  <a:schemeClr val="tx1">
                    <a:lumMod val="50000"/>
                    <a:lumOff val="50000"/>
                  </a:schemeClr>
                </a:solidFill>
                <a:latin typeface="+mn-lt"/>
                <a:ea typeface="+mn-ea"/>
                <a:cs typeface="+mn-cs"/>
              </a:rPr>
              <a:t>Contemporary Phenomenologies of Normativity: Norms, Goals, Value</a:t>
            </a:r>
            <a:r>
              <a:rPr lang="en-US" sz="800" kern="1200" dirty="0">
                <a:solidFill>
                  <a:schemeClr val="tx1">
                    <a:lumMod val="50000"/>
                    <a:lumOff val="50000"/>
                  </a:schemeClr>
                </a:solidFill>
                <a:latin typeface="+mn-lt"/>
                <a:ea typeface="+mn-ea"/>
                <a:cs typeface="+mn-cs"/>
              </a:rPr>
              <a:t>s, eds. Sara Heinämaa, Ilpo Hirvonen, and Mirja Hartimo, London: Routledge.</a:t>
            </a:r>
            <a:endParaRPr lang="en-FI" sz="800" kern="1200" dirty="0">
              <a:solidFill>
                <a:schemeClr val="tx1"/>
              </a:solidFill>
              <a:effectLst/>
              <a:latin typeface="+mn-lt"/>
              <a:ea typeface="+mn-ea"/>
              <a:cs typeface="+mn-cs"/>
            </a:endParaRPr>
          </a:p>
          <a:p>
            <a:r>
              <a:rPr lang="en-US" sz="800" kern="1200" dirty="0">
                <a:solidFill>
                  <a:schemeClr val="tx1"/>
                </a:solidFill>
                <a:effectLst/>
                <a:latin typeface="+mn-lt"/>
                <a:ea typeface="+mn-ea"/>
                <a:cs typeface="+mn-cs"/>
              </a:rPr>
              <a:t>Smith, Nicolas 2010</a:t>
            </a:r>
            <a:r>
              <a:rPr lang="en-US" sz="800" i="1" kern="1200" dirty="0">
                <a:solidFill>
                  <a:schemeClr val="tx1"/>
                </a:solidFill>
                <a:effectLst/>
                <a:latin typeface="+mn-lt"/>
                <a:ea typeface="+mn-ea"/>
                <a:cs typeface="+mn-cs"/>
              </a:rPr>
              <a:t>: Towards Phenomenology of Repression – a Husserlian Reply to the Freudian Challenge</a:t>
            </a:r>
            <a:r>
              <a:rPr lang="en-US" sz="800" kern="1200" dirty="0">
                <a:solidFill>
                  <a:schemeClr val="tx1"/>
                </a:solidFill>
                <a:effectLst/>
                <a:latin typeface="+mn-lt"/>
                <a:ea typeface="+mn-ea"/>
                <a:cs typeface="+mn-cs"/>
              </a:rPr>
              <a:t>, Acta Universitatis Stockholmsiensis, University of Stockholm.</a:t>
            </a:r>
            <a:endParaRPr lang="en-FI" sz="800" kern="1200" dirty="0">
              <a:solidFill>
                <a:schemeClr val="tx1"/>
              </a:solidFill>
              <a:effectLst/>
              <a:latin typeface="+mn-lt"/>
              <a:ea typeface="+mn-ea"/>
              <a:cs typeface="+mn-cs"/>
            </a:endParaRPr>
          </a:p>
          <a:p>
            <a:r>
              <a:rPr lang="en-US" sz="800" kern="1200" dirty="0">
                <a:solidFill>
                  <a:schemeClr val="tx1"/>
                </a:solidFill>
                <a:effectLst/>
                <a:latin typeface="+mn-lt"/>
                <a:ea typeface="+mn-ea"/>
                <a:cs typeface="+mn-cs"/>
              </a:rPr>
              <a:t>Lee, Nam-In 1993: </a:t>
            </a:r>
            <a:r>
              <a:rPr lang="en-FI" sz="800" i="1" kern="1200" dirty="0">
                <a:solidFill>
                  <a:schemeClr val="tx1"/>
                </a:solidFill>
                <a:effectLst/>
                <a:latin typeface="+mn-lt"/>
                <a:ea typeface="+mn-ea"/>
                <a:cs typeface="+mn-cs"/>
              </a:rPr>
              <a:t>Edmund Husserl's Phänomenologie der Instinkte</a:t>
            </a:r>
            <a:r>
              <a:rPr lang="en-FI" sz="800" kern="1200" dirty="0">
                <a:solidFill>
                  <a:schemeClr val="tx1"/>
                </a:solidFill>
                <a:effectLst/>
                <a:latin typeface="+mn-lt"/>
                <a:ea typeface="+mn-ea"/>
                <a:cs typeface="+mn-cs"/>
              </a:rPr>
              <a:t>, Dordrecth: Springer.</a:t>
            </a:r>
          </a:p>
          <a:p>
            <a:endParaRPr lang="en-FI" sz="1200" kern="1200" dirty="0">
              <a:solidFill>
                <a:schemeClr val="tx1"/>
              </a:solidFill>
              <a:effectLst/>
              <a:latin typeface="+mn-lt"/>
              <a:ea typeface="+mn-ea"/>
              <a:cs typeface="+mn-cs"/>
            </a:endParaRPr>
          </a:p>
          <a:p>
            <a:endParaRPr lang="en-FI" dirty="0"/>
          </a:p>
        </p:txBody>
      </p:sp>
      <p:sp>
        <p:nvSpPr>
          <p:cNvPr id="4" name="Slide Number Placeholder 3"/>
          <p:cNvSpPr>
            <a:spLocks noGrp="1"/>
          </p:cNvSpPr>
          <p:nvPr>
            <p:ph type="sldNum" sz="quarter" idx="5"/>
          </p:nvPr>
        </p:nvSpPr>
        <p:spPr/>
        <p:txBody>
          <a:bodyPr/>
          <a:lstStyle/>
          <a:p>
            <a:fld id="{3AA8DE3B-2DD4-9E45-B9CA-21ACDCD01D98}" type="slidenum">
              <a:rPr lang="en-FI" smtClean="0"/>
              <a:t>14</a:t>
            </a:fld>
            <a:endParaRPr lang="en-FI"/>
          </a:p>
        </p:txBody>
      </p:sp>
    </p:spTree>
    <p:extLst>
      <p:ext uri="{BB962C8B-B14F-4D97-AF65-F5344CB8AC3E}">
        <p14:creationId xmlns:p14="http://schemas.microsoft.com/office/powerpoint/2010/main" val="1613960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35DF3-5158-B446-9014-7DF3EE04428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I"/>
          </a:p>
        </p:txBody>
      </p:sp>
      <p:sp>
        <p:nvSpPr>
          <p:cNvPr id="3" name="Subtitle 2">
            <a:extLst>
              <a:ext uri="{FF2B5EF4-FFF2-40B4-BE49-F238E27FC236}">
                <a16:creationId xmlns:a16="http://schemas.microsoft.com/office/drawing/2014/main" id="{A26F603C-4D51-C64A-ACBC-9F34A6B876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708C3CAD-0BDB-2847-98E0-361229FF037A}"/>
              </a:ext>
            </a:extLst>
          </p:cNvPr>
          <p:cNvSpPr>
            <a:spLocks noGrp="1"/>
          </p:cNvSpPr>
          <p:nvPr>
            <p:ph type="dt" sz="half" idx="10"/>
          </p:nvPr>
        </p:nvSpPr>
        <p:spPr/>
        <p:txBody>
          <a:bodyPr/>
          <a:lstStyle/>
          <a:p>
            <a:fld id="{E9C14566-0270-B14A-802A-839ED7D6A760}" type="datetimeFigureOut">
              <a:rPr lang="en-FI" smtClean="0"/>
              <a:t>20.4.2023</a:t>
            </a:fld>
            <a:endParaRPr lang="en-FI"/>
          </a:p>
        </p:txBody>
      </p:sp>
      <p:sp>
        <p:nvSpPr>
          <p:cNvPr id="5" name="Footer Placeholder 4">
            <a:extLst>
              <a:ext uri="{FF2B5EF4-FFF2-40B4-BE49-F238E27FC236}">
                <a16:creationId xmlns:a16="http://schemas.microsoft.com/office/drawing/2014/main" id="{87C6F2B9-D5FC-FD49-B125-4340DE57B995}"/>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35A0B609-4681-134C-ACF3-695F1D4A35E2}"/>
              </a:ext>
            </a:extLst>
          </p:cNvPr>
          <p:cNvSpPr>
            <a:spLocks noGrp="1"/>
          </p:cNvSpPr>
          <p:nvPr>
            <p:ph type="sldNum" sz="quarter" idx="12"/>
          </p:nvPr>
        </p:nvSpPr>
        <p:spPr/>
        <p:txBody>
          <a:bodyPr/>
          <a:lstStyle/>
          <a:p>
            <a:fld id="{2E8DFB86-5B2A-F340-A54E-1AEDB4C9BDC7}" type="slidenum">
              <a:rPr lang="en-FI" smtClean="0"/>
              <a:t>‹#›</a:t>
            </a:fld>
            <a:endParaRPr lang="en-FI"/>
          </a:p>
        </p:txBody>
      </p:sp>
    </p:spTree>
    <p:extLst>
      <p:ext uri="{BB962C8B-B14F-4D97-AF65-F5344CB8AC3E}">
        <p14:creationId xmlns:p14="http://schemas.microsoft.com/office/powerpoint/2010/main" val="232541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8CCE-7520-AC48-AF27-E754833A11F8}"/>
              </a:ext>
            </a:extLst>
          </p:cNvPr>
          <p:cNvSpPr>
            <a:spLocks noGrp="1"/>
          </p:cNvSpPr>
          <p:nvPr>
            <p:ph type="title"/>
          </p:nvPr>
        </p:nvSpPr>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87C694BC-A6A9-FE4A-AFE2-FAD69DA47C0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DBE86E51-D327-0F42-9558-0092ACC185D3}"/>
              </a:ext>
            </a:extLst>
          </p:cNvPr>
          <p:cNvSpPr>
            <a:spLocks noGrp="1"/>
          </p:cNvSpPr>
          <p:nvPr>
            <p:ph type="dt" sz="half" idx="10"/>
          </p:nvPr>
        </p:nvSpPr>
        <p:spPr/>
        <p:txBody>
          <a:bodyPr/>
          <a:lstStyle/>
          <a:p>
            <a:fld id="{E9C14566-0270-B14A-802A-839ED7D6A760}" type="datetimeFigureOut">
              <a:rPr lang="en-FI" smtClean="0"/>
              <a:t>20.4.2023</a:t>
            </a:fld>
            <a:endParaRPr lang="en-FI"/>
          </a:p>
        </p:txBody>
      </p:sp>
      <p:sp>
        <p:nvSpPr>
          <p:cNvPr id="5" name="Footer Placeholder 4">
            <a:extLst>
              <a:ext uri="{FF2B5EF4-FFF2-40B4-BE49-F238E27FC236}">
                <a16:creationId xmlns:a16="http://schemas.microsoft.com/office/drawing/2014/main" id="{ECA2622C-6AE4-4543-BA8C-9B98F23E72E3}"/>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4AAE6670-0D5B-8B42-A5DA-C26F871880DE}"/>
              </a:ext>
            </a:extLst>
          </p:cNvPr>
          <p:cNvSpPr>
            <a:spLocks noGrp="1"/>
          </p:cNvSpPr>
          <p:nvPr>
            <p:ph type="sldNum" sz="quarter" idx="12"/>
          </p:nvPr>
        </p:nvSpPr>
        <p:spPr/>
        <p:txBody>
          <a:bodyPr/>
          <a:lstStyle/>
          <a:p>
            <a:fld id="{2E8DFB86-5B2A-F340-A54E-1AEDB4C9BDC7}" type="slidenum">
              <a:rPr lang="en-FI" smtClean="0"/>
              <a:t>‹#›</a:t>
            </a:fld>
            <a:endParaRPr lang="en-FI"/>
          </a:p>
        </p:txBody>
      </p:sp>
    </p:spTree>
    <p:extLst>
      <p:ext uri="{BB962C8B-B14F-4D97-AF65-F5344CB8AC3E}">
        <p14:creationId xmlns:p14="http://schemas.microsoft.com/office/powerpoint/2010/main" val="2962483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15865A-57DB-0646-933F-89C2C4ABEBB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BA503F70-5C00-114D-98F3-432EE4B72CC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92272704-49DE-454A-A109-7E906E8A02D3}"/>
              </a:ext>
            </a:extLst>
          </p:cNvPr>
          <p:cNvSpPr>
            <a:spLocks noGrp="1"/>
          </p:cNvSpPr>
          <p:nvPr>
            <p:ph type="dt" sz="half" idx="10"/>
          </p:nvPr>
        </p:nvSpPr>
        <p:spPr/>
        <p:txBody>
          <a:bodyPr/>
          <a:lstStyle/>
          <a:p>
            <a:fld id="{E9C14566-0270-B14A-802A-839ED7D6A760}" type="datetimeFigureOut">
              <a:rPr lang="en-FI" smtClean="0"/>
              <a:t>20.4.2023</a:t>
            </a:fld>
            <a:endParaRPr lang="en-FI"/>
          </a:p>
        </p:txBody>
      </p:sp>
      <p:sp>
        <p:nvSpPr>
          <p:cNvPr id="5" name="Footer Placeholder 4">
            <a:extLst>
              <a:ext uri="{FF2B5EF4-FFF2-40B4-BE49-F238E27FC236}">
                <a16:creationId xmlns:a16="http://schemas.microsoft.com/office/drawing/2014/main" id="{FECED91A-DCA1-CB49-AB20-FAF8F883F4CE}"/>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1CB6AC38-AAE1-3C44-8037-7103E84DC8F6}"/>
              </a:ext>
            </a:extLst>
          </p:cNvPr>
          <p:cNvSpPr>
            <a:spLocks noGrp="1"/>
          </p:cNvSpPr>
          <p:nvPr>
            <p:ph type="sldNum" sz="quarter" idx="12"/>
          </p:nvPr>
        </p:nvSpPr>
        <p:spPr/>
        <p:txBody>
          <a:bodyPr/>
          <a:lstStyle/>
          <a:p>
            <a:fld id="{2E8DFB86-5B2A-F340-A54E-1AEDB4C9BDC7}" type="slidenum">
              <a:rPr lang="en-FI" smtClean="0"/>
              <a:t>‹#›</a:t>
            </a:fld>
            <a:endParaRPr lang="en-FI"/>
          </a:p>
        </p:txBody>
      </p:sp>
    </p:spTree>
    <p:extLst>
      <p:ext uri="{BB962C8B-B14F-4D97-AF65-F5344CB8AC3E}">
        <p14:creationId xmlns:p14="http://schemas.microsoft.com/office/powerpoint/2010/main" val="3191016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15D99-8D37-184C-9DFB-A83B90B760F8}"/>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1F7C1609-0D4A-4947-9E54-BDB45ECDB9C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C0134397-0CDC-094D-90A1-BACA55ADF690}"/>
              </a:ext>
            </a:extLst>
          </p:cNvPr>
          <p:cNvSpPr>
            <a:spLocks noGrp="1"/>
          </p:cNvSpPr>
          <p:nvPr>
            <p:ph type="dt" sz="half" idx="10"/>
          </p:nvPr>
        </p:nvSpPr>
        <p:spPr/>
        <p:txBody>
          <a:bodyPr/>
          <a:lstStyle/>
          <a:p>
            <a:fld id="{E9C14566-0270-B14A-802A-839ED7D6A760}" type="datetimeFigureOut">
              <a:rPr lang="en-FI" smtClean="0"/>
              <a:t>20.4.2023</a:t>
            </a:fld>
            <a:endParaRPr lang="en-FI"/>
          </a:p>
        </p:txBody>
      </p:sp>
      <p:sp>
        <p:nvSpPr>
          <p:cNvPr id="5" name="Footer Placeholder 4">
            <a:extLst>
              <a:ext uri="{FF2B5EF4-FFF2-40B4-BE49-F238E27FC236}">
                <a16:creationId xmlns:a16="http://schemas.microsoft.com/office/drawing/2014/main" id="{9A9F2CC8-4E24-EC4B-9EE6-D3C632510010}"/>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FA753BEF-2999-7A40-86EB-3B628FF273C8}"/>
              </a:ext>
            </a:extLst>
          </p:cNvPr>
          <p:cNvSpPr>
            <a:spLocks noGrp="1"/>
          </p:cNvSpPr>
          <p:nvPr>
            <p:ph type="sldNum" sz="quarter" idx="12"/>
          </p:nvPr>
        </p:nvSpPr>
        <p:spPr/>
        <p:txBody>
          <a:bodyPr/>
          <a:lstStyle/>
          <a:p>
            <a:fld id="{2E8DFB86-5B2A-F340-A54E-1AEDB4C9BDC7}" type="slidenum">
              <a:rPr lang="en-FI" smtClean="0"/>
              <a:t>‹#›</a:t>
            </a:fld>
            <a:endParaRPr lang="en-FI"/>
          </a:p>
        </p:txBody>
      </p:sp>
    </p:spTree>
    <p:extLst>
      <p:ext uri="{BB962C8B-B14F-4D97-AF65-F5344CB8AC3E}">
        <p14:creationId xmlns:p14="http://schemas.microsoft.com/office/powerpoint/2010/main" val="2709249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C70B0-632B-BC40-88EC-938D5A341B5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I"/>
          </a:p>
        </p:txBody>
      </p:sp>
      <p:sp>
        <p:nvSpPr>
          <p:cNvPr id="3" name="Text Placeholder 2">
            <a:extLst>
              <a:ext uri="{FF2B5EF4-FFF2-40B4-BE49-F238E27FC236}">
                <a16:creationId xmlns:a16="http://schemas.microsoft.com/office/drawing/2014/main" id="{124ECC81-1748-A44F-8892-20504BFCFB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A5A186E-F2E1-EF4E-A7BA-5F681E9A1515}"/>
              </a:ext>
            </a:extLst>
          </p:cNvPr>
          <p:cNvSpPr>
            <a:spLocks noGrp="1"/>
          </p:cNvSpPr>
          <p:nvPr>
            <p:ph type="dt" sz="half" idx="10"/>
          </p:nvPr>
        </p:nvSpPr>
        <p:spPr/>
        <p:txBody>
          <a:bodyPr/>
          <a:lstStyle/>
          <a:p>
            <a:fld id="{E9C14566-0270-B14A-802A-839ED7D6A760}" type="datetimeFigureOut">
              <a:rPr lang="en-FI" smtClean="0"/>
              <a:t>20.4.2023</a:t>
            </a:fld>
            <a:endParaRPr lang="en-FI"/>
          </a:p>
        </p:txBody>
      </p:sp>
      <p:sp>
        <p:nvSpPr>
          <p:cNvPr id="5" name="Footer Placeholder 4">
            <a:extLst>
              <a:ext uri="{FF2B5EF4-FFF2-40B4-BE49-F238E27FC236}">
                <a16:creationId xmlns:a16="http://schemas.microsoft.com/office/drawing/2014/main" id="{7524791B-8ECA-A045-A179-B6A27726F9D7}"/>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D65C9FA0-32B6-8346-9F08-968D2B1DAD2E}"/>
              </a:ext>
            </a:extLst>
          </p:cNvPr>
          <p:cNvSpPr>
            <a:spLocks noGrp="1"/>
          </p:cNvSpPr>
          <p:nvPr>
            <p:ph type="sldNum" sz="quarter" idx="12"/>
          </p:nvPr>
        </p:nvSpPr>
        <p:spPr/>
        <p:txBody>
          <a:bodyPr/>
          <a:lstStyle/>
          <a:p>
            <a:fld id="{2E8DFB86-5B2A-F340-A54E-1AEDB4C9BDC7}" type="slidenum">
              <a:rPr lang="en-FI" smtClean="0"/>
              <a:t>‹#›</a:t>
            </a:fld>
            <a:endParaRPr lang="en-FI"/>
          </a:p>
        </p:txBody>
      </p:sp>
    </p:spTree>
    <p:extLst>
      <p:ext uri="{BB962C8B-B14F-4D97-AF65-F5344CB8AC3E}">
        <p14:creationId xmlns:p14="http://schemas.microsoft.com/office/powerpoint/2010/main" val="195465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C8273-AFC7-694D-9AA8-C8E097224610}"/>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49444977-CCB1-D346-8E8E-E765A59C170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9044A7A3-9338-1048-8F7C-736FE8E13B0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EC1AAE09-E864-554F-BD69-66781304D840}"/>
              </a:ext>
            </a:extLst>
          </p:cNvPr>
          <p:cNvSpPr>
            <a:spLocks noGrp="1"/>
          </p:cNvSpPr>
          <p:nvPr>
            <p:ph type="dt" sz="half" idx="10"/>
          </p:nvPr>
        </p:nvSpPr>
        <p:spPr/>
        <p:txBody>
          <a:bodyPr/>
          <a:lstStyle/>
          <a:p>
            <a:fld id="{E9C14566-0270-B14A-802A-839ED7D6A760}" type="datetimeFigureOut">
              <a:rPr lang="en-FI" smtClean="0"/>
              <a:t>20.4.2023</a:t>
            </a:fld>
            <a:endParaRPr lang="en-FI"/>
          </a:p>
        </p:txBody>
      </p:sp>
      <p:sp>
        <p:nvSpPr>
          <p:cNvPr id="6" name="Footer Placeholder 5">
            <a:extLst>
              <a:ext uri="{FF2B5EF4-FFF2-40B4-BE49-F238E27FC236}">
                <a16:creationId xmlns:a16="http://schemas.microsoft.com/office/drawing/2014/main" id="{7BA2AA63-9A61-544A-B9D3-435EF9853453}"/>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30C5A214-1126-154F-8275-4988049B0D0D}"/>
              </a:ext>
            </a:extLst>
          </p:cNvPr>
          <p:cNvSpPr>
            <a:spLocks noGrp="1"/>
          </p:cNvSpPr>
          <p:nvPr>
            <p:ph type="sldNum" sz="quarter" idx="12"/>
          </p:nvPr>
        </p:nvSpPr>
        <p:spPr/>
        <p:txBody>
          <a:bodyPr/>
          <a:lstStyle/>
          <a:p>
            <a:fld id="{2E8DFB86-5B2A-F340-A54E-1AEDB4C9BDC7}" type="slidenum">
              <a:rPr lang="en-FI" smtClean="0"/>
              <a:t>‹#›</a:t>
            </a:fld>
            <a:endParaRPr lang="en-FI"/>
          </a:p>
        </p:txBody>
      </p:sp>
    </p:spTree>
    <p:extLst>
      <p:ext uri="{BB962C8B-B14F-4D97-AF65-F5344CB8AC3E}">
        <p14:creationId xmlns:p14="http://schemas.microsoft.com/office/powerpoint/2010/main" val="3859099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94D3-F90E-8B45-9BD4-0E4B8A35B15B}"/>
              </a:ext>
            </a:extLst>
          </p:cNvPr>
          <p:cNvSpPr>
            <a:spLocks noGrp="1"/>
          </p:cNvSpPr>
          <p:nvPr>
            <p:ph type="title"/>
          </p:nvPr>
        </p:nvSpPr>
        <p:spPr>
          <a:xfrm>
            <a:off x="839788" y="365125"/>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D0DE498E-CE13-264A-991B-86A00474C3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10729A3-E9B6-6B48-84BA-79F87F243E8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E4B86889-275F-114D-9CFF-D7A22F483E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A3B960A-32D3-894E-86B8-582D70AF443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7" name="Date Placeholder 6">
            <a:extLst>
              <a:ext uri="{FF2B5EF4-FFF2-40B4-BE49-F238E27FC236}">
                <a16:creationId xmlns:a16="http://schemas.microsoft.com/office/drawing/2014/main" id="{47B12868-E094-B540-B475-ED842DE777B1}"/>
              </a:ext>
            </a:extLst>
          </p:cNvPr>
          <p:cNvSpPr>
            <a:spLocks noGrp="1"/>
          </p:cNvSpPr>
          <p:nvPr>
            <p:ph type="dt" sz="half" idx="10"/>
          </p:nvPr>
        </p:nvSpPr>
        <p:spPr/>
        <p:txBody>
          <a:bodyPr/>
          <a:lstStyle/>
          <a:p>
            <a:fld id="{E9C14566-0270-B14A-802A-839ED7D6A760}" type="datetimeFigureOut">
              <a:rPr lang="en-FI" smtClean="0"/>
              <a:t>20.4.2023</a:t>
            </a:fld>
            <a:endParaRPr lang="en-FI"/>
          </a:p>
        </p:txBody>
      </p:sp>
      <p:sp>
        <p:nvSpPr>
          <p:cNvPr id="8" name="Footer Placeholder 7">
            <a:extLst>
              <a:ext uri="{FF2B5EF4-FFF2-40B4-BE49-F238E27FC236}">
                <a16:creationId xmlns:a16="http://schemas.microsoft.com/office/drawing/2014/main" id="{080A4C15-569C-2B42-ADDF-D835AE051EDF}"/>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8D245B8E-7C01-E94F-A008-5D0362A75304}"/>
              </a:ext>
            </a:extLst>
          </p:cNvPr>
          <p:cNvSpPr>
            <a:spLocks noGrp="1"/>
          </p:cNvSpPr>
          <p:nvPr>
            <p:ph type="sldNum" sz="quarter" idx="12"/>
          </p:nvPr>
        </p:nvSpPr>
        <p:spPr/>
        <p:txBody>
          <a:bodyPr/>
          <a:lstStyle/>
          <a:p>
            <a:fld id="{2E8DFB86-5B2A-F340-A54E-1AEDB4C9BDC7}" type="slidenum">
              <a:rPr lang="en-FI" smtClean="0"/>
              <a:t>‹#›</a:t>
            </a:fld>
            <a:endParaRPr lang="en-FI"/>
          </a:p>
        </p:txBody>
      </p:sp>
    </p:spTree>
    <p:extLst>
      <p:ext uri="{BB962C8B-B14F-4D97-AF65-F5344CB8AC3E}">
        <p14:creationId xmlns:p14="http://schemas.microsoft.com/office/powerpoint/2010/main" val="858721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2927-5ED1-3E4C-A4D3-BEEC48FA8832}"/>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14755410-C744-424B-9A0A-2A578CF111E2}"/>
              </a:ext>
            </a:extLst>
          </p:cNvPr>
          <p:cNvSpPr>
            <a:spLocks noGrp="1"/>
          </p:cNvSpPr>
          <p:nvPr>
            <p:ph type="dt" sz="half" idx="10"/>
          </p:nvPr>
        </p:nvSpPr>
        <p:spPr/>
        <p:txBody>
          <a:bodyPr/>
          <a:lstStyle/>
          <a:p>
            <a:fld id="{E9C14566-0270-B14A-802A-839ED7D6A760}" type="datetimeFigureOut">
              <a:rPr lang="en-FI" smtClean="0"/>
              <a:t>20.4.2023</a:t>
            </a:fld>
            <a:endParaRPr lang="en-FI"/>
          </a:p>
        </p:txBody>
      </p:sp>
      <p:sp>
        <p:nvSpPr>
          <p:cNvPr id="4" name="Footer Placeholder 3">
            <a:extLst>
              <a:ext uri="{FF2B5EF4-FFF2-40B4-BE49-F238E27FC236}">
                <a16:creationId xmlns:a16="http://schemas.microsoft.com/office/drawing/2014/main" id="{65FBB3A2-3DA3-F840-8CC4-EE233D5B731A}"/>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711801DC-C6FB-1B49-B0D6-0372AC3473E6}"/>
              </a:ext>
            </a:extLst>
          </p:cNvPr>
          <p:cNvSpPr>
            <a:spLocks noGrp="1"/>
          </p:cNvSpPr>
          <p:nvPr>
            <p:ph type="sldNum" sz="quarter" idx="12"/>
          </p:nvPr>
        </p:nvSpPr>
        <p:spPr/>
        <p:txBody>
          <a:bodyPr/>
          <a:lstStyle/>
          <a:p>
            <a:fld id="{2E8DFB86-5B2A-F340-A54E-1AEDB4C9BDC7}" type="slidenum">
              <a:rPr lang="en-FI" smtClean="0"/>
              <a:t>‹#›</a:t>
            </a:fld>
            <a:endParaRPr lang="en-FI"/>
          </a:p>
        </p:txBody>
      </p:sp>
    </p:spTree>
    <p:extLst>
      <p:ext uri="{BB962C8B-B14F-4D97-AF65-F5344CB8AC3E}">
        <p14:creationId xmlns:p14="http://schemas.microsoft.com/office/powerpoint/2010/main" val="2731493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E068AD-C737-254A-971C-08CFA56DB2DB}"/>
              </a:ext>
            </a:extLst>
          </p:cNvPr>
          <p:cNvSpPr>
            <a:spLocks noGrp="1"/>
          </p:cNvSpPr>
          <p:nvPr>
            <p:ph type="dt" sz="half" idx="10"/>
          </p:nvPr>
        </p:nvSpPr>
        <p:spPr/>
        <p:txBody>
          <a:bodyPr/>
          <a:lstStyle/>
          <a:p>
            <a:fld id="{E9C14566-0270-B14A-802A-839ED7D6A760}" type="datetimeFigureOut">
              <a:rPr lang="en-FI" smtClean="0"/>
              <a:t>20.4.2023</a:t>
            </a:fld>
            <a:endParaRPr lang="en-FI"/>
          </a:p>
        </p:txBody>
      </p:sp>
      <p:sp>
        <p:nvSpPr>
          <p:cNvPr id="3" name="Footer Placeholder 2">
            <a:extLst>
              <a:ext uri="{FF2B5EF4-FFF2-40B4-BE49-F238E27FC236}">
                <a16:creationId xmlns:a16="http://schemas.microsoft.com/office/drawing/2014/main" id="{00192837-B0F3-8F45-8B5F-6F3CE8ABF09F}"/>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5F06FE25-9379-5C47-9D1D-A295775D2F03}"/>
              </a:ext>
            </a:extLst>
          </p:cNvPr>
          <p:cNvSpPr>
            <a:spLocks noGrp="1"/>
          </p:cNvSpPr>
          <p:nvPr>
            <p:ph type="sldNum" sz="quarter" idx="12"/>
          </p:nvPr>
        </p:nvSpPr>
        <p:spPr/>
        <p:txBody>
          <a:bodyPr/>
          <a:lstStyle/>
          <a:p>
            <a:fld id="{2E8DFB86-5B2A-F340-A54E-1AEDB4C9BDC7}" type="slidenum">
              <a:rPr lang="en-FI" smtClean="0"/>
              <a:t>‹#›</a:t>
            </a:fld>
            <a:endParaRPr lang="en-FI"/>
          </a:p>
        </p:txBody>
      </p:sp>
    </p:spTree>
    <p:extLst>
      <p:ext uri="{BB962C8B-B14F-4D97-AF65-F5344CB8AC3E}">
        <p14:creationId xmlns:p14="http://schemas.microsoft.com/office/powerpoint/2010/main" val="422250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D628D-AE72-C147-9119-D6827B33D3E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419BD512-A427-FE4C-96C3-14846D5F9C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A0DC097F-1EDD-4C4A-964C-D74A2828B3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25EB28-2895-A449-9935-BE6DC50D595B}"/>
              </a:ext>
            </a:extLst>
          </p:cNvPr>
          <p:cNvSpPr>
            <a:spLocks noGrp="1"/>
          </p:cNvSpPr>
          <p:nvPr>
            <p:ph type="dt" sz="half" idx="10"/>
          </p:nvPr>
        </p:nvSpPr>
        <p:spPr/>
        <p:txBody>
          <a:bodyPr/>
          <a:lstStyle/>
          <a:p>
            <a:fld id="{E9C14566-0270-B14A-802A-839ED7D6A760}" type="datetimeFigureOut">
              <a:rPr lang="en-FI" smtClean="0"/>
              <a:t>20.4.2023</a:t>
            </a:fld>
            <a:endParaRPr lang="en-FI"/>
          </a:p>
        </p:txBody>
      </p:sp>
      <p:sp>
        <p:nvSpPr>
          <p:cNvPr id="6" name="Footer Placeholder 5">
            <a:extLst>
              <a:ext uri="{FF2B5EF4-FFF2-40B4-BE49-F238E27FC236}">
                <a16:creationId xmlns:a16="http://schemas.microsoft.com/office/drawing/2014/main" id="{03E9DF0E-194A-2F4E-93BD-3EB35B0CC871}"/>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EDC6D79B-D8B4-884E-9A0F-8437B6DCEA7D}"/>
              </a:ext>
            </a:extLst>
          </p:cNvPr>
          <p:cNvSpPr>
            <a:spLocks noGrp="1"/>
          </p:cNvSpPr>
          <p:nvPr>
            <p:ph type="sldNum" sz="quarter" idx="12"/>
          </p:nvPr>
        </p:nvSpPr>
        <p:spPr/>
        <p:txBody>
          <a:bodyPr/>
          <a:lstStyle/>
          <a:p>
            <a:fld id="{2E8DFB86-5B2A-F340-A54E-1AEDB4C9BDC7}" type="slidenum">
              <a:rPr lang="en-FI" smtClean="0"/>
              <a:t>‹#›</a:t>
            </a:fld>
            <a:endParaRPr lang="en-FI"/>
          </a:p>
        </p:txBody>
      </p:sp>
    </p:spTree>
    <p:extLst>
      <p:ext uri="{BB962C8B-B14F-4D97-AF65-F5344CB8AC3E}">
        <p14:creationId xmlns:p14="http://schemas.microsoft.com/office/powerpoint/2010/main" val="1214039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9C371-7BB7-4849-BF33-BD29BD90429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8E209F2F-CE8E-0341-806E-710BF67977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969E1333-B5A2-8441-9FAE-8C3AF3515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D25DCC1-DC5E-C649-9EA3-4E00AD02D9C1}"/>
              </a:ext>
            </a:extLst>
          </p:cNvPr>
          <p:cNvSpPr>
            <a:spLocks noGrp="1"/>
          </p:cNvSpPr>
          <p:nvPr>
            <p:ph type="dt" sz="half" idx="10"/>
          </p:nvPr>
        </p:nvSpPr>
        <p:spPr/>
        <p:txBody>
          <a:bodyPr/>
          <a:lstStyle/>
          <a:p>
            <a:fld id="{E9C14566-0270-B14A-802A-839ED7D6A760}" type="datetimeFigureOut">
              <a:rPr lang="en-FI" smtClean="0"/>
              <a:t>20.4.2023</a:t>
            </a:fld>
            <a:endParaRPr lang="en-FI"/>
          </a:p>
        </p:txBody>
      </p:sp>
      <p:sp>
        <p:nvSpPr>
          <p:cNvPr id="6" name="Footer Placeholder 5">
            <a:extLst>
              <a:ext uri="{FF2B5EF4-FFF2-40B4-BE49-F238E27FC236}">
                <a16:creationId xmlns:a16="http://schemas.microsoft.com/office/drawing/2014/main" id="{B2CEBE9D-7823-2540-9C4B-30A8890366C1}"/>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9BA687AA-9F4C-8E42-AAA5-1F725446EA0F}"/>
              </a:ext>
            </a:extLst>
          </p:cNvPr>
          <p:cNvSpPr>
            <a:spLocks noGrp="1"/>
          </p:cNvSpPr>
          <p:nvPr>
            <p:ph type="sldNum" sz="quarter" idx="12"/>
          </p:nvPr>
        </p:nvSpPr>
        <p:spPr/>
        <p:txBody>
          <a:bodyPr/>
          <a:lstStyle/>
          <a:p>
            <a:fld id="{2E8DFB86-5B2A-F340-A54E-1AEDB4C9BDC7}" type="slidenum">
              <a:rPr lang="en-FI" smtClean="0"/>
              <a:t>‹#›</a:t>
            </a:fld>
            <a:endParaRPr lang="en-FI"/>
          </a:p>
        </p:txBody>
      </p:sp>
    </p:spTree>
    <p:extLst>
      <p:ext uri="{BB962C8B-B14F-4D97-AF65-F5344CB8AC3E}">
        <p14:creationId xmlns:p14="http://schemas.microsoft.com/office/powerpoint/2010/main" val="1075484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46177-9EEC-564A-9CD9-A6E4DEE0AB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21F35649-E692-9E4E-90BB-C0FB9D373F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5C24EDB6-3C5C-3E42-BAEF-BE223A4C8D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14566-0270-B14A-802A-839ED7D6A760}" type="datetimeFigureOut">
              <a:rPr lang="en-FI" smtClean="0"/>
              <a:t>20.4.2023</a:t>
            </a:fld>
            <a:endParaRPr lang="en-FI"/>
          </a:p>
        </p:txBody>
      </p:sp>
      <p:sp>
        <p:nvSpPr>
          <p:cNvPr id="5" name="Footer Placeholder 4">
            <a:extLst>
              <a:ext uri="{FF2B5EF4-FFF2-40B4-BE49-F238E27FC236}">
                <a16:creationId xmlns:a16="http://schemas.microsoft.com/office/drawing/2014/main" id="{C5195D69-F004-1D48-8193-F182CA9454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a:extLst>
              <a:ext uri="{FF2B5EF4-FFF2-40B4-BE49-F238E27FC236}">
                <a16:creationId xmlns:a16="http://schemas.microsoft.com/office/drawing/2014/main" id="{E532F191-70D8-CA45-9981-6FC1A65837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DFB86-5B2A-F340-A54E-1AEDB4C9BDC7}" type="slidenum">
              <a:rPr lang="en-FI" smtClean="0"/>
              <a:t>‹#›</a:t>
            </a:fld>
            <a:endParaRPr lang="en-FI"/>
          </a:p>
        </p:txBody>
      </p:sp>
    </p:spTree>
    <p:extLst>
      <p:ext uri="{BB962C8B-B14F-4D97-AF65-F5344CB8AC3E}">
        <p14:creationId xmlns:p14="http://schemas.microsoft.com/office/powerpoint/2010/main" val="3869919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536B6-07BB-0E4A-B562-021F879B7F65}"/>
              </a:ext>
            </a:extLst>
          </p:cNvPr>
          <p:cNvSpPr>
            <a:spLocks noGrp="1"/>
          </p:cNvSpPr>
          <p:nvPr>
            <p:ph type="ctrTitle"/>
          </p:nvPr>
        </p:nvSpPr>
        <p:spPr/>
        <p:txBody>
          <a:bodyPr>
            <a:normAutofit/>
          </a:bodyPr>
          <a:lstStyle/>
          <a:p>
            <a:r>
              <a:rPr lang="en-FI" sz="2800" dirty="0"/>
              <a:t>“Political” Emotions: </a:t>
            </a:r>
            <a:br>
              <a:rPr lang="en-FI" sz="4000" dirty="0"/>
            </a:br>
            <a:r>
              <a:rPr lang="en-FI" sz="3200" dirty="0">
                <a:solidFill>
                  <a:schemeClr val="accent6">
                    <a:lumMod val="50000"/>
                  </a:schemeClr>
                </a:solidFill>
              </a:rPr>
              <a:t>1 Basic Analytical Concepts: </a:t>
            </a:r>
            <a:br>
              <a:rPr lang="en-FI" sz="3200" dirty="0">
                <a:solidFill>
                  <a:schemeClr val="accent6">
                    <a:lumMod val="50000"/>
                  </a:schemeClr>
                </a:solidFill>
              </a:rPr>
            </a:br>
            <a:r>
              <a:rPr lang="en-FI" sz="3200" dirty="0">
                <a:solidFill>
                  <a:schemeClr val="accent6">
                    <a:lumMod val="50000"/>
                  </a:schemeClr>
                </a:solidFill>
              </a:rPr>
              <a:t>The Nature of Phenomenological Analyses</a:t>
            </a:r>
          </a:p>
        </p:txBody>
      </p:sp>
      <p:sp>
        <p:nvSpPr>
          <p:cNvPr id="3" name="Subtitle 2">
            <a:extLst>
              <a:ext uri="{FF2B5EF4-FFF2-40B4-BE49-F238E27FC236}">
                <a16:creationId xmlns:a16="http://schemas.microsoft.com/office/drawing/2014/main" id="{401F16DB-75DA-BE4D-ABA9-D5E3A90909F3}"/>
              </a:ext>
            </a:extLst>
          </p:cNvPr>
          <p:cNvSpPr>
            <a:spLocks noGrp="1"/>
          </p:cNvSpPr>
          <p:nvPr>
            <p:ph type="subTitle" idx="1"/>
          </p:nvPr>
        </p:nvSpPr>
        <p:spPr/>
        <p:txBody>
          <a:bodyPr>
            <a:normAutofit/>
          </a:bodyPr>
          <a:lstStyle/>
          <a:p>
            <a:endParaRPr lang="en-FI" sz="1800"/>
          </a:p>
          <a:p>
            <a:r>
              <a:rPr lang="en-FI" sz="1800"/>
              <a:t>Sara Heinämaa</a:t>
            </a:r>
          </a:p>
          <a:p>
            <a:r>
              <a:rPr lang="en-FI" sz="1800"/>
              <a:t>University of Jyväskylä</a:t>
            </a:r>
          </a:p>
        </p:txBody>
      </p:sp>
    </p:spTree>
    <p:extLst>
      <p:ext uri="{BB962C8B-B14F-4D97-AF65-F5344CB8AC3E}">
        <p14:creationId xmlns:p14="http://schemas.microsoft.com/office/powerpoint/2010/main" val="1325333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516D5-7770-CF1F-17A7-C7591064C71F}"/>
              </a:ext>
            </a:extLst>
          </p:cNvPr>
          <p:cNvSpPr>
            <a:spLocks noGrp="1"/>
          </p:cNvSpPr>
          <p:nvPr>
            <p:ph type="title"/>
          </p:nvPr>
        </p:nvSpPr>
        <p:spPr/>
        <p:txBody>
          <a:bodyPr/>
          <a:lstStyle/>
          <a:p>
            <a:r>
              <a:rPr lang="en-FI"/>
              <a:t> </a:t>
            </a:r>
          </a:p>
        </p:txBody>
      </p:sp>
      <p:pic>
        <p:nvPicPr>
          <p:cNvPr id="5" name="Content Placeholder 4" descr="A picture containing text, person, indoor, posing&#10;&#10;Description automatically generated">
            <a:extLst>
              <a:ext uri="{FF2B5EF4-FFF2-40B4-BE49-F238E27FC236}">
                <a16:creationId xmlns:a16="http://schemas.microsoft.com/office/drawing/2014/main" id="{EA88F737-3B07-152D-7C8B-A3175F9D729B}"/>
              </a:ext>
            </a:extLst>
          </p:cNvPr>
          <p:cNvPicPr>
            <a:picLocks noGrp="1" noChangeAspect="1"/>
          </p:cNvPicPr>
          <p:nvPr>
            <p:ph idx="1"/>
          </p:nvPr>
        </p:nvPicPr>
        <p:blipFill>
          <a:blip r:embed="rId3"/>
          <a:stretch>
            <a:fillRect/>
          </a:stretch>
        </p:blipFill>
        <p:spPr>
          <a:xfrm>
            <a:off x="5072931" y="3156361"/>
            <a:ext cx="3610476" cy="2029335"/>
          </a:xfrm>
        </p:spPr>
      </p:pic>
      <p:pic>
        <p:nvPicPr>
          <p:cNvPr id="7" name="Picture 6" descr="A picture containing wall, indoor, scarf&#10;&#10;Description automatically generated">
            <a:extLst>
              <a:ext uri="{FF2B5EF4-FFF2-40B4-BE49-F238E27FC236}">
                <a16:creationId xmlns:a16="http://schemas.microsoft.com/office/drawing/2014/main" id="{BA84CADF-8F31-E94F-D957-282477501C40}"/>
              </a:ext>
            </a:extLst>
          </p:cNvPr>
          <p:cNvPicPr>
            <a:picLocks noChangeAspect="1"/>
          </p:cNvPicPr>
          <p:nvPr/>
        </p:nvPicPr>
        <p:blipFill>
          <a:blip r:embed="rId4"/>
          <a:stretch>
            <a:fillRect/>
          </a:stretch>
        </p:blipFill>
        <p:spPr>
          <a:xfrm>
            <a:off x="1804079" y="3156361"/>
            <a:ext cx="3048456" cy="2025685"/>
          </a:xfrm>
          <a:prstGeom prst="rect">
            <a:avLst/>
          </a:prstGeom>
        </p:spPr>
      </p:pic>
      <p:pic>
        <p:nvPicPr>
          <p:cNvPr id="8" name="Picture 7">
            <a:extLst>
              <a:ext uri="{FF2B5EF4-FFF2-40B4-BE49-F238E27FC236}">
                <a16:creationId xmlns:a16="http://schemas.microsoft.com/office/drawing/2014/main" id="{38C368C1-554A-2D49-FB9F-C2A91B0CCEEE}"/>
              </a:ext>
            </a:extLst>
          </p:cNvPr>
          <p:cNvPicPr>
            <a:picLocks noChangeAspect="1"/>
          </p:cNvPicPr>
          <p:nvPr/>
        </p:nvPicPr>
        <p:blipFill>
          <a:blip r:embed="rId5"/>
          <a:stretch>
            <a:fillRect/>
          </a:stretch>
        </p:blipFill>
        <p:spPr>
          <a:xfrm>
            <a:off x="8905111" y="3114675"/>
            <a:ext cx="3286889" cy="2067371"/>
          </a:xfrm>
          <a:prstGeom prst="rect">
            <a:avLst/>
          </a:prstGeom>
        </p:spPr>
      </p:pic>
      <p:sp>
        <p:nvSpPr>
          <p:cNvPr id="9" name="TextBox 8">
            <a:extLst>
              <a:ext uri="{FF2B5EF4-FFF2-40B4-BE49-F238E27FC236}">
                <a16:creationId xmlns:a16="http://schemas.microsoft.com/office/drawing/2014/main" id="{6A5AC15E-4E9B-83D4-F1D9-C801F9F8D206}"/>
              </a:ext>
            </a:extLst>
          </p:cNvPr>
          <p:cNvSpPr txBox="1"/>
          <p:nvPr/>
        </p:nvSpPr>
        <p:spPr>
          <a:xfrm>
            <a:off x="2860295" y="2745343"/>
            <a:ext cx="4425271" cy="369332"/>
          </a:xfrm>
          <a:prstGeom prst="rect">
            <a:avLst/>
          </a:prstGeom>
          <a:noFill/>
        </p:spPr>
        <p:txBody>
          <a:bodyPr wrap="square" rtlCol="0">
            <a:spAutoFit/>
          </a:bodyPr>
          <a:lstStyle/>
          <a:p>
            <a:r>
              <a:rPr lang="en-FI" b="1">
                <a:solidFill>
                  <a:schemeClr val="accent2">
                    <a:lumMod val="75000"/>
                  </a:schemeClr>
                </a:solidFill>
              </a:rPr>
              <a:t>Does r</a:t>
            </a:r>
            <a:r>
              <a:rPr lang="en-GB" b="1" dirty="0">
                <a:solidFill>
                  <a:schemeClr val="accent2">
                    <a:lumMod val="75000"/>
                  </a:schemeClr>
                </a:solidFill>
              </a:rPr>
              <a:t>a</a:t>
            </a:r>
            <a:r>
              <a:rPr lang="en-FI" b="1">
                <a:solidFill>
                  <a:schemeClr val="accent2">
                    <a:lumMod val="75000"/>
                  </a:schemeClr>
                </a:solidFill>
              </a:rPr>
              <a:t>ge have a role in this event? </a:t>
            </a:r>
          </a:p>
        </p:txBody>
      </p:sp>
      <p:pic>
        <p:nvPicPr>
          <p:cNvPr id="3" name="Picture 2">
            <a:extLst>
              <a:ext uri="{FF2B5EF4-FFF2-40B4-BE49-F238E27FC236}">
                <a16:creationId xmlns:a16="http://schemas.microsoft.com/office/drawing/2014/main" id="{0A1688CD-7E87-8635-0B8B-F2ED05DE9740}"/>
              </a:ext>
            </a:extLst>
          </p:cNvPr>
          <p:cNvPicPr>
            <a:picLocks noChangeAspect="1"/>
          </p:cNvPicPr>
          <p:nvPr/>
        </p:nvPicPr>
        <p:blipFill>
          <a:blip r:embed="rId6"/>
          <a:stretch>
            <a:fillRect/>
          </a:stretch>
        </p:blipFill>
        <p:spPr>
          <a:xfrm>
            <a:off x="-1" y="3156360"/>
            <a:ext cx="1583685" cy="2015599"/>
          </a:xfrm>
          <a:prstGeom prst="rect">
            <a:avLst/>
          </a:prstGeom>
        </p:spPr>
      </p:pic>
      <p:sp>
        <p:nvSpPr>
          <p:cNvPr id="4" name="TextBox 3">
            <a:extLst>
              <a:ext uri="{FF2B5EF4-FFF2-40B4-BE49-F238E27FC236}">
                <a16:creationId xmlns:a16="http://schemas.microsoft.com/office/drawing/2014/main" id="{70861A6F-8E54-8DC7-C54A-7E2E3025B62D}"/>
              </a:ext>
            </a:extLst>
          </p:cNvPr>
          <p:cNvSpPr txBox="1"/>
          <p:nvPr/>
        </p:nvSpPr>
        <p:spPr>
          <a:xfrm>
            <a:off x="2967699" y="5970767"/>
            <a:ext cx="8283037" cy="369332"/>
          </a:xfrm>
          <a:prstGeom prst="rect">
            <a:avLst/>
          </a:prstGeom>
          <a:noFill/>
        </p:spPr>
        <p:txBody>
          <a:bodyPr wrap="none" rtlCol="0">
            <a:spAutoFit/>
          </a:bodyPr>
          <a:lstStyle/>
          <a:p>
            <a:r>
              <a:rPr lang="en-FI" b="1">
                <a:solidFill>
                  <a:schemeClr val="accent2">
                    <a:lumMod val="75000"/>
                  </a:schemeClr>
                </a:solidFill>
              </a:rPr>
              <a:t>If rage has a role, then what role? </a:t>
            </a:r>
            <a:r>
              <a:rPr lang="en-GB" b="1" dirty="0">
                <a:solidFill>
                  <a:schemeClr val="accent2">
                    <a:lumMod val="75000"/>
                  </a:schemeClr>
                </a:solidFill>
              </a:rPr>
              <a:t>O</a:t>
            </a:r>
            <a:r>
              <a:rPr lang="en-FI" b="1">
                <a:solidFill>
                  <a:schemeClr val="accent2">
                    <a:lumMod val="75000"/>
                  </a:schemeClr>
                </a:solidFill>
              </a:rPr>
              <a:t>ther emotions? </a:t>
            </a:r>
            <a:r>
              <a:rPr lang="en-FI" b="1">
                <a:solidFill>
                  <a:srgbClr val="C00000"/>
                </a:solidFill>
              </a:rPr>
              <a:t>Anger</a:t>
            </a:r>
            <a:r>
              <a:rPr lang="en-FI" b="1">
                <a:solidFill>
                  <a:schemeClr val="accent2">
                    <a:lumMod val="75000"/>
                  </a:schemeClr>
                </a:solidFill>
              </a:rPr>
              <a:t>, </a:t>
            </a:r>
            <a:r>
              <a:rPr lang="en-FI" b="1">
                <a:solidFill>
                  <a:srgbClr val="C00000"/>
                </a:solidFill>
              </a:rPr>
              <a:t>resentment</a:t>
            </a:r>
            <a:r>
              <a:rPr lang="en-FI" b="1">
                <a:solidFill>
                  <a:schemeClr val="accent2">
                    <a:lumMod val="75000"/>
                  </a:schemeClr>
                </a:solidFill>
              </a:rPr>
              <a:t>, </a:t>
            </a:r>
            <a:r>
              <a:rPr lang="en-FI" b="1">
                <a:solidFill>
                  <a:srgbClr val="C00000"/>
                </a:solidFill>
              </a:rPr>
              <a:t>frustration</a:t>
            </a:r>
            <a:r>
              <a:rPr lang="en-FI" b="1">
                <a:solidFill>
                  <a:schemeClr val="accent2">
                    <a:lumMod val="75000"/>
                  </a:schemeClr>
                </a:solidFill>
              </a:rPr>
              <a:t>…?</a:t>
            </a:r>
            <a:endParaRPr lang="en-FI"/>
          </a:p>
        </p:txBody>
      </p:sp>
    </p:spTree>
    <p:extLst>
      <p:ext uri="{BB962C8B-B14F-4D97-AF65-F5344CB8AC3E}">
        <p14:creationId xmlns:p14="http://schemas.microsoft.com/office/powerpoint/2010/main" val="227366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76248-90E1-7982-A330-9B69531908E9}"/>
              </a:ext>
            </a:extLst>
          </p:cNvPr>
          <p:cNvSpPr>
            <a:spLocks noGrp="1"/>
          </p:cNvSpPr>
          <p:nvPr>
            <p:ph type="title"/>
          </p:nvPr>
        </p:nvSpPr>
        <p:spPr/>
        <p:txBody>
          <a:bodyPr/>
          <a:lstStyle/>
          <a:p>
            <a:r>
              <a:rPr lang="en-FI"/>
              <a:t> </a:t>
            </a:r>
          </a:p>
        </p:txBody>
      </p:sp>
      <p:pic>
        <p:nvPicPr>
          <p:cNvPr id="4" name="Content Placeholder 3">
            <a:extLst>
              <a:ext uri="{FF2B5EF4-FFF2-40B4-BE49-F238E27FC236}">
                <a16:creationId xmlns:a16="http://schemas.microsoft.com/office/drawing/2014/main" id="{599D2F2B-651A-5D66-371B-CB56724BA0C1}"/>
              </a:ext>
            </a:extLst>
          </p:cNvPr>
          <p:cNvPicPr>
            <a:picLocks noGrp="1" noChangeAspect="1"/>
          </p:cNvPicPr>
          <p:nvPr>
            <p:ph idx="1"/>
          </p:nvPr>
        </p:nvPicPr>
        <p:blipFill>
          <a:blip r:embed="rId3"/>
          <a:stretch>
            <a:fillRect/>
          </a:stretch>
        </p:blipFill>
        <p:spPr>
          <a:xfrm>
            <a:off x="2754351" y="0"/>
            <a:ext cx="5431481" cy="6858000"/>
          </a:xfrm>
        </p:spPr>
      </p:pic>
      <p:sp>
        <p:nvSpPr>
          <p:cNvPr id="5" name="TextBox 4">
            <a:extLst>
              <a:ext uri="{FF2B5EF4-FFF2-40B4-BE49-F238E27FC236}">
                <a16:creationId xmlns:a16="http://schemas.microsoft.com/office/drawing/2014/main" id="{9FA1D223-6FCF-05BB-B5F9-15E2FE28DDAF}"/>
              </a:ext>
            </a:extLst>
          </p:cNvPr>
          <p:cNvSpPr txBox="1"/>
          <p:nvPr/>
        </p:nvSpPr>
        <p:spPr>
          <a:xfrm>
            <a:off x="8282171" y="4449337"/>
            <a:ext cx="3315267" cy="954107"/>
          </a:xfrm>
          <a:prstGeom prst="rect">
            <a:avLst/>
          </a:prstGeom>
          <a:noFill/>
        </p:spPr>
        <p:txBody>
          <a:bodyPr wrap="none" rtlCol="0">
            <a:spAutoFit/>
          </a:bodyPr>
          <a:lstStyle/>
          <a:p>
            <a:r>
              <a:rPr lang="en-FI" sz="1400" b="1">
                <a:solidFill>
                  <a:schemeClr val="accent4">
                    <a:lumMod val="75000"/>
                  </a:schemeClr>
                </a:solidFill>
              </a:rPr>
              <a:t>If this painting is about beauty,</a:t>
            </a:r>
          </a:p>
          <a:p>
            <a:r>
              <a:rPr lang="en-FI" sz="1400" b="1">
                <a:solidFill>
                  <a:schemeClr val="accent4">
                    <a:lumMod val="75000"/>
                  </a:schemeClr>
                </a:solidFill>
              </a:rPr>
              <a:t>then does some emotion – happiness, </a:t>
            </a:r>
          </a:p>
          <a:p>
            <a:r>
              <a:rPr lang="en-FI" sz="1400" b="1">
                <a:solidFill>
                  <a:schemeClr val="accent4">
                    <a:lumMod val="75000"/>
                  </a:schemeClr>
                </a:solidFill>
              </a:rPr>
              <a:t>gratitude, energy – have a role </a:t>
            </a:r>
            <a:r>
              <a:rPr lang="en-GB" sz="1400" b="1" dirty="0">
                <a:solidFill>
                  <a:schemeClr val="accent4">
                    <a:lumMod val="75000"/>
                  </a:schemeClr>
                </a:solidFill>
              </a:rPr>
              <a:t>in it, </a:t>
            </a:r>
          </a:p>
          <a:p>
            <a:r>
              <a:rPr lang="en-GB" sz="1400" b="1" dirty="0">
                <a:solidFill>
                  <a:schemeClr val="accent4">
                    <a:lumMod val="75000"/>
                  </a:schemeClr>
                </a:solidFill>
              </a:rPr>
              <a:t>in its production or reception or its being</a:t>
            </a:r>
            <a:r>
              <a:rPr lang="en-FI" sz="1400" b="1">
                <a:solidFill>
                  <a:schemeClr val="accent4">
                    <a:lumMod val="75000"/>
                  </a:schemeClr>
                </a:solidFill>
              </a:rPr>
              <a:t>?</a:t>
            </a:r>
          </a:p>
        </p:txBody>
      </p:sp>
    </p:spTree>
    <p:extLst>
      <p:ext uri="{BB962C8B-B14F-4D97-AF65-F5344CB8AC3E}">
        <p14:creationId xmlns:p14="http://schemas.microsoft.com/office/powerpoint/2010/main" val="3947635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B4304-7DA0-BB92-969B-8A4EC35EFBB5}"/>
              </a:ext>
            </a:extLst>
          </p:cNvPr>
          <p:cNvSpPr>
            <a:spLocks noGrp="1"/>
          </p:cNvSpPr>
          <p:nvPr>
            <p:ph type="title"/>
          </p:nvPr>
        </p:nvSpPr>
        <p:spPr/>
        <p:txBody>
          <a:bodyPr>
            <a:normAutofit/>
          </a:bodyPr>
          <a:lstStyle/>
          <a:p>
            <a:r>
              <a:rPr lang="en-FI" sz="3200"/>
              <a:t> </a:t>
            </a:r>
            <a:br>
              <a:rPr lang="en-FI" sz="3200"/>
            </a:br>
            <a:r>
              <a:rPr lang="en-FI" sz="3200"/>
              <a:t>Summary of the goals of phenomenological analyses</a:t>
            </a:r>
          </a:p>
        </p:txBody>
      </p:sp>
      <p:sp>
        <p:nvSpPr>
          <p:cNvPr id="3" name="Content Placeholder 2">
            <a:extLst>
              <a:ext uri="{FF2B5EF4-FFF2-40B4-BE49-F238E27FC236}">
                <a16:creationId xmlns:a16="http://schemas.microsoft.com/office/drawing/2014/main" id="{CAC6F705-B7E6-6AD6-D30E-780D888DD8D0}"/>
              </a:ext>
            </a:extLst>
          </p:cNvPr>
          <p:cNvSpPr>
            <a:spLocks noGrp="1"/>
          </p:cNvSpPr>
          <p:nvPr>
            <p:ph idx="1"/>
          </p:nvPr>
        </p:nvSpPr>
        <p:spPr/>
        <p:txBody>
          <a:bodyPr>
            <a:normAutofit fontScale="70000" lnSpcReduction="20000"/>
          </a:bodyPr>
          <a:lstStyle/>
          <a:p>
            <a:pPr marL="0" indent="0">
              <a:buNone/>
            </a:pPr>
            <a:r>
              <a:rPr lang="en-US" sz="2800" b="1" dirty="0">
                <a:latin typeface="+mj-lt"/>
              </a:rPr>
              <a:t>A. </a:t>
            </a:r>
            <a:r>
              <a:rPr lang="en-US" sz="2800" b="1" dirty="0">
                <a:solidFill>
                  <a:srgbClr val="0070C0"/>
                </a:solidFill>
                <a:latin typeface="+mj-lt"/>
              </a:rPr>
              <a:t>Goals</a:t>
            </a:r>
            <a:r>
              <a:rPr lang="en-US" sz="2800" dirty="0">
                <a:latin typeface="+mj-lt"/>
              </a:rPr>
              <a:t>: the explication and clarification of (a) the </a:t>
            </a:r>
            <a:r>
              <a:rPr lang="en-US" sz="2800" b="1" dirty="0">
                <a:solidFill>
                  <a:srgbClr val="0070C0"/>
                </a:solidFill>
                <a:latin typeface="+mj-lt"/>
              </a:rPr>
              <a:t>meaning</a:t>
            </a:r>
            <a:r>
              <a:rPr lang="en-US" sz="2800" dirty="0">
                <a:latin typeface="+mj-lt"/>
              </a:rPr>
              <a:t> of the emotion, (b) its </a:t>
            </a:r>
            <a:r>
              <a:rPr lang="en-US" sz="2800" b="1" dirty="0">
                <a:solidFill>
                  <a:srgbClr val="0070C0"/>
                </a:solidFill>
                <a:latin typeface="+mj-lt"/>
              </a:rPr>
              <a:t>general structures</a:t>
            </a:r>
            <a:r>
              <a:rPr lang="en-US" sz="2800" dirty="0">
                <a:latin typeface="+mj-lt"/>
              </a:rPr>
              <a:t>, (c) the </a:t>
            </a:r>
            <a:r>
              <a:rPr lang="en-US" sz="2800" b="1" dirty="0">
                <a:solidFill>
                  <a:srgbClr val="0070C0"/>
                </a:solidFill>
                <a:latin typeface="+mj-lt"/>
              </a:rPr>
              <a:t>necessary </a:t>
            </a:r>
            <a:r>
              <a:rPr lang="en-US" sz="2800" b="1" dirty="0">
                <a:latin typeface="+mj-lt"/>
              </a:rPr>
              <a:t>(and sufficient) </a:t>
            </a:r>
            <a:r>
              <a:rPr lang="en-US" sz="2800" b="1" dirty="0">
                <a:solidFill>
                  <a:srgbClr val="0070C0"/>
                </a:solidFill>
                <a:latin typeface="+mj-lt"/>
              </a:rPr>
              <a:t>conditions </a:t>
            </a:r>
            <a:r>
              <a:rPr lang="en-US" sz="2800" dirty="0">
                <a:latin typeface="+mj-lt"/>
              </a:rPr>
              <a:t>for its formation, </a:t>
            </a:r>
            <a:r>
              <a:rPr lang="en-US" sz="2800" b="1" dirty="0">
                <a:solidFill>
                  <a:srgbClr val="0070C0"/>
                </a:solidFill>
                <a:latin typeface="+mj-lt"/>
              </a:rPr>
              <a:t>taken for granted</a:t>
            </a:r>
            <a:r>
              <a:rPr lang="en-US" sz="2800" dirty="0">
                <a:latin typeface="+mj-lt"/>
              </a:rPr>
              <a:t> by empirical investigations.</a:t>
            </a:r>
          </a:p>
          <a:p>
            <a:pPr marL="0" indent="0">
              <a:buNone/>
            </a:pPr>
            <a:endParaRPr lang="en-FI" sz="2800">
              <a:latin typeface="+mj-lt"/>
            </a:endParaRPr>
          </a:p>
          <a:p>
            <a:pPr marL="0" indent="0">
              <a:buNone/>
            </a:pPr>
            <a:r>
              <a:rPr lang="en-US" sz="2800" b="1" dirty="0">
                <a:latin typeface="+mj-lt"/>
              </a:rPr>
              <a:t>B. </a:t>
            </a:r>
            <a:r>
              <a:rPr lang="en-US" sz="2800" b="1" dirty="0">
                <a:solidFill>
                  <a:srgbClr val="0070C0"/>
                </a:solidFill>
                <a:latin typeface="+mj-lt"/>
              </a:rPr>
              <a:t>Type of Generality</a:t>
            </a:r>
            <a:r>
              <a:rPr lang="en-US" sz="2800" dirty="0">
                <a:latin typeface="+mj-lt"/>
              </a:rPr>
              <a:t>: Philosophy aims at </a:t>
            </a:r>
            <a:r>
              <a:rPr lang="en-US" sz="2800" b="1" dirty="0">
                <a:solidFill>
                  <a:srgbClr val="0070C0"/>
                </a:solidFill>
                <a:latin typeface="+mj-lt"/>
              </a:rPr>
              <a:t>exceptionless</a:t>
            </a:r>
            <a:r>
              <a:rPr lang="en-US" sz="2800" dirty="0">
                <a:latin typeface="+mj-lt"/>
              </a:rPr>
              <a:t> truth-claims that hold </a:t>
            </a:r>
            <a:r>
              <a:rPr lang="en-US" sz="2800" b="1" dirty="0">
                <a:solidFill>
                  <a:srgbClr val="0070C0"/>
                </a:solidFill>
                <a:latin typeface="+mj-lt"/>
              </a:rPr>
              <a:t>independently</a:t>
            </a:r>
            <a:r>
              <a:rPr lang="en-US" sz="2800" dirty="0">
                <a:latin typeface="+mj-lt"/>
              </a:rPr>
              <a:t> of empirical factors, situations, time or place; in addition to investigating actual (present, past, future) cases, it also studies possible ones.</a:t>
            </a:r>
            <a:endParaRPr lang="en-FI" sz="2800">
              <a:latin typeface="+mj-lt"/>
            </a:endParaRPr>
          </a:p>
          <a:p>
            <a:pPr marL="0" indent="0">
              <a:buNone/>
            </a:pPr>
            <a:r>
              <a:rPr lang="en-US" sz="3200" dirty="0">
                <a:latin typeface="+mj-lt"/>
              </a:rPr>
              <a:t>	The range of the term “all” (universal quantifier): exceptionless generality.</a:t>
            </a:r>
            <a:endParaRPr lang="en-FI" sz="3200">
              <a:latin typeface="+mj-lt"/>
            </a:endParaRPr>
          </a:p>
          <a:p>
            <a:pPr marL="0" indent="0">
              <a:buNone/>
            </a:pPr>
            <a:r>
              <a:rPr lang="en-US" dirty="0">
                <a:latin typeface="+mj-lt"/>
              </a:rPr>
              <a:t>	Compare to</a:t>
            </a:r>
          </a:p>
          <a:p>
            <a:pPr marL="0" indent="0">
              <a:buNone/>
            </a:pPr>
            <a:r>
              <a:rPr lang="en-US" dirty="0">
                <a:latin typeface="+mj-lt"/>
              </a:rPr>
              <a:t>	</a:t>
            </a:r>
            <a:r>
              <a:rPr lang="en-US" sz="2000" dirty="0">
                <a:latin typeface="+mj-lt"/>
              </a:rPr>
              <a:t>•</a:t>
            </a:r>
            <a:r>
              <a:rPr lang="en-US" dirty="0">
                <a:latin typeface="+mj-lt"/>
              </a:rPr>
              <a:t> grammar: Each sentence entails a predicate term and a subject term.</a:t>
            </a:r>
            <a:endParaRPr lang="en-FI">
              <a:latin typeface="+mj-lt"/>
            </a:endParaRPr>
          </a:p>
          <a:p>
            <a:pPr marL="0" indent="0">
              <a:buNone/>
            </a:pPr>
            <a:r>
              <a:rPr lang="en-US" dirty="0">
                <a:latin typeface="+mj-lt"/>
              </a:rPr>
              <a:t>	=&gt; any linguistic unit that lacks either one or the other is not a sentence but is 			something else (e.g., a part of a sentence).</a:t>
            </a:r>
          </a:p>
          <a:p>
            <a:pPr marL="0" indent="0">
              <a:buNone/>
            </a:pPr>
            <a:r>
              <a:rPr lang="en-FI">
                <a:latin typeface="+mj-lt"/>
              </a:rPr>
              <a:t>	</a:t>
            </a:r>
            <a:r>
              <a:rPr lang="en-FI" sz="2000">
                <a:latin typeface="+mj-lt"/>
              </a:rPr>
              <a:t>•</a:t>
            </a:r>
            <a:r>
              <a:rPr lang="en-FI">
                <a:latin typeface="+mj-lt"/>
              </a:rPr>
              <a:t> mathematics: 2 + 2 = 4, the sum of a triangle is 180</a:t>
            </a:r>
            <a:r>
              <a:rPr lang="en-FI" baseline="30000">
                <a:latin typeface="+mj-lt"/>
              </a:rPr>
              <a:t>o</a:t>
            </a:r>
          </a:p>
          <a:p>
            <a:pPr marL="0" indent="0">
              <a:buNone/>
            </a:pPr>
            <a:r>
              <a:rPr lang="en-US" dirty="0">
                <a:latin typeface="+mj-lt"/>
              </a:rPr>
              <a:t>	</a:t>
            </a:r>
            <a:r>
              <a:rPr lang="en-US" sz="2000" dirty="0">
                <a:latin typeface="+mj-lt"/>
              </a:rPr>
              <a:t>• </a:t>
            </a:r>
            <a:r>
              <a:rPr lang="en-US" dirty="0">
                <a:latin typeface="+mj-lt"/>
              </a:rPr>
              <a:t>morality: “Do not kill!”</a:t>
            </a:r>
            <a:endParaRPr lang="en-FI">
              <a:latin typeface="+mj-lt"/>
            </a:endParaRPr>
          </a:p>
          <a:p>
            <a:endParaRPr lang="en-FI"/>
          </a:p>
        </p:txBody>
      </p:sp>
    </p:spTree>
    <p:extLst>
      <p:ext uri="{BB962C8B-B14F-4D97-AF65-F5344CB8AC3E}">
        <p14:creationId xmlns:p14="http://schemas.microsoft.com/office/powerpoint/2010/main" val="291947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A77C2-EBD5-3543-AE70-F297C892A4A2}"/>
              </a:ext>
            </a:extLst>
          </p:cNvPr>
          <p:cNvSpPr>
            <a:spLocks noGrp="1"/>
          </p:cNvSpPr>
          <p:nvPr>
            <p:ph type="title"/>
          </p:nvPr>
        </p:nvSpPr>
        <p:spPr/>
        <p:txBody>
          <a:bodyPr/>
          <a:lstStyle/>
          <a:p>
            <a:r>
              <a:rPr lang="en-FI"/>
              <a:t> </a:t>
            </a:r>
          </a:p>
        </p:txBody>
      </p:sp>
      <p:sp>
        <p:nvSpPr>
          <p:cNvPr id="3" name="Content Placeholder 2">
            <a:extLst>
              <a:ext uri="{FF2B5EF4-FFF2-40B4-BE49-F238E27FC236}">
                <a16:creationId xmlns:a16="http://schemas.microsoft.com/office/drawing/2014/main" id="{6CF0787B-05F3-FF4C-A1BA-3332B7EC6A14}"/>
              </a:ext>
            </a:extLst>
          </p:cNvPr>
          <p:cNvSpPr>
            <a:spLocks noGrp="1"/>
          </p:cNvSpPr>
          <p:nvPr>
            <p:ph idx="1"/>
          </p:nvPr>
        </p:nvSpPr>
        <p:spPr>
          <a:xfrm>
            <a:off x="280040" y="365125"/>
            <a:ext cx="11911960" cy="6492875"/>
          </a:xfrm>
        </p:spPr>
        <p:txBody>
          <a:bodyPr>
            <a:normAutofit fontScale="77500" lnSpcReduction="20000"/>
          </a:bodyPr>
          <a:lstStyle/>
          <a:p>
            <a:pPr marL="0" indent="0">
              <a:buNone/>
            </a:pPr>
            <a:r>
              <a:rPr lang="en-US" b="1" dirty="0">
                <a:latin typeface="+mj-lt"/>
              </a:rPr>
              <a:t>PHENOMENOLOGY</a:t>
            </a:r>
            <a:endParaRPr lang="en-FI" b="1" dirty="0">
              <a:latin typeface="+mj-lt"/>
            </a:endParaRPr>
          </a:p>
          <a:p>
            <a:pPr marL="0" indent="0">
              <a:buNone/>
            </a:pPr>
            <a:endParaRPr lang="en-US" dirty="0"/>
          </a:p>
          <a:p>
            <a:pPr marL="0" indent="0">
              <a:buNone/>
            </a:pPr>
            <a:r>
              <a:rPr lang="en-US" dirty="0">
                <a:latin typeface="+mj-lt"/>
              </a:rPr>
              <a:t>= intentional analysis of experiences and experienced phenomena, </a:t>
            </a:r>
          </a:p>
          <a:p>
            <a:pPr marL="0" indent="0">
              <a:buNone/>
            </a:pPr>
            <a:r>
              <a:rPr lang="en-US" dirty="0">
                <a:latin typeface="+mj-lt"/>
              </a:rPr>
              <a:t>	their intentional and temporal structures,</a:t>
            </a:r>
          </a:p>
          <a:p>
            <a:pPr marL="0" indent="0">
              <a:buNone/>
            </a:pPr>
            <a:r>
              <a:rPr lang="en-US" dirty="0">
                <a:latin typeface="+mj-lt"/>
              </a:rPr>
              <a:t>= a particular </a:t>
            </a:r>
            <a:r>
              <a:rPr lang="en-US" b="1" dirty="0">
                <a:solidFill>
                  <a:srgbClr val="0070C0"/>
                </a:solidFill>
                <a:latin typeface="+mj-lt"/>
              </a:rPr>
              <a:t>philosophical</a:t>
            </a:r>
            <a:r>
              <a:rPr lang="en-US" dirty="0">
                <a:latin typeface="+mj-lt"/>
              </a:rPr>
              <a:t> </a:t>
            </a:r>
            <a:r>
              <a:rPr lang="en-US" b="1" dirty="0">
                <a:solidFill>
                  <a:srgbClr val="0070C0"/>
                </a:solidFill>
                <a:latin typeface="+mj-lt"/>
              </a:rPr>
              <a:t>method</a:t>
            </a:r>
            <a:r>
              <a:rPr lang="en-US" dirty="0">
                <a:latin typeface="+mj-lt"/>
              </a:rPr>
              <a:t> of analysis.</a:t>
            </a:r>
          </a:p>
          <a:p>
            <a:pPr marL="0" indent="0">
              <a:buNone/>
            </a:pPr>
            <a:endParaRPr lang="en-FI" dirty="0">
              <a:latin typeface="+mj-lt"/>
            </a:endParaRPr>
          </a:p>
          <a:p>
            <a:pPr marL="0" indent="0">
              <a:buNone/>
            </a:pPr>
            <a:r>
              <a:rPr lang="en-FI" dirty="0">
                <a:latin typeface="+mj-lt"/>
              </a:rPr>
              <a:t>I</a:t>
            </a:r>
            <a:r>
              <a:rPr lang="en-US" dirty="0">
                <a:latin typeface="+mj-lt"/>
              </a:rPr>
              <a:t>NTENTIONALITY 1: </a:t>
            </a:r>
            <a:r>
              <a:rPr lang="en-US" b="1" dirty="0">
                <a:solidFill>
                  <a:srgbClr val="0070C0"/>
                </a:solidFill>
                <a:latin typeface="+mj-lt"/>
              </a:rPr>
              <a:t>correlative structure </a:t>
            </a:r>
            <a:r>
              <a:rPr lang="en-US" dirty="0">
                <a:latin typeface="+mj-lt"/>
              </a:rPr>
              <a:t>between (A) </a:t>
            </a:r>
            <a:r>
              <a:rPr lang="en-US" b="1" dirty="0">
                <a:solidFill>
                  <a:srgbClr val="0070C0"/>
                </a:solidFill>
                <a:latin typeface="+mj-lt"/>
              </a:rPr>
              <a:t>acts</a:t>
            </a:r>
            <a:r>
              <a:rPr lang="en-US" dirty="0">
                <a:latin typeface="+mj-lt"/>
              </a:rPr>
              <a:t> and (B) </a:t>
            </a:r>
            <a:r>
              <a:rPr lang="en-US" b="1" dirty="0">
                <a:solidFill>
                  <a:srgbClr val="0070C0"/>
                </a:solidFill>
                <a:latin typeface="+mj-lt"/>
              </a:rPr>
              <a:t>objects</a:t>
            </a:r>
          </a:p>
          <a:p>
            <a:pPr marL="0" indent="0">
              <a:buNone/>
            </a:pPr>
            <a:r>
              <a:rPr lang="en-US" sz="2000" dirty="0">
                <a:latin typeface="+mj-lt"/>
              </a:rPr>
              <a:t>	</a:t>
            </a:r>
            <a:r>
              <a:rPr lang="en-US" sz="2000" dirty="0">
                <a:latin typeface="+mj-lt"/>
                <a:sym typeface="Wingdings" pitchFamily="2" charset="2"/>
              </a:rPr>
              <a:t> </a:t>
            </a:r>
            <a:r>
              <a:rPr lang="en-US" sz="2600" dirty="0">
                <a:latin typeface="+mj-lt"/>
                <a:sym typeface="Wingdings" pitchFamily="2" charset="2"/>
              </a:rPr>
              <a:t>E</a:t>
            </a:r>
            <a:r>
              <a:rPr lang="en-US" sz="2600" dirty="0">
                <a:latin typeface="+mj-lt"/>
              </a:rPr>
              <a:t>xperience is articulated into intending acts and intended objects. </a:t>
            </a:r>
          </a:p>
          <a:p>
            <a:pPr marL="0" indent="0">
              <a:buNone/>
            </a:pPr>
            <a:r>
              <a:rPr lang="en-US" sz="2600" dirty="0">
                <a:latin typeface="+mj-lt"/>
              </a:rPr>
              <a:t>	objects are studied as meant, under the activities of sense-making or </a:t>
            </a:r>
            <a:r>
              <a:rPr lang="en-US" sz="2600" b="1" dirty="0">
                <a:solidFill>
                  <a:srgbClr val="0070C0"/>
                </a:solidFill>
                <a:latin typeface="+mj-lt"/>
              </a:rPr>
              <a:t>meaning-constitution</a:t>
            </a:r>
            <a:r>
              <a:rPr lang="en-US" sz="2600" b="1" dirty="0">
                <a:latin typeface="+mj-lt"/>
              </a:rPr>
              <a:t>.</a:t>
            </a:r>
            <a:endParaRPr lang="en-FI" sz="2600" b="1" dirty="0">
              <a:solidFill>
                <a:srgbClr val="0070C0"/>
              </a:solidFill>
              <a:latin typeface="+mj-lt"/>
            </a:endParaRPr>
          </a:p>
          <a:p>
            <a:pPr marL="0" indent="0">
              <a:buNone/>
            </a:pPr>
            <a:r>
              <a:rPr lang="en-US" sz="2600" dirty="0">
                <a:latin typeface="+mj-lt"/>
              </a:rPr>
              <a:t>	So, we have two structural features of experiencing: (1) act &amp; (2) object;</a:t>
            </a:r>
          </a:p>
          <a:p>
            <a:pPr marL="0" indent="0">
              <a:buNone/>
            </a:pPr>
            <a:r>
              <a:rPr lang="en-US" sz="2600" dirty="0">
                <a:latin typeface="+mj-lt"/>
              </a:rPr>
              <a:t>	technically put: the noesis-noema correlation.</a:t>
            </a:r>
          </a:p>
          <a:p>
            <a:pPr marL="0" indent="0">
              <a:buNone/>
            </a:pPr>
            <a:endParaRPr lang="en-FI" sz="2600" dirty="0">
              <a:latin typeface="+mj-lt"/>
            </a:endParaRPr>
          </a:p>
          <a:p>
            <a:pPr marL="0" indent="0">
              <a:buNone/>
            </a:pPr>
            <a:r>
              <a:rPr lang="en-US" dirty="0">
                <a:latin typeface="+mj-lt"/>
              </a:rPr>
              <a:t>The third structural feature of experience: (C) the </a:t>
            </a:r>
            <a:r>
              <a:rPr lang="en-US" b="1" dirty="0">
                <a:solidFill>
                  <a:srgbClr val="0070C0"/>
                </a:solidFill>
                <a:latin typeface="+mj-lt"/>
              </a:rPr>
              <a:t>subject</a:t>
            </a:r>
            <a:r>
              <a:rPr lang="en-US" dirty="0">
                <a:latin typeface="+mj-lt"/>
              </a:rPr>
              <a:t> of experiencing</a:t>
            </a:r>
          </a:p>
          <a:p>
            <a:pPr marL="0" indent="0">
              <a:buNone/>
            </a:pPr>
            <a:r>
              <a:rPr lang="en-US" sz="2600" dirty="0">
                <a:latin typeface="+mj-lt"/>
              </a:rPr>
              <a:t>	The </a:t>
            </a:r>
            <a:r>
              <a:rPr lang="en-US" sz="2600" b="1" dirty="0">
                <a:solidFill>
                  <a:srgbClr val="0070C0"/>
                </a:solidFill>
                <a:latin typeface="+mj-lt"/>
              </a:rPr>
              <a:t>self</a:t>
            </a:r>
            <a:r>
              <a:rPr lang="en-US" sz="2600" dirty="0">
                <a:latin typeface="+mj-lt"/>
              </a:rPr>
              <a:t>, </a:t>
            </a:r>
            <a:r>
              <a:rPr lang="en-US" sz="2600" b="1" dirty="0">
                <a:solidFill>
                  <a:srgbClr val="0070C0"/>
                </a:solidFill>
                <a:latin typeface="+mj-lt"/>
              </a:rPr>
              <a:t>ego</a:t>
            </a:r>
            <a:r>
              <a:rPr lang="en-US" sz="2600" dirty="0">
                <a:latin typeface="+mj-lt"/>
              </a:rPr>
              <a:t>, person </a:t>
            </a:r>
            <a:r>
              <a:rPr lang="en-US" sz="2600" b="1" dirty="0">
                <a:solidFill>
                  <a:srgbClr val="0070C0"/>
                </a:solidFill>
                <a:latin typeface="+mj-lt"/>
              </a:rPr>
              <a:t>to whom </a:t>
            </a:r>
            <a:r>
              <a:rPr lang="en-US" sz="2600" dirty="0">
                <a:latin typeface="+mj-lt"/>
              </a:rPr>
              <a:t>phenomena are </a:t>
            </a:r>
            <a:r>
              <a:rPr lang="en-US" sz="2600" b="1" dirty="0">
                <a:solidFill>
                  <a:srgbClr val="0070C0"/>
                </a:solidFill>
                <a:latin typeface="+mj-lt"/>
              </a:rPr>
              <a:t>given</a:t>
            </a:r>
            <a:r>
              <a:rPr lang="en-US" sz="2600" dirty="0">
                <a:latin typeface="+mj-lt"/>
              </a:rPr>
              <a:t> and </a:t>
            </a:r>
            <a:r>
              <a:rPr lang="en-US" sz="2600" b="1" dirty="0">
                <a:solidFill>
                  <a:srgbClr val="0070C0"/>
                </a:solidFill>
                <a:latin typeface="+mj-lt"/>
              </a:rPr>
              <a:t>who lives through </a:t>
            </a:r>
            <a:r>
              <a:rPr lang="en-US" sz="2600" dirty="0">
                <a:latin typeface="+mj-lt"/>
              </a:rPr>
              <a:t>the experiences. </a:t>
            </a:r>
          </a:p>
          <a:p>
            <a:pPr marL="0" indent="0">
              <a:buNone/>
            </a:pPr>
            <a:r>
              <a:rPr lang="en-US" sz="2600" dirty="0">
                <a:latin typeface="+mj-lt"/>
              </a:rPr>
              <a:t>	The subject of experiencing is also called ”the </a:t>
            </a:r>
            <a:r>
              <a:rPr lang="en-US" sz="2600" b="1" dirty="0">
                <a:solidFill>
                  <a:srgbClr val="0070C0"/>
                </a:solidFill>
                <a:latin typeface="+mj-lt"/>
              </a:rPr>
              <a:t>dative</a:t>
            </a:r>
            <a:r>
              <a:rPr lang="en-US" sz="2600" dirty="0">
                <a:latin typeface="+mj-lt"/>
              </a:rPr>
              <a:t> of experiencing”*.</a:t>
            </a:r>
          </a:p>
          <a:p>
            <a:pPr marL="0" indent="0">
              <a:buNone/>
            </a:pPr>
            <a:endParaRPr lang="en-US" sz="2600" dirty="0">
              <a:latin typeface="+mj-lt"/>
            </a:endParaRPr>
          </a:p>
          <a:p>
            <a:pPr marL="0" indent="0">
              <a:buNone/>
            </a:pPr>
            <a:r>
              <a:rPr lang="en-US" sz="3100" dirty="0">
                <a:latin typeface="+mj-lt"/>
              </a:rPr>
              <a:t>So, all in all, we are studying the </a:t>
            </a:r>
            <a:r>
              <a:rPr lang="en-US" sz="3100" b="1" dirty="0">
                <a:solidFill>
                  <a:srgbClr val="0070C0"/>
                </a:solidFill>
                <a:latin typeface="+mj-lt"/>
              </a:rPr>
              <a:t>subject-act-object</a:t>
            </a:r>
            <a:r>
              <a:rPr lang="en-US" sz="3100" dirty="0">
                <a:latin typeface="+mj-lt"/>
              </a:rPr>
              <a:t> or ego-act-object or person-experience-object </a:t>
            </a:r>
            <a:r>
              <a:rPr lang="en-US" sz="3100" b="1" dirty="0">
                <a:solidFill>
                  <a:srgbClr val="0070C0"/>
                </a:solidFill>
                <a:latin typeface="+mj-lt"/>
              </a:rPr>
              <a:t>correlation</a:t>
            </a:r>
            <a:r>
              <a:rPr lang="en-US" sz="3100" dirty="0">
                <a:latin typeface="+mj-lt"/>
              </a:rPr>
              <a:t>.</a:t>
            </a:r>
            <a:endParaRPr lang="en-FI" sz="3100" dirty="0">
              <a:solidFill>
                <a:srgbClr val="0070C0"/>
              </a:solidFill>
              <a:latin typeface="+mj-lt"/>
            </a:endParaRPr>
          </a:p>
          <a:p>
            <a:pPr marL="0" indent="0">
              <a:buNone/>
            </a:pPr>
            <a:endParaRPr lang="en-FI" dirty="0"/>
          </a:p>
        </p:txBody>
      </p:sp>
    </p:spTree>
    <p:extLst>
      <p:ext uri="{BB962C8B-B14F-4D97-AF65-F5344CB8AC3E}">
        <p14:creationId xmlns:p14="http://schemas.microsoft.com/office/powerpoint/2010/main" val="74632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241E-2C9D-DA41-B156-941C6CD05792}"/>
              </a:ext>
            </a:extLst>
          </p:cNvPr>
          <p:cNvSpPr>
            <a:spLocks noGrp="1"/>
          </p:cNvSpPr>
          <p:nvPr>
            <p:ph type="title"/>
          </p:nvPr>
        </p:nvSpPr>
        <p:spPr/>
        <p:txBody>
          <a:bodyPr/>
          <a:lstStyle/>
          <a:p>
            <a:r>
              <a:rPr lang="en-FI"/>
              <a:t> </a:t>
            </a:r>
          </a:p>
        </p:txBody>
      </p:sp>
      <p:sp>
        <p:nvSpPr>
          <p:cNvPr id="3" name="Content Placeholder 2">
            <a:extLst>
              <a:ext uri="{FF2B5EF4-FFF2-40B4-BE49-F238E27FC236}">
                <a16:creationId xmlns:a16="http://schemas.microsoft.com/office/drawing/2014/main" id="{5456340F-BE38-1040-B3DC-A01BBBACA4C8}"/>
              </a:ext>
            </a:extLst>
          </p:cNvPr>
          <p:cNvSpPr>
            <a:spLocks noGrp="1"/>
          </p:cNvSpPr>
          <p:nvPr>
            <p:ph idx="1"/>
          </p:nvPr>
        </p:nvSpPr>
        <p:spPr>
          <a:xfrm>
            <a:off x="838199" y="1825625"/>
            <a:ext cx="10654553" cy="4351338"/>
          </a:xfrm>
        </p:spPr>
        <p:txBody>
          <a:bodyPr/>
          <a:lstStyle/>
          <a:p>
            <a:pPr marL="0" indent="0">
              <a:buNone/>
            </a:pPr>
            <a:endParaRPr lang="en-US" dirty="0"/>
          </a:p>
          <a:p>
            <a:pPr marL="0" indent="0">
              <a:buNone/>
            </a:pPr>
            <a:r>
              <a:rPr lang="en-US" dirty="0">
                <a:latin typeface="+mj-lt"/>
              </a:rPr>
              <a:t>TYPES OF INTENTIONALITY </a:t>
            </a:r>
          </a:p>
          <a:p>
            <a:pPr marL="0" indent="0">
              <a:buNone/>
            </a:pPr>
            <a:r>
              <a:rPr lang="en-US" dirty="0">
                <a:latin typeface="+mj-lt"/>
              </a:rPr>
              <a:t>We can distinguish between </a:t>
            </a:r>
            <a:r>
              <a:rPr lang="en-US" b="1" dirty="0">
                <a:solidFill>
                  <a:srgbClr val="0070C0"/>
                </a:solidFill>
                <a:latin typeface="+mj-lt"/>
              </a:rPr>
              <a:t>three</a:t>
            </a:r>
            <a:r>
              <a:rPr lang="en-US" dirty="0">
                <a:latin typeface="+mj-lt"/>
              </a:rPr>
              <a:t> basic </a:t>
            </a:r>
            <a:r>
              <a:rPr lang="en-US" b="1" dirty="0">
                <a:solidFill>
                  <a:srgbClr val="0070C0"/>
                </a:solidFill>
                <a:latin typeface="+mj-lt"/>
              </a:rPr>
              <a:t>types </a:t>
            </a:r>
            <a:r>
              <a:rPr lang="en-US" dirty="0">
                <a:latin typeface="+mj-lt"/>
              </a:rPr>
              <a:t>of intentionality: </a:t>
            </a:r>
          </a:p>
          <a:p>
            <a:pPr marL="0" indent="0">
              <a:buNone/>
            </a:pPr>
            <a:r>
              <a:rPr lang="en-US" dirty="0">
                <a:latin typeface="+mj-lt"/>
              </a:rPr>
              <a:t>(i) cognitive (also doxic), (ii) practical (also conative), (iii) axiological</a:t>
            </a:r>
            <a:endParaRPr lang="en-FI" dirty="0">
              <a:latin typeface="+mj-lt"/>
            </a:endParaRPr>
          </a:p>
          <a:p>
            <a:pPr marL="0" indent="0">
              <a:buNone/>
            </a:pPr>
            <a:r>
              <a:rPr lang="en-US" dirty="0">
                <a:latin typeface="+mj-lt"/>
              </a:rPr>
              <a:t>	</a:t>
            </a:r>
            <a:r>
              <a:rPr lang="en-US" sz="2000" dirty="0">
                <a:latin typeface="+mj-lt"/>
              </a:rPr>
              <a:t>≈ (i) cognition, belief, perception; (ii) volition, deciding; (iii) emotion, valuing.</a:t>
            </a:r>
          </a:p>
          <a:p>
            <a:pPr marL="0" indent="0">
              <a:buNone/>
            </a:pPr>
            <a:endParaRPr lang="en-FI" sz="2000" dirty="0">
              <a:latin typeface="+mj-lt"/>
            </a:endParaRPr>
          </a:p>
          <a:p>
            <a:pPr marL="0" indent="0">
              <a:buNone/>
            </a:pPr>
            <a:r>
              <a:rPr lang="en-US" dirty="0">
                <a:latin typeface="+mj-lt"/>
              </a:rPr>
              <a:t>We can also detect *</a:t>
            </a:r>
            <a:r>
              <a:rPr lang="en-US" b="1" dirty="0">
                <a:solidFill>
                  <a:srgbClr val="0070C0"/>
                </a:solidFill>
                <a:latin typeface="+mj-lt"/>
              </a:rPr>
              <a:t>non-intentional “underlayers” </a:t>
            </a:r>
            <a:r>
              <a:rPr lang="en-US" dirty="0">
                <a:latin typeface="+mj-lt"/>
              </a:rPr>
              <a:t>of intentional (targeted) experiencing in (i) sensation; (ii) drive and instinct; (iii) feeling. </a:t>
            </a:r>
            <a:endParaRPr lang="en-FI" dirty="0">
              <a:latin typeface="+mj-lt"/>
            </a:endParaRPr>
          </a:p>
          <a:p>
            <a:pPr marL="0" indent="0">
              <a:buNone/>
            </a:pPr>
            <a:endParaRPr lang="en-FI" dirty="0"/>
          </a:p>
        </p:txBody>
      </p:sp>
    </p:spTree>
    <p:extLst>
      <p:ext uri="{BB962C8B-B14F-4D97-AF65-F5344CB8AC3E}">
        <p14:creationId xmlns:p14="http://schemas.microsoft.com/office/powerpoint/2010/main" val="159914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2463C-BA74-C14E-87E5-6925BBA66CD3}"/>
              </a:ext>
            </a:extLst>
          </p:cNvPr>
          <p:cNvSpPr>
            <a:spLocks noGrp="1"/>
          </p:cNvSpPr>
          <p:nvPr>
            <p:ph type="title"/>
          </p:nvPr>
        </p:nvSpPr>
        <p:spPr/>
        <p:txBody>
          <a:bodyPr/>
          <a:lstStyle/>
          <a:p>
            <a:r>
              <a:rPr lang="en-FI"/>
              <a:t>  </a:t>
            </a:r>
          </a:p>
        </p:txBody>
      </p:sp>
      <p:sp>
        <p:nvSpPr>
          <p:cNvPr id="3" name="Content Placeholder 2">
            <a:extLst>
              <a:ext uri="{FF2B5EF4-FFF2-40B4-BE49-F238E27FC236}">
                <a16:creationId xmlns:a16="http://schemas.microsoft.com/office/drawing/2014/main" id="{14D21375-56DD-9D45-AEE5-276BA96BD938}"/>
              </a:ext>
            </a:extLst>
          </p:cNvPr>
          <p:cNvSpPr>
            <a:spLocks noGrp="1"/>
          </p:cNvSpPr>
          <p:nvPr>
            <p:ph idx="1"/>
          </p:nvPr>
        </p:nvSpPr>
        <p:spPr/>
        <p:txBody>
          <a:bodyPr>
            <a:normAutofit fontScale="92500" lnSpcReduction="20000"/>
          </a:bodyPr>
          <a:lstStyle/>
          <a:p>
            <a:pPr marL="0" indent="0">
              <a:buNone/>
            </a:pPr>
            <a:r>
              <a:rPr lang="en-FI" sz="1800" dirty="0">
                <a:latin typeface="+mj-lt"/>
              </a:rPr>
              <a:t>  </a:t>
            </a:r>
          </a:p>
          <a:p>
            <a:pPr marL="0" indent="0">
              <a:buNone/>
            </a:pPr>
            <a:endParaRPr lang="en-US" sz="1800" dirty="0"/>
          </a:p>
          <a:p>
            <a:pPr marL="0" indent="0">
              <a:buNone/>
            </a:pPr>
            <a:endParaRPr lang="en-US" sz="1800" dirty="0"/>
          </a:p>
          <a:p>
            <a:pPr marL="0" indent="0">
              <a:buNone/>
            </a:pPr>
            <a:r>
              <a:rPr lang="en-US" sz="1800" dirty="0"/>
              <a:t>SUMMARY OF TYPES OF INTENTIONALITY</a:t>
            </a:r>
            <a:endParaRPr lang="en-FI" sz="1800" dirty="0">
              <a:latin typeface="+mj-lt"/>
            </a:endParaRPr>
          </a:p>
          <a:p>
            <a:pPr marL="0" indent="0">
              <a:buNone/>
            </a:pPr>
            <a:endParaRPr lang="en-FI" sz="1800" dirty="0">
              <a:latin typeface="+mj-lt"/>
            </a:endParaRPr>
          </a:p>
          <a:p>
            <a:pPr marL="0" indent="0">
              <a:buNone/>
            </a:pPr>
            <a:endParaRPr lang="en-FI" sz="1600" dirty="0">
              <a:latin typeface="+mj-lt"/>
            </a:endParaRPr>
          </a:p>
          <a:p>
            <a:pPr marL="0" indent="0">
              <a:buNone/>
            </a:pPr>
            <a:endParaRPr lang="en-FI" sz="1600" dirty="0">
              <a:latin typeface="+mj-lt"/>
            </a:endParaRPr>
          </a:p>
          <a:p>
            <a:pPr marL="0" indent="0">
              <a:buNone/>
            </a:pPr>
            <a:r>
              <a:rPr lang="en-US" sz="1600" dirty="0">
                <a:latin typeface="+mj-lt"/>
              </a:rPr>
              <a:t>Name of the Type of Intention	| </a:t>
            </a:r>
            <a:r>
              <a:rPr lang="en-US" sz="1600" u="sng" dirty="0">
                <a:solidFill>
                  <a:srgbClr val="0070C0"/>
                </a:solidFill>
                <a:latin typeface="+mj-lt"/>
              </a:rPr>
              <a:t>Cognitive (also doxic)</a:t>
            </a:r>
            <a:r>
              <a:rPr lang="en-US" sz="1600" u="sng" dirty="0">
                <a:latin typeface="+mj-lt"/>
              </a:rPr>
              <a:t>		| </a:t>
            </a:r>
            <a:r>
              <a:rPr lang="en-US" sz="1600" u="sng" dirty="0">
                <a:solidFill>
                  <a:srgbClr val="00B050"/>
                </a:solidFill>
                <a:latin typeface="+mj-lt"/>
              </a:rPr>
              <a:t>Practical (also conative)	</a:t>
            </a:r>
            <a:r>
              <a:rPr lang="en-US" sz="1600" u="sng" dirty="0">
                <a:latin typeface="+mj-lt"/>
              </a:rPr>
              <a:t>| </a:t>
            </a:r>
            <a:r>
              <a:rPr lang="en-US" sz="1600" u="sng" dirty="0">
                <a:solidFill>
                  <a:srgbClr val="FF0000"/>
                </a:solidFill>
                <a:latin typeface="+mj-lt"/>
              </a:rPr>
              <a:t>Axiological</a:t>
            </a:r>
          </a:p>
          <a:p>
            <a:pPr marL="0" indent="0">
              <a:buNone/>
            </a:pPr>
            <a:r>
              <a:rPr lang="en-US" sz="1600" dirty="0">
                <a:latin typeface="+mj-lt"/>
              </a:rPr>
              <a:t>Paradigmatic Examples		| </a:t>
            </a:r>
            <a:r>
              <a:rPr lang="en-US" sz="1600" dirty="0">
                <a:solidFill>
                  <a:srgbClr val="0070C0"/>
                </a:solidFill>
                <a:latin typeface="+mj-lt"/>
              </a:rPr>
              <a:t>belief, knowledge</a:t>
            </a:r>
            <a:r>
              <a:rPr lang="en-US" sz="1600" dirty="0">
                <a:latin typeface="+mj-lt"/>
              </a:rPr>
              <a:t>		| </a:t>
            </a:r>
            <a:r>
              <a:rPr lang="en-US" sz="1600" dirty="0">
                <a:solidFill>
                  <a:srgbClr val="00B050"/>
                </a:solidFill>
                <a:latin typeface="+mj-lt"/>
              </a:rPr>
              <a:t>volition, decision, willing </a:t>
            </a:r>
            <a:r>
              <a:rPr lang="en-US" sz="1600" dirty="0">
                <a:latin typeface="+mj-lt"/>
              </a:rPr>
              <a:t>	| </a:t>
            </a:r>
            <a:r>
              <a:rPr lang="en-US" sz="1600" dirty="0">
                <a:solidFill>
                  <a:srgbClr val="FF0000"/>
                </a:solidFill>
                <a:latin typeface="+mj-lt"/>
              </a:rPr>
              <a:t>emotion and valuation</a:t>
            </a:r>
          </a:p>
          <a:p>
            <a:pPr marL="0" indent="0">
              <a:buNone/>
            </a:pPr>
            <a:r>
              <a:rPr lang="en-US" sz="1600" dirty="0">
                <a:latin typeface="+mj-lt"/>
              </a:rPr>
              <a:t>Non-Intentional Underlayer	| </a:t>
            </a:r>
            <a:r>
              <a:rPr lang="en-US" sz="1600" dirty="0">
                <a:solidFill>
                  <a:srgbClr val="0070C0"/>
                </a:solidFill>
                <a:latin typeface="+mj-lt"/>
              </a:rPr>
              <a:t>sensations (of qualities)</a:t>
            </a:r>
            <a:r>
              <a:rPr lang="en-US" sz="1600" dirty="0">
                <a:latin typeface="+mj-lt"/>
              </a:rPr>
              <a:t>	| </a:t>
            </a:r>
            <a:r>
              <a:rPr lang="en-US" sz="1600" dirty="0">
                <a:solidFill>
                  <a:srgbClr val="00B050"/>
                </a:solidFill>
                <a:latin typeface="+mj-lt"/>
              </a:rPr>
              <a:t>drives and instincts	</a:t>
            </a:r>
            <a:r>
              <a:rPr lang="en-US" sz="1600" dirty="0">
                <a:latin typeface="+mj-lt"/>
              </a:rPr>
              <a:t>	| </a:t>
            </a:r>
            <a:r>
              <a:rPr lang="en-US" sz="1600" dirty="0">
                <a:solidFill>
                  <a:srgbClr val="FF0000"/>
                </a:solidFill>
                <a:latin typeface="+mj-lt"/>
              </a:rPr>
              <a:t>feelings (of value)</a:t>
            </a:r>
          </a:p>
          <a:p>
            <a:pPr marL="0" indent="0">
              <a:buNone/>
            </a:pPr>
            <a:endParaRPr lang="en-FI" sz="2000" dirty="0">
              <a:latin typeface="+mj-lt"/>
            </a:endParaRPr>
          </a:p>
          <a:p>
            <a:pPr marL="0" indent="0">
              <a:buNone/>
            </a:pPr>
            <a:r>
              <a:rPr lang="en-FI" sz="2100" dirty="0">
                <a:latin typeface="+mj-lt"/>
              </a:rPr>
              <a:t>Notice: One and same sensations may serve as the ground for two different cognitive intendings, e.g., sensory perception and belief, but many concrete experiences entail and combine all types of intendings into a complex synthetic whole.</a:t>
            </a:r>
          </a:p>
        </p:txBody>
      </p:sp>
    </p:spTree>
    <p:extLst>
      <p:ext uri="{BB962C8B-B14F-4D97-AF65-F5344CB8AC3E}">
        <p14:creationId xmlns:p14="http://schemas.microsoft.com/office/powerpoint/2010/main" val="1891946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F296-B1D5-2A4B-A174-C143DE89518E}"/>
              </a:ext>
            </a:extLst>
          </p:cNvPr>
          <p:cNvSpPr>
            <a:spLocks noGrp="1"/>
          </p:cNvSpPr>
          <p:nvPr>
            <p:ph type="title"/>
          </p:nvPr>
        </p:nvSpPr>
        <p:spPr>
          <a:xfrm flipV="1">
            <a:off x="838200" y="319406"/>
            <a:ext cx="10515600" cy="45719"/>
          </a:xfrm>
        </p:spPr>
        <p:txBody>
          <a:bodyPr>
            <a:normAutofit fontScale="90000"/>
          </a:bodyPr>
          <a:lstStyle/>
          <a:p>
            <a:r>
              <a:rPr lang="en-FI"/>
              <a:t> </a:t>
            </a:r>
          </a:p>
        </p:txBody>
      </p:sp>
      <p:sp>
        <p:nvSpPr>
          <p:cNvPr id="3" name="Content Placeholder 2">
            <a:extLst>
              <a:ext uri="{FF2B5EF4-FFF2-40B4-BE49-F238E27FC236}">
                <a16:creationId xmlns:a16="http://schemas.microsoft.com/office/drawing/2014/main" id="{558828B7-AF3E-EF4C-A2FD-271FA3215295}"/>
              </a:ext>
            </a:extLst>
          </p:cNvPr>
          <p:cNvSpPr>
            <a:spLocks noGrp="1"/>
          </p:cNvSpPr>
          <p:nvPr>
            <p:ph idx="1"/>
          </p:nvPr>
        </p:nvSpPr>
        <p:spPr>
          <a:xfrm>
            <a:off x="838200" y="700002"/>
            <a:ext cx="10515600" cy="5457996"/>
          </a:xfrm>
        </p:spPr>
        <p:txBody>
          <a:bodyPr>
            <a:normAutofit fontScale="55000" lnSpcReduction="20000"/>
          </a:bodyPr>
          <a:lstStyle/>
          <a:p>
            <a:pPr marL="0" indent="0">
              <a:buNone/>
            </a:pPr>
            <a:r>
              <a:rPr lang="en-US" b="1" dirty="0"/>
              <a:t>	</a:t>
            </a:r>
            <a:r>
              <a:rPr lang="en-US" b="1" dirty="0">
                <a:latin typeface="+mj-lt"/>
              </a:rPr>
              <a:t>INTENTIONAL ELEMENTS OF EMOTIONS</a:t>
            </a:r>
            <a:endParaRPr lang="en-FI">
              <a:latin typeface="+mj-lt"/>
            </a:endParaRPr>
          </a:p>
          <a:p>
            <a:pPr marL="0" indent="0">
              <a:buNone/>
            </a:pPr>
            <a:endParaRPr lang="en-US" dirty="0">
              <a:latin typeface="+mj-lt"/>
            </a:endParaRPr>
          </a:p>
          <a:p>
            <a:pPr marL="0" indent="0">
              <a:buNone/>
            </a:pPr>
            <a:r>
              <a:rPr lang="en-US" dirty="0">
                <a:latin typeface="+mj-lt"/>
              </a:rPr>
              <a:t>The experiential </a:t>
            </a:r>
            <a:r>
              <a:rPr lang="en-US" b="1" dirty="0">
                <a:solidFill>
                  <a:srgbClr val="0070C0"/>
                </a:solidFill>
                <a:latin typeface="+mj-lt"/>
              </a:rPr>
              <a:t>content</a:t>
            </a:r>
            <a:r>
              <a:rPr lang="en-US" dirty="0">
                <a:latin typeface="+mj-lt"/>
              </a:rPr>
              <a:t> of the emotion entails:</a:t>
            </a:r>
            <a:endParaRPr lang="en-FI">
              <a:latin typeface="+mj-lt"/>
            </a:endParaRPr>
          </a:p>
          <a:p>
            <a:pPr marL="0" indent="0">
              <a:buNone/>
            </a:pPr>
            <a:r>
              <a:rPr lang="en-US" dirty="0">
                <a:latin typeface="+mj-lt"/>
              </a:rPr>
              <a:t>• the </a:t>
            </a:r>
            <a:r>
              <a:rPr lang="en-US" b="1" dirty="0">
                <a:solidFill>
                  <a:srgbClr val="0070C0"/>
                </a:solidFill>
                <a:latin typeface="+mj-lt"/>
              </a:rPr>
              <a:t>target</a:t>
            </a:r>
            <a:r>
              <a:rPr lang="en-US" dirty="0">
                <a:latin typeface="+mj-lt"/>
              </a:rPr>
              <a:t>, the focal </a:t>
            </a:r>
            <a:r>
              <a:rPr lang="en-US" b="1" dirty="0">
                <a:solidFill>
                  <a:srgbClr val="0070C0"/>
                </a:solidFill>
                <a:latin typeface="+mj-lt"/>
              </a:rPr>
              <a:t>object</a:t>
            </a:r>
            <a:r>
              <a:rPr lang="en-US" dirty="0">
                <a:latin typeface="+mj-lt"/>
              </a:rPr>
              <a:t> of the emotion</a:t>
            </a:r>
          </a:p>
          <a:p>
            <a:pPr marL="0" indent="0">
              <a:buNone/>
            </a:pPr>
            <a:r>
              <a:rPr lang="en-US" dirty="0">
                <a:latin typeface="+mj-lt"/>
              </a:rPr>
              <a:t>	≈ the focus of the experience, at the center of consciousness</a:t>
            </a:r>
          </a:p>
          <a:p>
            <a:pPr marL="0" indent="0">
              <a:buNone/>
            </a:pPr>
            <a:r>
              <a:rPr lang="en-US" dirty="0">
                <a:latin typeface="+mj-lt"/>
              </a:rPr>
              <a:t>	the “aboutness”, the intentional object of the experience</a:t>
            </a:r>
            <a:endParaRPr lang="en-FI">
              <a:latin typeface="+mj-lt"/>
            </a:endParaRPr>
          </a:p>
          <a:p>
            <a:pPr marL="0" indent="0">
              <a:buNone/>
            </a:pPr>
            <a:r>
              <a:rPr lang="en-US" dirty="0">
                <a:latin typeface="+mj-lt"/>
              </a:rPr>
              <a:t>• other aspects of the experience: while being focused at an object, the experiencing subject may, at the same time, be conscious of other matters, such as</a:t>
            </a:r>
            <a:endParaRPr lang="en-FI">
              <a:latin typeface="+mj-lt"/>
            </a:endParaRPr>
          </a:p>
          <a:p>
            <a:pPr marL="0" indent="0">
              <a:buNone/>
            </a:pPr>
            <a:r>
              <a:rPr lang="en-US" dirty="0">
                <a:latin typeface="+mj-lt"/>
              </a:rPr>
              <a:t>	</a:t>
            </a:r>
            <a:r>
              <a:rPr lang="en-US" b="1" dirty="0">
                <a:solidFill>
                  <a:srgbClr val="0070C0"/>
                </a:solidFill>
                <a:latin typeface="+mj-lt"/>
              </a:rPr>
              <a:t>duration</a:t>
            </a:r>
            <a:r>
              <a:rPr lang="en-US" dirty="0">
                <a:latin typeface="+mj-lt"/>
              </a:rPr>
              <a:t> (temporality)</a:t>
            </a:r>
            <a:endParaRPr lang="en-FI">
              <a:latin typeface="+mj-lt"/>
            </a:endParaRPr>
          </a:p>
          <a:p>
            <a:pPr marL="0" indent="0">
              <a:buNone/>
            </a:pPr>
            <a:r>
              <a:rPr lang="en-US" dirty="0">
                <a:latin typeface="+mj-lt"/>
              </a:rPr>
              <a:t>	experienced changes in their </a:t>
            </a:r>
            <a:r>
              <a:rPr lang="en-US" b="1" dirty="0">
                <a:solidFill>
                  <a:srgbClr val="0070C0"/>
                </a:solidFill>
                <a:latin typeface="+mj-lt"/>
              </a:rPr>
              <a:t>own body</a:t>
            </a:r>
            <a:r>
              <a:rPr lang="en-US" dirty="0">
                <a:solidFill>
                  <a:srgbClr val="0070C0"/>
                </a:solidFill>
                <a:latin typeface="+mj-lt"/>
              </a:rPr>
              <a:t> </a:t>
            </a:r>
            <a:r>
              <a:rPr lang="en-US" dirty="0">
                <a:latin typeface="+mj-lt"/>
              </a:rPr>
              <a:t>(e.g., blushing) (embodiment)</a:t>
            </a:r>
            <a:endParaRPr lang="en-FI">
              <a:latin typeface="+mj-lt"/>
            </a:endParaRPr>
          </a:p>
          <a:p>
            <a:pPr marL="0" indent="0">
              <a:buNone/>
            </a:pPr>
            <a:r>
              <a:rPr lang="en-US" dirty="0">
                <a:latin typeface="+mj-lt"/>
              </a:rPr>
              <a:t>	</a:t>
            </a:r>
            <a:r>
              <a:rPr lang="en-US" b="1" dirty="0">
                <a:solidFill>
                  <a:srgbClr val="0070C0"/>
                </a:solidFill>
                <a:latin typeface="+mj-lt"/>
              </a:rPr>
              <a:t>background</a:t>
            </a:r>
            <a:r>
              <a:rPr lang="en-US" dirty="0">
                <a:latin typeface="+mj-lt"/>
              </a:rPr>
              <a:t> / situational conditions </a:t>
            </a:r>
          </a:p>
          <a:p>
            <a:pPr marL="0" indent="0">
              <a:buNone/>
            </a:pPr>
            <a:r>
              <a:rPr lang="en-US" dirty="0">
                <a:latin typeface="+mj-lt"/>
              </a:rPr>
              <a:t>	these other aspects are called “</a:t>
            </a:r>
            <a:r>
              <a:rPr lang="en-US" b="1" dirty="0">
                <a:solidFill>
                  <a:srgbClr val="0070C0"/>
                </a:solidFill>
                <a:latin typeface="+mj-lt"/>
              </a:rPr>
              <a:t>marginal</a:t>
            </a:r>
            <a:r>
              <a:rPr lang="en-US" b="1" dirty="0">
                <a:latin typeface="+mj-lt"/>
              </a:rPr>
              <a:t>”</a:t>
            </a:r>
            <a:r>
              <a:rPr lang="en-US" dirty="0">
                <a:latin typeface="+mj-lt"/>
              </a:rPr>
              <a:t> (William James &amp; pragmatism) or “</a:t>
            </a:r>
            <a:r>
              <a:rPr lang="en-US" b="1" dirty="0">
                <a:solidFill>
                  <a:srgbClr val="0070C0"/>
                </a:solidFill>
                <a:latin typeface="+mj-lt"/>
              </a:rPr>
              <a:t>horizontal</a:t>
            </a:r>
            <a:r>
              <a:rPr lang="en-US" b="1" dirty="0">
                <a:latin typeface="+mj-lt"/>
              </a:rPr>
              <a:t>”</a:t>
            </a:r>
            <a:r>
              <a:rPr lang="en-US" dirty="0">
                <a:latin typeface="+mj-lt"/>
              </a:rPr>
              <a:t> (Husserl &amp; phenomenology)</a:t>
            </a:r>
          </a:p>
          <a:p>
            <a:pPr marL="0" indent="0">
              <a:buNone/>
            </a:pPr>
            <a:r>
              <a:rPr lang="en-FI">
                <a:latin typeface="+mj-lt"/>
              </a:rPr>
              <a:t>• </a:t>
            </a:r>
            <a:r>
              <a:rPr lang="en-US" dirty="0">
                <a:latin typeface="+mj-lt"/>
              </a:rPr>
              <a:t>the </a:t>
            </a:r>
            <a:r>
              <a:rPr lang="en-US" b="1" dirty="0">
                <a:solidFill>
                  <a:srgbClr val="0070C0"/>
                </a:solidFill>
                <a:latin typeface="+mj-lt"/>
              </a:rPr>
              <a:t>motivation and origin </a:t>
            </a:r>
            <a:r>
              <a:rPr lang="en-US" dirty="0">
                <a:latin typeface="+mj-lt"/>
              </a:rPr>
              <a:t>of the emotion.</a:t>
            </a:r>
            <a:endParaRPr lang="en-FI">
              <a:latin typeface="+mj-lt"/>
            </a:endParaRPr>
          </a:p>
          <a:p>
            <a:pPr marL="0" indent="0">
              <a:buNone/>
            </a:pPr>
            <a:endParaRPr lang="en-FI">
              <a:latin typeface="+mj-lt"/>
            </a:endParaRPr>
          </a:p>
          <a:p>
            <a:pPr marL="0" indent="0">
              <a:buNone/>
            </a:pPr>
            <a:endParaRPr lang="en-US" dirty="0">
              <a:latin typeface="+mj-lt"/>
            </a:endParaRPr>
          </a:p>
          <a:p>
            <a:pPr marL="0" indent="0">
              <a:buNone/>
            </a:pPr>
            <a:r>
              <a:rPr lang="en-US" b="1" dirty="0">
                <a:solidFill>
                  <a:srgbClr val="0070C0"/>
                </a:solidFill>
                <a:latin typeface="+mj-lt"/>
              </a:rPr>
              <a:t>Bodily aspects may be</a:t>
            </a:r>
            <a:endParaRPr lang="en-FI" b="1">
              <a:solidFill>
                <a:srgbClr val="0070C0"/>
              </a:solidFill>
              <a:latin typeface="+mj-lt"/>
            </a:endParaRPr>
          </a:p>
          <a:p>
            <a:pPr marL="0" indent="0">
              <a:buNone/>
            </a:pPr>
            <a:r>
              <a:rPr lang="en-US" dirty="0">
                <a:latin typeface="+mj-lt"/>
              </a:rPr>
              <a:t>(A) experienced: expression, behavior, action… (e.g., tension, posture, facial expressions, sounds)</a:t>
            </a:r>
            <a:endParaRPr lang="en-FI">
              <a:latin typeface="+mj-lt"/>
            </a:endParaRPr>
          </a:p>
          <a:p>
            <a:pPr marL="0" indent="0">
              <a:buNone/>
            </a:pPr>
            <a:r>
              <a:rPr lang="en-US" dirty="0">
                <a:latin typeface="+mj-lt"/>
              </a:rPr>
              <a:t>(B) theoretically discovered and non-experienced: physiological, neural… (heartbeat, blood pressure, hormonal changes).</a:t>
            </a:r>
            <a:endParaRPr lang="en-FI">
              <a:latin typeface="+mj-lt"/>
            </a:endParaRPr>
          </a:p>
          <a:p>
            <a:endParaRPr lang="en-FI"/>
          </a:p>
        </p:txBody>
      </p:sp>
    </p:spTree>
    <p:extLst>
      <p:ext uri="{BB962C8B-B14F-4D97-AF65-F5344CB8AC3E}">
        <p14:creationId xmlns:p14="http://schemas.microsoft.com/office/powerpoint/2010/main" val="138819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7CFE-8071-A118-7B38-305012E96CB7}"/>
              </a:ext>
            </a:extLst>
          </p:cNvPr>
          <p:cNvSpPr>
            <a:spLocks noGrp="1"/>
          </p:cNvSpPr>
          <p:nvPr>
            <p:ph type="title"/>
          </p:nvPr>
        </p:nvSpPr>
        <p:spPr>
          <a:xfrm>
            <a:off x="838200" y="365125"/>
            <a:ext cx="3837039" cy="1325563"/>
          </a:xfrm>
        </p:spPr>
        <p:txBody>
          <a:bodyPr/>
          <a:lstStyle/>
          <a:p>
            <a:r>
              <a:rPr lang="en-FI"/>
              <a:t> </a:t>
            </a:r>
          </a:p>
        </p:txBody>
      </p:sp>
      <p:sp>
        <p:nvSpPr>
          <p:cNvPr id="3" name="Content Placeholder 2">
            <a:extLst>
              <a:ext uri="{FF2B5EF4-FFF2-40B4-BE49-F238E27FC236}">
                <a16:creationId xmlns:a16="http://schemas.microsoft.com/office/drawing/2014/main" id="{E2A6B4A7-E15B-30E6-C6E3-1F56D8BB2FCE}"/>
              </a:ext>
            </a:extLst>
          </p:cNvPr>
          <p:cNvSpPr>
            <a:spLocks noGrp="1"/>
          </p:cNvSpPr>
          <p:nvPr>
            <p:ph idx="1"/>
          </p:nvPr>
        </p:nvSpPr>
        <p:spPr>
          <a:xfrm>
            <a:off x="660662" y="0"/>
            <a:ext cx="5105400" cy="3307223"/>
          </a:xfrm>
        </p:spPr>
        <p:txBody>
          <a:bodyPr>
            <a:normAutofit/>
          </a:bodyPr>
          <a:lstStyle/>
          <a:p>
            <a:pPr marL="0" indent="0">
              <a:buNone/>
            </a:pPr>
            <a:r>
              <a:rPr lang="en-FI" sz="2400">
                <a:latin typeface="+mj-lt"/>
              </a:rPr>
              <a:t>Noticing a friend in rock concert</a:t>
            </a:r>
          </a:p>
          <a:p>
            <a:pPr marL="0" indent="0">
              <a:buNone/>
            </a:pPr>
            <a:r>
              <a:rPr lang="en-FI" sz="1600">
                <a:latin typeface="+mj-lt"/>
              </a:rPr>
              <a:t>Type of experience: </a:t>
            </a:r>
            <a:r>
              <a:rPr lang="en-FI" sz="1600">
                <a:solidFill>
                  <a:srgbClr val="0070C0"/>
                </a:solidFill>
                <a:latin typeface="+mj-lt"/>
              </a:rPr>
              <a:t>perceptive</a:t>
            </a:r>
            <a:r>
              <a:rPr lang="en-FI" sz="1600">
                <a:latin typeface="+mj-lt"/>
              </a:rPr>
              <a:t> (main type) + emotions of surprise and joy (adjuncts)</a:t>
            </a:r>
          </a:p>
          <a:p>
            <a:pPr marL="0" indent="0">
              <a:buNone/>
            </a:pPr>
            <a:r>
              <a:rPr lang="en-GB" sz="1600" dirty="0">
                <a:latin typeface="+mj-lt"/>
              </a:rPr>
              <a:t>Focal o</a:t>
            </a:r>
            <a:r>
              <a:rPr lang="en-FI" sz="1600">
                <a:latin typeface="+mj-lt"/>
              </a:rPr>
              <a:t>bject: </a:t>
            </a:r>
            <a:r>
              <a:rPr lang="en-FI" sz="1600">
                <a:solidFill>
                  <a:srgbClr val="0070C0"/>
                </a:solidFill>
                <a:latin typeface="+mj-lt"/>
              </a:rPr>
              <a:t>friend</a:t>
            </a:r>
            <a:r>
              <a:rPr lang="en-FI" sz="1600">
                <a:latin typeface="+mj-lt"/>
              </a:rPr>
              <a:t>,</a:t>
            </a:r>
          </a:p>
          <a:p>
            <a:pPr marL="0" indent="0">
              <a:buNone/>
            </a:pPr>
            <a:r>
              <a:rPr lang="en-FI" sz="1600">
                <a:latin typeface="+mj-lt"/>
              </a:rPr>
              <a:t>Duration: </a:t>
            </a:r>
            <a:r>
              <a:rPr lang="en-FI" sz="1600">
                <a:solidFill>
                  <a:srgbClr val="0070C0"/>
                </a:solidFill>
                <a:latin typeface="+mj-lt"/>
              </a:rPr>
              <a:t>relatively short</a:t>
            </a:r>
            <a:r>
              <a:rPr lang="en-FI" sz="1600">
                <a:latin typeface="+mj-lt"/>
              </a:rPr>
              <a:t>,</a:t>
            </a:r>
          </a:p>
          <a:p>
            <a:pPr marL="0" indent="0">
              <a:buNone/>
            </a:pPr>
            <a:r>
              <a:rPr lang="en-FI" sz="1600">
                <a:latin typeface="+mj-lt"/>
              </a:rPr>
              <a:t>Marginal/horizontal co-inteded objects: </a:t>
            </a:r>
            <a:r>
              <a:rPr lang="en-FI" sz="1600">
                <a:solidFill>
                  <a:srgbClr val="0070C0"/>
                </a:solidFill>
                <a:latin typeface="+mj-lt"/>
              </a:rPr>
              <a:t>the band (visual), music (auditory), the stage, the audience, the music hall…,</a:t>
            </a:r>
          </a:p>
          <a:p>
            <a:pPr marL="0" indent="0">
              <a:buNone/>
            </a:pPr>
            <a:r>
              <a:rPr lang="en-FI" sz="1600">
                <a:latin typeface="+mj-lt"/>
              </a:rPr>
              <a:t>Bodily aspects: </a:t>
            </a:r>
            <a:r>
              <a:rPr lang="en-FI" sz="1600">
                <a:solidFill>
                  <a:srgbClr val="0070C0"/>
                </a:solidFill>
                <a:latin typeface="+mj-lt"/>
              </a:rPr>
              <a:t>movements of sense-organs (experienced?),</a:t>
            </a:r>
          </a:p>
          <a:p>
            <a:pPr marL="0" indent="0">
              <a:buNone/>
            </a:pPr>
            <a:r>
              <a:rPr lang="en-FI" sz="1600">
                <a:latin typeface="+mj-lt"/>
              </a:rPr>
              <a:t>Motivation: </a:t>
            </a:r>
            <a:r>
              <a:rPr lang="en-FI" sz="1600">
                <a:solidFill>
                  <a:srgbClr val="0070C0"/>
                </a:solidFill>
                <a:latin typeface="+mj-lt"/>
              </a:rPr>
              <a:t>hearing someone call our name</a:t>
            </a:r>
            <a:r>
              <a:rPr lang="en-FI" sz="1600">
                <a:latin typeface="+mj-lt"/>
              </a:rPr>
              <a:t>.</a:t>
            </a:r>
          </a:p>
        </p:txBody>
      </p:sp>
      <p:sp>
        <p:nvSpPr>
          <p:cNvPr id="4" name="TextBox 3">
            <a:extLst>
              <a:ext uri="{FF2B5EF4-FFF2-40B4-BE49-F238E27FC236}">
                <a16:creationId xmlns:a16="http://schemas.microsoft.com/office/drawing/2014/main" id="{7C0E6AF4-5C32-7AA7-23E2-C01BF583B601}"/>
              </a:ext>
            </a:extLst>
          </p:cNvPr>
          <p:cNvSpPr txBox="1"/>
          <p:nvPr/>
        </p:nvSpPr>
        <p:spPr>
          <a:xfrm>
            <a:off x="77314" y="3072348"/>
            <a:ext cx="5358809" cy="3785652"/>
          </a:xfrm>
          <a:prstGeom prst="rect">
            <a:avLst/>
          </a:prstGeom>
          <a:noFill/>
        </p:spPr>
        <p:txBody>
          <a:bodyPr wrap="square" rtlCol="0">
            <a:spAutoFit/>
          </a:bodyPr>
          <a:lstStyle/>
          <a:p>
            <a:pPr marL="0" indent="0">
              <a:buNone/>
            </a:pPr>
            <a:r>
              <a:rPr lang="en-GB" sz="2400" dirty="0">
                <a:latin typeface="+mj-lt"/>
              </a:rPr>
              <a:t>B</a:t>
            </a:r>
            <a:r>
              <a:rPr lang="en-FI" sz="2400">
                <a:latin typeface="+mj-lt"/>
              </a:rPr>
              <a:t>eing attracted by a stranger</a:t>
            </a:r>
          </a:p>
          <a:p>
            <a:pPr marL="0" indent="0">
              <a:buNone/>
            </a:pPr>
            <a:r>
              <a:rPr lang="en-FI" sz="1800">
                <a:latin typeface="+mj-lt"/>
              </a:rPr>
              <a:t>Type of experience: </a:t>
            </a:r>
            <a:r>
              <a:rPr lang="en-FI" sz="1800">
                <a:solidFill>
                  <a:srgbClr val="C00000"/>
                </a:solidFill>
                <a:latin typeface="+mj-lt"/>
              </a:rPr>
              <a:t>emotional (main type) + perception, recollection and imagination (manners of having the person given in experience),</a:t>
            </a:r>
          </a:p>
          <a:p>
            <a:pPr marL="0" indent="0">
              <a:buNone/>
            </a:pPr>
            <a:r>
              <a:rPr lang="en-GB" sz="1800" dirty="0">
                <a:latin typeface="+mj-lt"/>
              </a:rPr>
              <a:t>Focal o</a:t>
            </a:r>
            <a:r>
              <a:rPr lang="en-FI" sz="1800">
                <a:latin typeface="+mj-lt"/>
              </a:rPr>
              <a:t>bject: </a:t>
            </a:r>
            <a:r>
              <a:rPr lang="en-FI" sz="1800">
                <a:solidFill>
                  <a:srgbClr val="C00000"/>
                </a:solidFill>
                <a:latin typeface="+mj-lt"/>
              </a:rPr>
              <a:t>an unknown person</a:t>
            </a:r>
            <a:r>
              <a:rPr lang="en-FI" sz="1800">
                <a:latin typeface="+mj-lt"/>
              </a:rPr>
              <a:t>,</a:t>
            </a:r>
          </a:p>
          <a:p>
            <a:pPr marL="0" indent="0">
              <a:buNone/>
            </a:pPr>
            <a:r>
              <a:rPr lang="en-FI" sz="1800">
                <a:latin typeface="+mj-lt"/>
              </a:rPr>
              <a:t>Duration: </a:t>
            </a:r>
            <a:r>
              <a:rPr lang="en-FI" sz="1800">
                <a:solidFill>
                  <a:srgbClr val="C00000"/>
                </a:solidFill>
                <a:latin typeface="+mj-lt"/>
              </a:rPr>
              <a:t>may also be long, may return as a recollection throughout one’s whole life,</a:t>
            </a:r>
          </a:p>
          <a:p>
            <a:pPr marL="0" indent="0">
              <a:buNone/>
            </a:pPr>
            <a:r>
              <a:rPr lang="en-FI" sz="1800">
                <a:latin typeface="+mj-lt"/>
              </a:rPr>
              <a:t>Marginal/horizontal co-intended objects: </a:t>
            </a:r>
            <a:r>
              <a:rPr lang="en-FI" sz="1800">
                <a:solidFill>
                  <a:srgbClr val="C00000"/>
                </a:solidFill>
                <a:latin typeface="+mj-lt"/>
              </a:rPr>
              <a:t>associations to other people given by recollection,</a:t>
            </a:r>
          </a:p>
          <a:p>
            <a:pPr marL="0" indent="0">
              <a:buNone/>
            </a:pPr>
            <a:r>
              <a:rPr lang="en-FI" sz="1800">
                <a:latin typeface="+mj-lt"/>
              </a:rPr>
              <a:t>Bodily aspects: </a:t>
            </a:r>
            <a:r>
              <a:rPr lang="en-FI" sz="1800">
                <a:solidFill>
                  <a:srgbClr val="C00000"/>
                </a:solidFill>
                <a:latin typeface="+mj-lt"/>
              </a:rPr>
              <a:t>strong bodily feelings and sensations,</a:t>
            </a:r>
          </a:p>
          <a:p>
            <a:pPr marL="0" indent="0">
              <a:buNone/>
            </a:pPr>
            <a:r>
              <a:rPr lang="en-FI" sz="1800">
                <a:latin typeface="+mj-lt"/>
              </a:rPr>
              <a:t>Motivation: </a:t>
            </a:r>
            <a:r>
              <a:rPr lang="en-FI" sz="1800">
                <a:solidFill>
                  <a:srgbClr val="C00000"/>
                </a:solidFill>
                <a:latin typeface="+mj-lt"/>
              </a:rPr>
              <a:t>unknown, or association to loved ones and lovers.</a:t>
            </a:r>
            <a:endParaRPr lang="en-FI">
              <a:solidFill>
                <a:srgbClr val="C00000"/>
              </a:solidFill>
              <a:latin typeface="+mj-lt"/>
            </a:endParaRPr>
          </a:p>
          <a:p>
            <a:endParaRPr lang="en-FI"/>
          </a:p>
        </p:txBody>
      </p:sp>
      <p:sp>
        <p:nvSpPr>
          <p:cNvPr id="5" name="TextBox 4">
            <a:extLst>
              <a:ext uri="{FF2B5EF4-FFF2-40B4-BE49-F238E27FC236}">
                <a16:creationId xmlns:a16="http://schemas.microsoft.com/office/drawing/2014/main" id="{D44C45F8-F492-E6C5-E563-233D172BAFD4}"/>
              </a:ext>
            </a:extLst>
          </p:cNvPr>
          <p:cNvSpPr txBox="1"/>
          <p:nvPr/>
        </p:nvSpPr>
        <p:spPr>
          <a:xfrm>
            <a:off x="5943600" y="0"/>
            <a:ext cx="4567084" cy="2769989"/>
          </a:xfrm>
          <a:prstGeom prst="rect">
            <a:avLst/>
          </a:prstGeom>
          <a:noFill/>
        </p:spPr>
        <p:txBody>
          <a:bodyPr wrap="square" rtlCol="0">
            <a:spAutoFit/>
          </a:bodyPr>
          <a:lstStyle/>
          <a:p>
            <a:r>
              <a:rPr lang="en-FI" sz="2400">
                <a:latin typeface="+mj-lt"/>
              </a:rPr>
              <a:t>Happiness about friendship after a common hiking trip</a:t>
            </a:r>
          </a:p>
          <a:p>
            <a:r>
              <a:rPr lang="en-FI">
                <a:latin typeface="+mj-lt"/>
              </a:rPr>
              <a:t>Type of experience: </a:t>
            </a:r>
            <a:r>
              <a:rPr lang="en-FI">
                <a:solidFill>
                  <a:srgbClr val="00B050"/>
                </a:solidFill>
                <a:latin typeface="+mj-lt"/>
              </a:rPr>
              <a:t>emotional (happiness),</a:t>
            </a:r>
          </a:p>
          <a:p>
            <a:r>
              <a:rPr lang="en-FI">
                <a:latin typeface="+mj-lt"/>
              </a:rPr>
              <a:t>Focal object: </a:t>
            </a:r>
            <a:r>
              <a:rPr lang="en-FI">
                <a:solidFill>
                  <a:srgbClr val="00B050"/>
                </a:solidFill>
                <a:latin typeface="+mj-lt"/>
              </a:rPr>
              <a:t>friendship</a:t>
            </a:r>
            <a:r>
              <a:rPr lang="en-FI">
                <a:latin typeface="+mj-lt"/>
              </a:rPr>
              <a:t>,</a:t>
            </a:r>
          </a:p>
          <a:p>
            <a:r>
              <a:rPr lang="en-FI">
                <a:latin typeface="+mj-lt"/>
              </a:rPr>
              <a:t>Duration: </a:t>
            </a:r>
            <a:r>
              <a:rPr lang="en-FI">
                <a:solidFill>
                  <a:srgbClr val="00B050"/>
                </a:solidFill>
                <a:latin typeface="+mj-lt"/>
              </a:rPr>
              <a:t>relatively long,</a:t>
            </a:r>
          </a:p>
          <a:p>
            <a:r>
              <a:rPr lang="en-FI">
                <a:latin typeface="+mj-lt"/>
              </a:rPr>
              <a:t>Marginal/horizontal co-intended objects: </a:t>
            </a:r>
            <a:r>
              <a:rPr lang="en-FI">
                <a:solidFill>
                  <a:srgbClr val="00B050"/>
                </a:solidFill>
                <a:latin typeface="+mj-lt"/>
              </a:rPr>
              <a:t>memorized and imagined friends,</a:t>
            </a:r>
          </a:p>
          <a:p>
            <a:r>
              <a:rPr lang="en-FI">
                <a:latin typeface="+mj-lt"/>
              </a:rPr>
              <a:t>Bodily aspects: </a:t>
            </a:r>
            <a:r>
              <a:rPr lang="en-FI">
                <a:solidFill>
                  <a:srgbClr val="00B050"/>
                </a:solidFill>
                <a:latin typeface="+mj-lt"/>
              </a:rPr>
              <a:t>possibly posture of the body,</a:t>
            </a:r>
          </a:p>
          <a:p>
            <a:r>
              <a:rPr lang="en-FI">
                <a:latin typeface="+mj-lt"/>
              </a:rPr>
              <a:t>Motivation: </a:t>
            </a:r>
            <a:r>
              <a:rPr lang="en-FI">
                <a:solidFill>
                  <a:srgbClr val="00B050"/>
                </a:solidFill>
                <a:latin typeface="+mj-lt"/>
              </a:rPr>
              <a:t>?</a:t>
            </a:r>
          </a:p>
        </p:txBody>
      </p:sp>
      <p:sp>
        <p:nvSpPr>
          <p:cNvPr id="6" name="TextBox 5">
            <a:extLst>
              <a:ext uri="{FF2B5EF4-FFF2-40B4-BE49-F238E27FC236}">
                <a16:creationId xmlns:a16="http://schemas.microsoft.com/office/drawing/2014/main" id="{BFD2769B-5DB1-C529-7611-758C21A13960}"/>
              </a:ext>
            </a:extLst>
          </p:cNvPr>
          <p:cNvSpPr txBox="1"/>
          <p:nvPr/>
        </p:nvSpPr>
        <p:spPr>
          <a:xfrm>
            <a:off x="6096001" y="3059669"/>
            <a:ext cx="5105400" cy="3323987"/>
          </a:xfrm>
          <a:prstGeom prst="rect">
            <a:avLst/>
          </a:prstGeom>
          <a:noFill/>
        </p:spPr>
        <p:txBody>
          <a:bodyPr wrap="square" rtlCol="0">
            <a:spAutoFit/>
          </a:bodyPr>
          <a:lstStyle/>
          <a:p>
            <a:r>
              <a:rPr lang="en-FI" sz="2400">
                <a:latin typeface="+mj-lt"/>
              </a:rPr>
              <a:t>Disgust after the event of witnessing a lethal car accident</a:t>
            </a:r>
          </a:p>
          <a:p>
            <a:r>
              <a:rPr lang="en-FI">
                <a:latin typeface="+mj-lt"/>
              </a:rPr>
              <a:t>Type of experience: </a:t>
            </a:r>
            <a:r>
              <a:rPr lang="en-FI">
                <a:solidFill>
                  <a:schemeClr val="accent2">
                    <a:lumMod val="75000"/>
                  </a:schemeClr>
                </a:solidFill>
                <a:latin typeface="+mj-lt"/>
              </a:rPr>
              <a:t>emotional (disgust),</a:t>
            </a:r>
          </a:p>
          <a:p>
            <a:r>
              <a:rPr lang="en-FI">
                <a:latin typeface="+mj-lt"/>
              </a:rPr>
              <a:t>Focal object: </a:t>
            </a:r>
            <a:r>
              <a:rPr lang="en-FI">
                <a:solidFill>
                  <a:schemeClr val="accent2">
                    <a:lumMod val="75000"/>
                  </a:schemeClr>
                </a:solidFill>
                <a:latin typeface="+mj-lt"/>
              </a:rPr>
              <a:t>the mutilated bodies of the victims,</a:t>
            </a:r>
          </a:p>
          <a:p>
            <a:r>
              <a:rPr lang="en-FI">
                <a:latin typeface="+mj-lt"/>
              </a:rPr>
              <a:t>Dudation: </a:t>
            </a:r>
            <a:r>
              <a:rPr lang="en-FI">
                <a:solidFill>
                  <a:schemeClr val="accent2">
                    <a:lumMod val="75000"/>
                  </a:schemeClr>
                </a:solidFill>
                <a:latin typeface="+mj-lt"/>
              </a:rPr>
              <a:t>variant (e.g. short but may return or  re-emerge later),</a:t>
            </a:r>
          </a:p>
          <a:p>
            <a:r>
              <a:rPr lang="en-FI">
                <a:latin typeface="+mj-lt"/>
              </a:rPr>
              <a:t>Marginal/horizontal co-intended objects: </a:t>
            </a:r>
            <a:r>
              <a:rPr lang="en-FI">
                <a:solidFill>
                  <a:schemeClr val="accent2">
                    <a:lumMod val="75000"/>
                  </a:schemeClr>
                </a:solidFill>
                <a:latin typeface="+mj-lt"/>
              </a:rPr>
              <a:t>the car, the road, the other bystanders, the ambulance… memorized earlier tramatic events,</a:t>
            </a:r>
          </a:p>
          <a:p>
            <a:r>
              <a:rPr lang="en-FI">
                <a:latin typeface="+mj-lt"/>
              </a:rPr>
              <a:t>Bodily aspects: </a:t>
            </a:r>
            <a:r>
              <a:rPr lang="en-FI">
                <a:solidFill>
                  <a:schemeClr val="accent2">
                    <a:lumMod val="75000"/>
                  </a:schemeClr>
                </a:solidFill>
                <a:latin typeface="+mj-lt"/>
              </a:rPr>
              <a:t>strong bodily feelings and sensations,</a:t>
            </a:r>
          </a:p>
          <a:p>
            <a:r>
              <a:rPr lang="en-FI">
                <a:latin typeface="+mj-lt"/>
              </a:rPr>
              <a:t>Motivation: </a:t>
            </a:r>
            <a:r>
              <a:rPr lang="en-FI">
                <a:solidFill>
                  <a:schemeClr val="accent2">
                    <a:lumMod val="75000"/>
                  </a:schemeClr>
                </a:solidFill>
                <a:latin typeface="+mj-lt"/>
              </a:rPr>
              <a:t>?</a:t>
            </a:r>
          </a:p>
        </p:txBody>
      </p:sp>
    </p:spTree>
    <p:extLst>
      <p:ext uri="{BB962C8B-B14F-4D97-AF65-F5344CB8AC3E}">
        <p14:creationId xmlns:p14="http://schemas.microsoft.com/office/powerpoint/2010/main" val="380246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81C9-C447-0426-F46B-EFD6DB2490E6}"/>
              </a:ext>
            </a:extLst>
          </p:cNvPr>
          <p:cNvSpPr>
            <a:spLocks noGrp="1"/>
          </p:cNvSpPr>
          <p:nvPr>
            <p:ph type="title"/>
          </p:nvPr>
        </p:nvSpPr>
        <p:spPr/>
        <p:txBody>
          <a:bodyPr>
            <a:normAutofit fontScale="90000"/>
          </a:bodyPr>
          <a:lstStyle/>
          <a:p>
            <a:r>
              <a:rPr lang="en-FI" sz="3100" dirty="0"/>
              <a:t>Conative intentionality: Three examples of phenomenological results</a:t>
            </a:r>
            <a:br>
              <a:rPr lang="en-FI" sz="3200" dirty="0"/>
            </a:br>
            <a:endParaRPr lang="en-FI" sz="3200" dirty="0"/>
          </a:p>
        </p:txBody>
      </p:sp>
      <p:sp>
        <p:nvSpPr>
          <p:cNvPr id="3" name="Content Placeholder 2">
            <a:extLst>
              <a:ext uri="{FF2B5EF4-FFF2-40B4-BE49-F238E27FC236}">
                <a16:creationId xmlns:a16="http://schemas.microsoft.com/office/drawing/2014/main" id="{5F3969CF-9919-8056-2F54-A676FBE175D6}"/>
              </a:ext>
            </a:extLst>
          </p:cNvPr>
          <p:cNvSpPr>
            <a:spLocks noGrp="1"/>
          </p:cNvSpPr>
          <p:nvPr>
            <p:ph idx="1"/>
          </p:nvPr>
        </p:nvSpPr>
        <p:spPr>
          <a:xfrm>
            <a:off x="838200" y="1133928"/>
            <a:ext cx="10515600" cy="5724071"/>
          </a:xfrm>
        </p:spPr>
        <p:txBody>
          <a:bodyPr>
            <a:noAutofit/>
          </a:bodyPr>
          <a:lstStyle/>
          <a:p>
            <a:pPr marL="0" indent="0">
              <a:lnSpc>
                <a:spcPct val="170000"/>
              </a:lnSpc>
              <a:buNone/>
            </a:pPr>
            <a:endParaRPr lang="en-FI" sz="1600" dirty="0">
              <a:latin typeface="Didot" panose="02000503000000020003" pitchFamily="2" charset="-79"/>
              <a:cs typeface="Didot" panose="02000503000000020003" pitchFamily="2" charset="-79"/>
            </a:endParaRPr>
          </a:p>
          <a:p>
            <a:pPr marL="0" indent="0">
              <a:lnSpc>
                <a:spcPct val="170000"/>
              </a:lnSpc>
              <a:buNone/>
            </a:pPr>
            <a:r>
              <a:rPr lang="en-FI" sz="1600" dirty="0">
                <a:latin typeface="Didot" panose="02000503000000020003" pitchFamily="2" charset="-79"/>
                <a:cs typeface="Didot" panose="02000503000000020003" pitchFamily="2" charset="-79"/>
              </a:rPr>
              <a:t>“Let us think of willing that is aware of its goal and has an effect or operates in successful action. It is </a:t>
            </a:r>
            <a:r>
              <a:rPr lang="en-FI" sz="1600" b="1" dirty="0">
                <a:solidFill>
                  <a:srgbClr val="0070C0"/>
                </a:solidFill>
                <a:latin typeface="Didot" panose="02000503000000020003" pitchFamily="2" charset="-79"/>
                <a:cs typeface="Didot" panose="02000503000000020003" pitchFamily="2" charset="-79"/>
              </a:rPr>
              <a:t>unthinkable</a:t>
            </a:r>
            <a:r>
              <a:rPr lang="en-FI" sz="1600" dirty="0">
                <a:latin typeface="Didot" panose="02000503000000020003" pitchFamily="2" charset="-79"/>
                <a:cs typeface="Didot" panose="02000503000000020003" pitchFamily="2" charset="-79"/>
              </a:rPr>
              <a:t> that here, at the moment of attainement, the pleasure of realization is missing” (Husserl Hua37, 66).</a:t>
            </a:r>
          </a:p>
          <a:p>
            <a:pPr marL="0" indent="0">
              <a:lnSpc>
                <a:spcPct val="170000"/>
              </a:lnSpc>
              <a:buNone/>
            </a:pPr>
            <a:r>
              <a:rPr lang="en-FI" sz="1200" b="1" dirty="0">
                <a:solidFill>
                  <a:srgbClr val="0070C0"/>
                </a:solidFill>
                <a:latin typeface="Didot" panose="02000503000000020003" pitchFamily="2" charset="-79"/>
                <a:cs typeface="Didot" panose="02000503000000020003" pitchFamily="2" charset="-79"/>
              </a:rPr>
              <a:t>•</a:t>
            </a:r>
            <a:r>
              <a:rPr lang="en-FI" sz="1800" b="1" dirty="0">
                <a:solidFill>
                  <a:srgbClr val="0070C0"/>
                </a:solidFill>
                <a:latin typeface="Didot" panose="02000503000000020003" pitchFamily="2" charset="-79"/>
                <a:cs typeface="Didot" panose="02000503000000020003" pitchFamily="2" charset="-79"/>
              </a:rPr>
              <a:t> </a:t>
            </a:r>
            <a:r>
              <a:rPr lang="en-FI" sz="1800" dirty="0">
                <a:latin typeface="Didot" panose="02000503000000020003" pitchFamily="2" charset="-79"/>
                <a:cs typeface="Didot" panose="02000503000000020003" pitchFamily="2" charset="-79"/>
              </a:rPr>
              <a:t>Result1: </a:t>
            </a:r>
            <a:r>
              <a:rPr lang="en-FI" sz="1800" b="1" dirty="0">
                <a:solidFill>
                  <a:srgbClr val="0070C0"/>
                </a:solidFill>
                <a:latin typeface="Didot" panose="02000503000000020003" pitchFamily="2" charset="-79"/>
                <a:cs typeface="Didot" panose="02000503000000020003" pitchFamily="2" charset="-79"/>
              </a:rPr>
              <a:t>The success of </a:t>
            </a:r>
            <a:r>
              <a:rPr lang="en-FI" sz="1800" dirty="0">
                <a:latin typeface="Didot" panose="02000503000000020003" pitchFamily="2" charset="-79"/>
                <a:cs typeface="Didot" panose="02000503000000020003" pitchFamily="2" charset="-79"/>
              </a:rPr>
              <a:t>volitional and goal-directed </a:t>
            </a:r>
            <a:r>
              <a:rPr lang="en-FI" sz="1800" b="1" dirty="0">
                <a:solidFill>
                  <a:srgbClr val="0070C0"/>
                </a:solidFill>
                <a:latin typeface="Didot" panose="02000503000000020003" pitchFamily="2" charset="-79"/>
                <a:cs typeface="Didot" panose="02000503000000020003" pitchFamily="2" charset="-79"/>
              </a:rPr>
              <a:t>action</a:t>
            </a:r>
            <a:r>
              <a:rPr lang="en-FI" sz="1800" dirty="0">
                <a:latin typeface="Didot" panose="02000503000000020003" pitchFamily="2" charset="-79"/>
                <a:cs typeface="Didot" panose="02000503000000020003" pitchFamily="2" charset="-79"/>
              </a:rPr>
              <a:t> necessarily </a:t>
            </a:r>
            <a:r>
              <a:rPr lang="en-FI" sz="1800" b="1" dirty="0">
                <a:solidFill>
                  <a:srgbClr val="0070C0"/>
                </a:solidFill>
                <a:latin typeface="Didot" panose="02000503000000020003" pitchFamily="2" charset="-79"/>
                <a:cs typeface="Didot" panose="02000503000000020003" pitchFamily="2" charset="-79"/>
              </a:rPr>
              <a:t>entails pleasure </a:t>
            </a:r>
            <a:r>
              <a:rPr lang="en-FI" sz="1800" dirty="0">
                <a:latin typeface="Didot" panose="02000503000000020003" pitchFamily="2" charset="-79"/>
                <a:cs typeface="Didot" panose="02000503000000020003" pitchFamily="2" charset="-79"/>
              </a:rPr>
              <a:t>of some sort.</a:t>
            </a:r>
          </a:p>
          <a:p>
            <a:pPr marL="0" indent="0">
              <a:lnSpc>
                <a:spcPct val="170000"/>
              </a:lnSpc>
              <a:buNone/>
            </a:pPr>
            <a:endParaRPr lang="en-FI" sz="1800" dirty="0">
              <a:latin typeface="Didot" panose="02000503000000020003" pitchFamily="2" charset="-79"/>
              <a:cs typeface="Didot" panose="02000503000000020003" pitchFamily="2" charset="-79"/>
            </a:endParaRPr>
          </a:p>
          <a:p>
            <a:pPr marL="0" indent="0">
              <a:lnSpc>
                <a:spcPct val="170000"/>
              </a:lnSpc>
              <a:buNone/>
            </a:pPr>
            <a:r>
              <a:rPr lang="en-FI" sz="1600" dirty="0">
                <a:latin typeface="Didot" panose="02000503000000020003" pitchFamily="2" charset="-79"/>
                <a:cs typeface="Didot" panose="02000503000000020003" pitchFamily="2" charset="-79"/>
              </a:rPr>
              <a:t>“The goal is </a:t>
            </a:r>
            <a:r>
              <a:rPr lang="en-FI" sz="1600" b="1" dirty="0">
                <a:solidFill>
                  <a:srgbClr val="0070C0"/>
                </a:solidFill>
                <a:latin typeface="Didot" panose="02000503000000020003" pitchFamily="2" charset="-79"/>
                <a:cs typeface="Didot" panose="02000503000000020003" pitchFamily="2" charset="-79"/>
              </a:rPr>
              <a:t>what one values </a:t>
            </a:r>
            <a:r>
              <a:rPr lang="en-FI" sz="1600" dirty="0">
                <a:latin typeface="Didot" panose="02000503000000020003" pitchFamily="2" charset="-79"/>
                <a:cs typeface="Didot" panose="02000503000000020003" pitchFamily="2" charset="-79"/>
              </a:rPr>
              <a:t>and that </a:t>
            </a:r>
            <a:r>
              <a:rPr lang="en-FI" sz="1600" b="1" dirty="0">
                <a:solidFill>
                  <a:srgbClr val="0070C0"/>
                </a:solidFill>
                <a:latin typeface="Didot" panose="02000503000000020003" pitchFamily="2" charset="-79"/>
                <a:cs typeface="Didot" panose="02000503000000020003" pitchFamily="2" charset="-79"/>
              </a:rPr>
              <a:t>for which one strives </a:t>
            </a:r>
            <a:r>
              <a:rPr lang="en-FI" sz="1600" dirty="0">
                <a:latin typeface="Didot" panose="02000503000000020003" pitchFamily="2" charset="-79"/>
                <a:cs typeface="Didot" panose="02000503000000020003" pitchFamily="2" charset="-79"/>
              </a:rPr>
              <a:t>[in action]; it </a:t>
            </a:r>
            <a:r>
              <a:rPr lang="en-FI" sz="1600" b="1" dirty="0">
                <a:solidFill>
                  <a:srgbClr val="0070C0"/>
                </a:solidFill>
                <a:latin typeface="Didot" panose="02000503000000020003" pitchFamily="2" charset="-79"/>
                <a:cs typeface="Didot" panose="02000503000000020003" pitchFamily="2" charset="-79"/>
              </a:rPr>
              <a:t>is certainly not </a:t>
            </a:r>
            <a:r>
              <a:rPr lang="en-FI" sz="1600" dirty="0">
                <a:latin typeface="Didot" panose="02000503000000020003" pitchFamily="2" charset="-79"/>
                <a:cs typeface="Didot" panose="02000503000000020003" pitchFamily="2" charset="-79"/>
              </a:rPr>
              <a:t>the valu</a:t>
            </a:r>
            <a:r>
              <a:rPr lang="en-FI" sz="1600" i="1" dirty="0">
                <a:latin typeface="Didot" panose="02000503000000020003" pitchFamily="2" charset="-79"/>
                <a:cs typeface="Didot" panose="02000503000000020003" pitchFamily="2" charset="-79"/>
              </a:rPr>
              <a:t>ing</a:t>
            </a:r>
            <a:r>
              <a:rPr lang="en-FI" sz="1600" dirty="0">
                <a:latin typeface="Didot" panose="02000503000000020003" pitchFamily="2" charset="-79"/>
                <a:cs typeface="Didot" panose="02000503000000020003" pitchFamily="2" charset="-79"/>
              </a:rPr>
              <a:t>, neither the valu</a:t>
            </a:r>
            <a:r>
              <a:rPr lang="en-FI" sz="1600" i="1" dirty="0">
                <a:latin typeface="Didot" panose="02000503000000020003" pitchFamily="2" charset="-79"/>
                <a:cs typeface="Didot" panose="02000503000000020003" pitchFamily="2" charset="-79"/>
              </a:rPr>
              <a:t>ing </a:t>
            </a:r>
            <a:r>
              <a:rPr lang="en-FI" sz="1600" dirty="0">
                <a:latin typeface="Didot" panose="02000503000000020003" pitchFamily="2" charset="-79"/>
                <a:cs typeface="Didot" panose="02000503000000020003" pitchFamily="2" charset="-79"/>
              </a:rPr>
              <a:t>in a presentation nor the saturated valu</a:t>
            </a:r>
            <a:r>
              <a:rPr lang="en-FI" sz="1600" i="1" dirty="0">
                <a:latin typeface="Didot" panose="02000503000000020003" pitchFamily="2" charset="-79"/>
                <a:cs typeface="Didot" panose="02000503000000020003" pitchFamily="2" charset="-79"/>
              </a:rPr>
              <a:t>ing</a:t>
            </a:r>
            <a:r>
              <a:rPr lang="en-FI" sz="1600" dirty="0">
                <a:latin typeface="Didot" panose="02000503000000020003" pitchFamily="2" charset="-79"/>
                <a:cs typeface="Didot" panose="02000503000000020003" pitchFamily="2" charset="-79"/>
              </a:rPr>
              <a:t> in the form of joy of the goal” (Hua37, 86, italics added).</a:t>
            </a:r>
          </a:p>
          <a:p>
            <a:pPr marL="0" indent="0">
              <a:lnSpc>
                <a:spcPct val="170000"/>
              </a:lnSpc>
              <a:buNone/>
            </a:pPr>
            <a:r>
              <a:rPr lang="en-FI" sz="1200" dirty="0">
                <a:latin typeface="Didot" panose="02000503000000020003" pitchFamily="2" charset="-79"/>
                <a:cs typeface="Didot" panose="02000503000000020003" pitchFamily="2" charset="-79"/>
              </a:rPr>
              <a:t>•</a:t>
            </a:r>
            <a:r>
              <a:rPr lang="en-FI" sz="1800" dirty="0">
                <a:latin typeface="Didot" panose="02000503000000020003" pitchFamily="2" charset="-79"/>
                <a:cs typeface="Didot" panose="02000503000000020003" pitchFamily="2" charset="-79"/>
              </a:rPr>
              <a:t> Result2: What is valued in action is </a:t>
            </a:r>
            <a:r>
              <a:rPr lang="en-FI" sz="1800" b="1" dirty="0">
                <a:solidFill>
                  <a:srgbClr val="0070C0"/>
                </a:solidFill>
                <a:latin typeface="Didot" panose="02000503000000020003" pitchFamily="2" charset="-79"/>
                <a:cs typeface="Didot" panose="02000503000000020003" pitchFamily="2" charset="-79"/>
              </a:rPr>
              <a:t>the goal </a:t>
            </a:r>
            <a:r>
              <a:rPr lang="en-FI" sz="1800" dirty="0">
                <a:latin typeface="Didot" panose="02000503000000020003" pitchFamily="2" charset="-79"/>
                <a:cs typeface="Didot" panose="02000503000000020003" pitchFamily="2" charset="-79"/>
              </a:rPr>
              <a:t>of the action and not any experience (act) of pleasure. </a:t>
            </a:r>
          </a:p>
          <a:p>
            <a:pPr marL="0" indent="0">
              <a:lnSpc>
                <a:spcPct val="170000"/>
              </a:lnSpc>
              <a:buNone/>
            </a:pPr>
            <a:r>
              <a:rPr lang="en-FI" sz="1800" dirty="0">
                <a:latin typeface="Didot" panose="02000503000000020003" pitchFamily="2" charset="-79"/>
                <a:cs typeface="Didot" panose="02000503000000020003" pitchFamily="2" charset="-79"/>
              </a:rPr>
              <a:t>=&gt; Argument against </a:t>
            </a:r>
            <a:r>
              <a:rPr lang="en-FI" sz="1800" b="1" dirty="0">
                <a:solidFill>
                  <a:srgbClr val="0070C0"/>
                </a:solidFill>
                <a:latin typeface="Didot" panose="02000503000000020003" pitchFamily="2" charset="-79"/>
                <a:cs typeface="Didot" panose="02000503000000020003" pitchFamily="2" charset="-79"/>
              </a:rPr>
              <a:t>hedonism</a:t>
            </a:r>
            <a:r>
              <a:rPr lang="en-FI" sz="1800" dirty="0">
                <a:latin typeface="Didot" panose="02000503000000020003" pitchFamily="2" charset="-79"/>
                <a:cs typeface="Didot" panose="02000503000000020003" pitchFamily="2" charset="-79"/>
              </a:rPr>
              <a:t> that claims that we strive and can only strive for pleasure.</a:t>
            </a:r>
          </a:p>
        </p:txBody>
      </p:sp>
    </p:spTree>
    <p:extLst>
      <p:ext uri="{BB962C8B-B14F-4D97-AF65-F5344CB8AC3E}">
        <p14:creationId xmlns:p14="http://schemas.microsoft.com/office/powerpoint/2010/main" val="134933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76B8B-A943-396B-3299-525D2A2EFFD1}"/>
              </a:ext>
            </a:extLst>
          </p:cNvPr>
          <p:cNvSpPr>
            <a:spLocks noGrp="1"/>
          </p:cNvSpPr>
          <p:nvPr>
            <p:ph type="title"/>
          </p:nvPr>
        </p:nvSpPr>
        <p:spPr/>
        <p:txBody>
          <a:bodyPr/>
          <a:lstStyle/>
          <a:p>
            <a:r>
              <a:rPr lang="en-FI" dirty="0"/>
              <a:t> </a:t>
            </a:r>
          </a:p>
        </p:txBody>
      </p:sp>
      <p:sp>
        <p:nvSpPr>
          <p:cNvPr id="3" name="Content Placeholder 2">
            <a:extLst>
              <a:ext uri="{FF2B5EF4-FFF2-40B4-BE49-F238E27FC236}">
                <a16:creationId xmlns:a16="http://schemas.microsoft.com/office/drawing/2014/main" id="{5D1E1121-7AC3-78FE-63B1-92B87576DF0A}"/>
              </a:ext>
            </a:extLst>
          </p:cNvPr>
          <p:cNvSpPr>
            <a:spLocks noGrp="1"/>
          </p:cNvSpPr>
          <p:nvPr>
            <p:ph idx="1"/>
          </p:nvPr>
        </p:nvSpPr>
        <p:spPr/>
        <p:txBody>
          <a:bodyPr>
            <a:normAutofit/>
          </a:bodyPr>
          <a:lstStyle/>
          <a:p>
            <a:pPr marL="0" indent="0">
              <a:lnSpc>
                <a:spcPct val="170000"/>
              </a:lnSpc>
              <a:buNone/>
            </a:pPr>
            <a:endParaRPr lang="en-FI" sz="1400" dirty="0">
              <a:latin typeface="Didot" panose="02000503000000020003" pitchFamily="2" charset="-79"/>
              <a:cs typeface="Didot" panose="02000503000000020003" pitchFamily="2" charset="-79"/>
            </a:endParaRPr>
          </a:p>
          <a:p>
            <a:pPr marL="0" indent="0">
              <a:lnSpc>
                <a:spcPct val="170000"/>
              </a:lnSpc>
              <a:buNone/>
            </a:pPr>
            <a:r>
              <a:rPr lang="en-FI" sz="1400" dirty="0">
                <a:latin typeface="Didot" panose="02000503000000020003" pitchFamily="2" charset="-79"/>
                <a:cs typeface="Didot" panose="02000503000000020003" pitchFamily="2" charset="-79"/>
              </a:rPr>
              <a:t>“Striving, like thinking and like every egoic act in general, is an ‘intentional’ experience [</a:t>
            </a:r>
            <a:r>
              <a:rPr lang="en-FI" sz="1400" i="1" dirty="0">
                <a:latin typeface="Didot" panose="02000503000000020003" pitchFamily="2" charset="-79"/>
                <a:cs typeface="Didot" panose="02000503000000020003" pitchFamily="2" charset="-79"/>
              </a:rPr>
              <a:t>Erlebnis</a:t>
            </a:r>
            <a:r>
              <a:rPr lang="en-FI" sz="1400" dirty="0">
                <a:latin typeface="Didot" panose="02000503000000020003" pitchFamily="2" charset="-79"/>
                <a:cs typeface="Didot" panose="02000503000000020003" pitchFamily="2" charset="-79"/>
              </a:rPr>
              <a:t>, elämys]. Its ineluctable essene is an intention for something; it means something, countains a sense [noema] that can be brought to clarity. (…) When studying intentional experiences [</a:t>
            </a:r>
            <a:r>
              <a:rPr lang="en-FI" sz="1400" i="1" dirty="0">
                <a:latin typeface="Didot" panose="02000503000000020003" pitchFamily="2" charset="-79"/>
                <a:cs typeface="Didot" panose="02000503000000020003" pitchFamily="2" charset="-79"/>
              </a:rPr>
              <a:t>Erlebnisse</a:t>
            </a:r>
            <a:r>
              <a:rPr lang="en-FI" sz="1400" dirty="0">
                <a:latin typeface="Didot" panose="02000503000000020003" pitchFamily="2" charset="-79"/>
                <a:cs typeface="Didot" panose="02000503000000020003" pitchFamily="2" charset="-79"/>
              </a:rPr>
              <a:t>], the phenomenological method always proceeds by questioning these experiences themselves, both about what they are in themselves [acts, noeses] and what they mean [noemata]. Leaving aside everything that is accidental, adhering to what is necessary, so in our investigation that without which striving as such would be unthinkable. Here belongs a certain structure [</a:t>
            </a:r>
            <a:r>
              <a:rPr lang="en-FI" sz="1400" i="1" dirty="0">
                <a:latin typeface="Didot" panose="02000503000000020003" pitchFamily="2" charset="-79"/>
                <a:cs typeface="Didot" panose="02000503000000020003" pitchFamily="2" charset="-79"/>
              </a:rPr>
              <a:t>Aufbau</a:t>
            </a:r>
            <a:r>
              <a:rPr lang="en-FI" sz="1400" dirty="0">
                <a:latin typeface="Didot" panose="02000503000000020003" pitchFamily="2" charset="-79"/>
                <a:cs typeface="Didot" panose="02000503000000020003" pitchFamily="2" charset="-79"/>
              </a:rPr>
              <a:t>] of stiving, accoring to which it is </a:t>
            </a:r>
            <a:r>
              <a:rPr lang="en-FI" sz="1400" b="1" dirty="0">
                <a:solidFill>
                  <a:srgbClr val="0070C0"/>
                </a:solidFill>
                <a:latin typeface="Didot" panose="02000503000000020003" pitchFamily="2" charset="-79"/>
                <a:cs typeface="Didot" panose="02000503000000020003" pitchFamily="2" charset="-79"/>
              </a:rPr>
              <a:t>necessarily grounded upon a valuing or holding of value of that for which one strives</a:t>
            </a:r>
            <a:r>
              <a:rPr lang="en-FI" sz="1400" dirty="0">
                <a:latin typeface="Didot" panose="02000503000000020003" pitchFamily="2" charset="-79"/>
                <a:cs typeface="Didot" panose="02000503000000020003" pitchFamily="2" charset="-79"/>
              </a:rPr>
              <a:t>. On the side of the sense [noema], (…) </a:t>
            </a:r>
            <a:r>
              <a:rPr lang="en-FI" sz="1400" b="1" dirty="0">
                <a:solidFill>
                  <a:srgbClr val="0070C0"/>
                </a:solidFill>
                <a:latin typeface="Didot" panose="02000503000000020003" pitchFamily="2" charset="-79"/>
                <a:cs typeface="Didot" panose="02000503000000020003" pitchFamily="2" charset="-79"/>
              </a:rPr>
              <a:t>the goal is necessarily characterized </a:t>
            </a:r>
            <a:r>
              <a:rPr lang="en-FI" sz="1400" dirty="0">
                <a:latin typeface="Didot" panose="02000503000000020003" pitchFamily="2" charset="-79"/>
                <a:cs typeface="Didot" panose="02000503000000020003" pitchFamily="2" charset="-79"/>
              </a:rPr>
              <a:t>in the striving consciousness </a:t>
            </a:r>
            <a:r>
              <a:rPr lang="en-FI" sz="1400" b="1" dirty="0">
                <a:solidFill>
                  <a:srgbClr val="0070C0"/>
                </a:solidFill>
                <a:latin typeface="Didot" panose="02000503000000020003" pitchFamily="2" charset="-79"/>
                <a:cs typeface="Didot" panose="02000503000000020003" pitchFamily="2" charset="-79"/>
              </a:rPr>
              <a:t>as value</a:t>
            </a:r>
            <a:r>
              <a:rPr lang="en-FI" sz="1400" dirty="0">
                <a:latin typeface="Didot" panose="02000503000000020003" pitchFamily="2" charset="-79"/>
                <a:cs typeface="Didot" panose="02000503000000020003" pitchFamily="2" charset="-79"/>
              </a:rPr>
              <a:t>” (Husserl Hua37, 85).</a:t>
            </a:r>
          </a:p>
          <a:p>
            <a:pPr marL="0" indent="0">
              <a:lnSpc>
                <a:spcPct val="170000"/>
              </a:lnSpc>
              <a:buNone/>
            </a:pPr>
            <a:r>
              <a:rPr lang="en-FI" sz="1100" dirty="0">
                <a:latin typeface="Didot" panose="02000503000000020003" pitchFamily="2" charset="-79"/>
                <a:cs typeface="Didot" panose="02000503000000020003" pitchFamily="2" charset="-79"/>
              </a:rPr>
              <a:t>• </a:t>
            </a:r>
            <a:r>
              <a:rPr lang="en-FI" sz="1400" dirty="0">
                <a:latin typeface="Didot" panose="02000503000000020003" pitchFamily="2" charset="-79"/>
                <a:cs typeface="Didot" panose="02000503000000020003" pitchFamily="2" charset="-79"/>
              </a:rPr>
              <a:t>Result3: All inquiries into stiriving and action necessarily depends on theory of value, and in so far as values are disclosed in emotion also theory of emotion.</a:t>
            </a:r>
          </a:p>
        </p:txBody>
      </p:sp>
    </p:spTree>
    <p:extLst>
      <p:ext uri="{BB962C8B-B14F-4D97-AF65-F5344CB8AC3E}">
        <p14:creationId xmlns:p14="http://schemas.microsoft.com/office/powerpoint/2010/main" val="154789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79CC7-7B00-8B46-A547-417C8577B7B1}"/>
              </a:ext>
            </a:extLst>
          </p:cNvPr>
          <p:cNvSpPr>
            <a:spLocks noGrp="1"/>
          </p:cNvSpPr>
          <p:nvPr>
            <p:ph type="title"/>
          </p:nvPr>
        </p:nvSpPr>
        <p:spPr>
          <a:xfrm>
            <a:off x="463446" y="604969"/>
            <a:ext cx="10515600" cy="315912"/>
          </a:xfrm>
        </p:spPr>
        <p:txBody>
          <a:bodyPr>
            <a:noAutofit/>
          </a:bodyPr>
          <a:lstStyle/>
          <a:p>
            <a:pPr marL="0" indent="0">
              <a:buNone/>
            </a:pPr>
            <a:r>
              <a:rPr lang="en-US" sz="3200" dirty="0"/>
              <a:t>Phenomenological </a:t>
            </a:r>
            <a:r>
              <a:rPr lang="en-US" sz="3200" b="1" dirty="0">
                <a:solidFill>
                  <a:srgbClr val="C00000"/>
                </a:solidFill>
              </a:rPr>
              <a:t>philosophy</a:t>
            </a:r>
            <a:endParaRPr lang="en-FI" sz="3200" b="1">
              <a:solidFill>
                <a:srgbClr val="C00000"/>
              </a:solidFill>
            </a:endParaRPr>
          </a:p>
        </p:txBody>
      </p:sp>
      <p:sp>
        <p:nvSpPr>
          <p:cNvPr id="3" name="Content Placeholder 2">
            <a:extLst>
              <a:ext uri="{FF2B5EF4-FFF2-40B4-BE49-F238E27FC236}">
                <a16:creationId xmlns:a16="http://schemas.microsoft.com/office/drawing/2014/main" id="{9B77F880-782C-044F-994D-F37D4F942B78}"/>
              </a:ext>
            </a:extLst>
          </p:cNvPr>
          <p:cNvSpPr>
            <a:spLocks noGrp="1"/>
          </p:cNvSpPr>
          <p:nvPr>
            <p:ph idx="1"/>
          </p:nvPr>
        </p:nvSpPr>
        <p:spPr>
          <a:xfrm>
            <a:off x="463446" y="920880"/>
            <a:ext cx="11019020" cy="5937119"/>
          </a:xfrm>
        </p:spPr>
        <p:txBody>
          <a:bodyPr>
            <a:normAutofit/>
          </a:bodyPr>
          <a:lstStyle/>
          <a:p>
            <a:pPr marL="0" indent="0">
              <a:buNone/>
            </a:pPr>
            <a:endParaRPr lang="en-US" sz="1800" b="1" dirty="0">
              <a:latin typeface="+mj-lt"/>
            </a:endParaRPr>
          </a:p>
          <a:p>
            <a:pPr marL="0" indent="0">
              <a:buNone/>
            </a:pPr>
            <a:r>
              <a:rPr lang="en-US" sz="1800" dirty="0">
                <a:latin typeface="+mj-lt"/>
              </a:rPr>
              <a:t>We are heading towards </a:t>
            </a:r>
            <a:r>
              <a:rPr lang="en-US" sz="1800" b="1" dirty="0">
                <a:solidFill>
                  <a:srgbClr val="0070C0"/>
                </a:solidFill>
                <a:latin typeface="+mj-lt"/>
              </a:rPr>
              <a:t>philosophical</a:t>
            </a:r>
            <a:r>
              <a:rPr lang="en-US" sz="1800" dirty="0">
                <a:latin typeface="+mj-lt"/>
              </a:rPr>
              <a:t> </a:t>
            </a:r>
            <a:r>
              <a:rPr lang="en-US" sz="1800" b="1" dirty="0">
                <a:solidFill>
                  <a:srgbClr val="0070C0"/>
                </a:solidFill>
                <a:latin typeface="+mj-lt"/>
              </a:rPr>
              <a:t>analyses</a:t>
            </a:r>
            <a:r>
              <a:rPr lang="en-US" sz="1800" dirty="0">
                <a:latin typeface="+mj-lt"/>
              </a:rPr>
              <a:t> of emotions and we will discuss </a:t>
            </a:r>
            <a:r>
              <a:rPr lang="en-US" sz="1800" b="1" dirty="0">
                <a:solidFill>
                  <a:srgbClr val="0070C0"/>
                </a:solidFill>
                <a:latin typeface="+mj-lt"/>
              </a:rPr>
              <a:t>philosophical theories </a:t>
            </a:r>
            <a:r>
              <a:rPr lang="en-US" sz="1800" dirty="0">
                <a:latin typeface="+mj-lt"/>
              </a:rPr>
              <a:t>of emotions,</a:t>
            </a:r>
            <a:endParaRPr lang="en-FI" sz="1800" dirty="0">
              <a:latin typeface="+mj-lt"/>
            </a:endParaRPr>
          </a:p>
          <a:p>
            <a:pPr marL="0" indent="0">
              <a:buNone/>
            </a:pPr>
            <a:r>
              <a:rPr lang="en-US" sz="1800" dirty="0">
                <a:latin typeface="+mj-lt"/>
              </a:rPr>
              <a:t>not empirical theories, developed in sociology, psychology, cognitive sciences, cultural history, evolutionary biology… </a:t>
            </a:r>
          </a:p>
          <a:p>
            <a:pPr marL="0" indent="0">
              <a:buNone/>
            </a:pPr>
            <a:r>
              <a:rPr lang="en-US" sz="1800" b="1" dirty="0">
                <a:solidFill>
                  <a:srgbClr val="0070C0"/>
                </a:solidFill>
                <a:latin typeface="+mj-lt"/>
              </a:rPr>
              <a:t>	</a:t>
            </a:r>
            <a:r>
              <a:rPr lang="en-US" sz="1800" b="1" dirty="0">
                <a:latin typeface="+mj-lt"/>
              </a:rPr>
              <a:t>=</a:t>
            </a:r>
            <a:r>
              <a:rPr lang="en-US" sz="1800" b="1" dirty="0">
                <a:solidFill>
                  <a:srgbClr val="0070C0"/>
                </a:solidFill>
                <a:latin typeface="+mj-lt"/>
              </a:rPr>
              <a:t> empirical sciences </a:t>
            </a:r>
            <a:r>
              <a:rPr lang="en-US" sz="1800" dirty="0">
                <a:latin typeface="+mj-lt"/>
              </a:rPr>
              <a:t>that illuminate the natures, functions and operations of emotions in many 	important ways but without philosophical interests, goals, tasks.</a:t>
            </a:r>
          </a:p>
          <a:p>
            <a:pPr marL="0" indent="0">
              <a:buNone/>
            </a:pPr>
            <a:endParaRPr lang="en-FI" sz="1800" dirty="0">
              <a:latin typeface="+mj-lt"/>
            </a:endParaRPr>
          </a:p>
          <a:p>
            <a:pPr marL="0" indent="0">
              <a:buNone/>
            </a:pPr>
            <a:r>
              <a:rPr lang="en-US" sz="1800" b="1" dirty="0">
                <a:latin typeface="+mj-lt"/>
              </a:rPr>
              <a:t>WHAT IS THE DIFFERENCE, WHAT IS SPECIFIC TO PHILOSOPHY?</a:t>
            </a:r>
          </a:p>
          <a:p>
            <a:pPr marL="0" indent="0">
              <a:buNone/>
            </a:pPr>
            <a:r>
              <a:rPr lang="en-US" sz="1400" dirty="0">
                <a:latin typeface="+mj-lt"/>
              </a:rPr>
              <a:t>•</a:t>
            </a:r>
            <a:r>
              <a:rPr lang="en-US" sz="1800" dirty="0">
                <a:latin typeface="+mj-lt"/>
              </a:rPr>
              <a:t> Philosophy does </a:t>
            </a:r>
            <a:r>
              <a:rPr lang="en-US" sz="1800" b="1" dirty="0">
                <a:solidFill>
                  <a:srgbClr val="C00000"/>
                </a:solidFill>
                <a:latin typeface="+mj-lt"/>
              </a:rPr>
              <a:t>not</a:t>
            </a:r>
            <a:r>
              <a:rPr lang="en-US" sz="1800" dirty="0">
                <a:latin typeface="+mj-lt"/>
              </a:rPr>
              <a:t> produce </a:t>
            </a:r>
            <a:r>
              <a:rPr lang="en-US" sz="1800" b="1" dirty="0">
                <a:solidFill>
                  <a:srgbClr val="0070C0"/>
                </a:solidFill>
                <a:latin typeface="+mj-lt"/>
              </a:rPr>
              <a:t>causal</a:t>
            </a:r>
            <a:r>
              <a:rPr lang="en-US" sz="1800" dirty="0">
                <a:latin typeface="+mj-lt"/>
              </a:rPr>
              <a:t> explanations or </a:t>
            </a:r>
            <a:r>
              <a:rPr lang="en-US" sz="1800" b="1" dirty="0">
                <a:solidFill>
                  <a:srgbClr val="0070C0"/>
                </a:solidFill>
                <a:latin typeface="+mj-lt"/>
              </a:rPr>
              <a:t>empirical</a:t>
            </a:r>
            <a:r>
              <a:rPr lang="en-US" sz="1800" dirty="0">
                <a:latin typeface="+mj-lt"/>
              </a:rPr>
              <a:t> (</a:t>
            </a:r>
            <a:r>
              <a:rPr lang="en-US" sz="1800" b="1" dirty="0">
                <a:solidFill>
                  <a:srgbClr val="0070C0"/>
                </a:solidFill>
                <a:latin typeface="+mj-lt"/>
              </a:rPr>
              <a:t>experimental)</a:t>
            </a:r>
            <a:r>
              <a:rPr lang="en-US" sz="1800" dirty="0">
                <a:latin typeface="+mj-lt"/>
              </a:rPr>
              <a:t> theories </a:t>
            </a:r>
            <a:r>
              <a:rPr lang="en-US" sz="1800" b="1" dirty="0">
                <a:solidFill>
                  <a:srgbClr val="C00000"/>
                </a:solidFill>
                <a:latin typeface="+mj-lt"/>
              </a:rPr>
              <a:t>but</a:t>
            </a:r>
            <a:r>
              <a:rPr lang="en-US" sz="1800" b="1" dirty="0">
                <a:solidFill>
                  <a:srgbClr val="0070C0"/>
                </a:solidFill>
                <a:latin typeface="+mj-lt"/>
              </a:rPr>
              <a:t> </a:t>
            </a:r>
            <a:r>
              <a:rPr lang="en-US" sz="1800" dirty="0">
                <a:latin typeface="+mj-lt"/>
              </a:rPr>
              <a:t>produces </a:t>
            </a:r>
            <a:r>
              <a:rPr lang="en-US" sz="1800" b="1" dirty="0">
                <a:solidFill>
                  <a:srgbClr val="0070C0"/>
                </a:solidFill>
                <a:latin typeface="+mj-lt"/>
              </a:rPr>
              <a:t>intentional (and conceptual) analyses </a:t>
            </a:r>
            <a:r>
              <a:rPr lang="en-US" sz="1800" dirty="0">
                <a:latin typeface="+mj-lt"/>
              </a:rPr>
              <a:t>of experiences (e.g., emotions, beliefs, desires, hopes, valuations, decisions, volitions…), analyses of their intentional structures and relations of dependency,</a:t>
            </a:r>
          </a:p>
          <a:p>
            <a:pPr marL="0" indent="0">
              <a:buNone/>
            </a:pPr>
            <a:r>
              <a:rPr lang="en-US" sz="1400" dirty="0">
                <a:latin typeface="+mj-lt"/>
              </a:rPr>
              <a:t>•</a:t>
            </a:r>
            <a:r>
              <a:rPr lang="en-US" sz="1800" dirty="0">
                <a:latin typeface="+mj-lt"/>
              </a:rPr>
              <a:t> So, when philosophy studies experiences (in phenomenology and pragmatism), it does </a:t>
            </a:r>
            <a:r>
              <a:rPr lang="en-US" sz="1800" b="1" dirty="0">
                <a:solidFill>
                  <a:srgbClr val="C00000"/>
                </a:solidFill>
                <a:latin typeface="+mj-lt"/>
              </a:rPr>
              <a:t>not</a:t>
            </a:r>
            <a:r>
              <a:rPr lang="en-US" sz="1800" dirty="0">
                <a:latin typeface="+mj-lt"/>
              </a:rPr>
              <a:t> base its claims, theories and conclusions </a:t>
            </a:r>
            <a:r>
              <a:rPr lang="en-US" sz="1800" dirty="0">
                <a:solidFill>
                  <a:srgbClr val="0070C0"/>
                </a:solidFill>
                <a:latin typeface="+mj-lt"/>
              </a:rPr>
              <a:t>on experiences</a:t>
            </a:r>
            <a:r>
              <a:rPr lang="en-US" sz="1800" dirty="0">
                <a:latin typeface="+mj-lt"/>
              </a:rPr>
              <a:t>, it does not derive its truths from experience, </a:t>
            </a:r>
            <a:r>
              <a:rPr lang="en-US" sz="1800" b="1" dirty="0">
                <a:solidFill>
                  <a:srgbClr val="C00000"/>
                </a:solidFill>
                <a:latin typeface="+mj-lt"/>
              </a:rPr>
              <a:t>but</a:t>
            </a:r>
            <a:r>
              <a:rPr lang="en-US" sz="1800" dirty="0">
                <a:latin typeface="+mj-lt"/>
              </a:rPr>
              <a:t> aims at clarifying and explicating the </a:t>
            </a:r>
            <a:r>
              <a:rPr lang="en-US" sz="1800" b="1" dirty="0">
                <a:solidFill>
                  <a:srgbClr val="0070C0"/>
                </a:solidFill>
                <a:latin typeface="+mj-lt"/>
              </a:rPr>
              <a:t>general</a:t>
            </a:r>
            <a:r>
              <a:rPr lang="en-US" sz="1800" dirty="0">
                <a:latin typeface="+mj-lt"/>
              </a:rPr>
              <a:t> </a:t>
            </a:r>
            <a:r>
              <a:rPr lang="en-US" sz="1800" b="1" dirty="0">
                <a:solidFill>
                  <a:srgbClr val="0070C0"/>
                </a:solidFill>
                <a:latin typeface="+mj-lt"/>
              </a:rPr>
              <a:t>structures</a:t>
            </a:r>
            <a:r>
              <a:rPr lang="en-US" sz="1800" dirty="0">
                <a:latin typeface="+mj-lt"/>
              </a:rPr>
              <a:t> of experiences,</a:t>
            </a:r>
          </a:p>
          <a:p>
            <a:pPr marL="0" indent="0">
              <a:buNone/>
            </a:pPr>
            <a:r>
              <a:rPr lang="en-US" sz="1800" dirty="0">
                <a:latin typeface="+mj-lt"/>
              </a:rPr>
              <a:t>		=&gt; Whose experiences? Mine, yours, ours, everyone’s…?</a:t>
            </a:r>
          </a:p>
          <a:p>
            <a:pPr marL="0" indent="0">
              <a:buNone/>
            </a:pPr>
            <a:r>
              <a:rPr lang="en-FI" sz="1400" dirty="0">
                <a:latin typeface="+mj-lt"/>
              </a:rPr>
              <a:t>•</a:t>
            </a:r>
            <a:r>
              <a:rPr lang="en-FI" sz="1800" dirty="0">
                <a:latin typeface="+mj-lt"/>
              </a:rPr>
              <a:t> Philosophy does </a:t>
            </a:r>
            <a:r>
              <a:rPr lang="en-FI" sz="1800" b="1" dirty="0">
                <a:solidFill>
                  <a:srgbClr val="C00000"/>
                </a:solidFill>
                <a:latin typeface="+mj-lt"/>
              </a:rPr>
              <a:t>not</a:t>
            </a:r>
            <a:r>
              <a:rPr lang="en-FI" sz="1800" dirty="0">
                <a:latin typeface="+mj-lt"/>
              </a:rPr>
              <a:t> generalize over </a:t>
            </a:r>
            <a:r>
              <a:rPr lang="en-FI" sz="1800" b="1" dirty="0">
                <a:solidFill>
                  <a:srgbClr val="0070C0"/>
                </a:solidFill>
                <a:latin typeface="+mj-lt"/>
              </a:rPr>
              <a:t>actual experiences </a:t>
            </a:r>
            <a:r>
              <a:rPr lang="en-FI" sz="1800" b="1" dirty="0">
                <a:solidFill>
                  <a:srgbClr val="C00000"/>
                </a:solidFill>
                <a:latin typeface="+mj-lt"/>
              </a:rPr>
              <a:t>but</a:t>
            </a:r>
            <a:r>
              <a:rPr lang="en-FI" sz="1800" dirty="0">
                <a:latin typeface="+mj-lt"/>
              </a:rPr>
              <a:t> makes claim about </a:t>
            </a:r>
            <a:r>
              <a:rPr lang="en-FI" sz="1800" b="1" dirty="0">
                <a:solidFill>
                  <a:srgbClr val="0070C0"/>
                </a:solidFill>
                <a:latin typeface="+mj-lt"/>
              </a:rPr>
              <a:t>all</a:t>
            </a:r>
            <a:r>
              <a:rPr lang="en-FI" sz="1800" dirty="0">
                <a:latin typeface="+mj-lt"/>
              </a:rPr>
              <a:t> </a:t>
            </a:r>
            <a:r>
              <a:rPr lang="en-FI" sz="1800" b="1" dirty="0">
                <a:solidFill>
                  <a:srgbClr val="0070C0"/>
                </a:solidFill>
                <a:latin typeface="+mj-lt"/>
              </a:rPr>
              <a:t>possible</a:t>
            </a:r>
            <a:r>
              <a:rPr lang="en-FI" sz="1800" dirty="0">
                <a:latin typeface="+mj-lt"/>
              </a:rPr>
              <a:t> experiences, imaginable and thinkable.</a:t>
            </a:r>
          </a:p>
          <a:p>
            <a:pPr marL="0" indent="0">
              <a:buNone/>
            </a:pPr>
            <a:endParaRPr lang="en-FI" sz="1800" dirty="0">
              <a:latin typeface="+mj-lt"/>
            </a:endParaRPr>
          </a:p>
          <a:p>
            <a:pPr marL="0" indent="0">
              <a:buNone/>
            </a:pPr>
            <a:r>
              <a:rPr lang="en-FI" sz="1800" dirty="0">
                <a:latin typeface="+mj-lt"/>
              </a:rPr>
              <a:t>For example, a philosophical analysis of </a:t>
            </a:r>
            <a:r>
              <a:rPr lang="en-FI" sz="1800" b="1" dirty="0">
                <a:solidFill>
                  <a:srgbClr val="C00000"/>
                </a:solidFill>
                <a:latin typeface="+mj-lt"/>
              </a:rPr>
              <a:t>RAGE</a:t>
            </a:r>
            <a:r>
              <a:rPr lang="en-FI" sz="1800" dirty="0">
                <a:latin typeface="+mj-lt"/>
              </a:rPr>
              <a:t>…</a:t>
            </a:r>
          </a:p>
        </p:txBody>
      </p:sp>
    </p:spTree>
    <p:extLst>
      <p:ext uri="{BB962C8B-B14F-4D97-AF65-F5344CB8AC3E}">
        <p14:creationId xmlns:p14="http://schemas.microsoft.com/office/powerpoint/2010/main" val="144191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36238-8B72-9588-C325-FC7CE4C9E0B0}"/>
              </a:ext>
            </a:extLst>
          </p:cNvPr>
          <p:cNvSpPr>
            <a:spLocks noGrp="1"/>
          </p:cNvSpPr>
          <p:nvPr>
            <p:ph type="title"/>
          </p:nvPr>
        </p:nvSpPr>
        <p:spPr/>
        <p:txBody>
          <a:bodyPr>
            <a:normAutofit/>
          </a:bodyPr>
          <a:lstStyle/>
          <a:p>
            <a:pPr marL="0" indent="0"/>
            <a:r>
              <a:rPr lang="en-FI" sz="2400">
                <a:latin typeface="+mj-lt"/>
              </a:rPr>
              <a:t>An exemplary philosophical analysis of RAGE</a:t>
            </a:r>
            <a:br>
              <a:rPr lang="en-FI" sz="2400">
                <a:latin typeface="+mj-lt"/>
              </a:rPr>
            </a:br>
            <a:endParaRPr lang="en-FI" sz="2200"/>
          </a:p>
        </p:txBody>
      </p:sp>
      <p:sp>
        <p:nvSpPr>
          <p:cNvPr id="3" name="Content Placeholder 2">
            <a:extLst>
              <a:ext uri="{FF2B5EF4-FFF2-40B4-BE49-F238E27FC236}">
                <a16:creationId xmlns:a16="http://schemas.microsoft.com/office/drawing/2014/main" id="{D44AC332-F486-A807-25FE-9817BD1B3EC2}"/>
              </a:ext>
            </a:extLst>
          </p:cNvPr>
          <p:cNvSpPr>
            <a:spLocks noGrp="1"/>
          </p:cNvSpPr>
          <p:nvPr>
            <p:ph idx="1"/>
          </p:nvPr>
        </p:nvSpPr>
        <p:spPr>
          <a:xfrm>
            <a:off x="838200" y="1224116"/>
            <a:ext cx="10282084" cy="5268759"/>
          </a:xfrm>
        </p:spPr>
        <p:txBody>
          <a:bodyPr>
            <a:noAutofit/>
          </a:bodyPr>
          <a:lstStyle/>
          <a:p>
            <a:pPr marL="0" indent="0">
              <a:buNone/>
            </a:pPr>
            <a:r>
              <a:rPr lang="en-FI" sz="1400">
                <a:latin typeface="+mj-lt"/>
              </a:rPr>
              <a:t>•</a:t>
            </a:r>
            <a:r>
              <a:rPr lang="en-FI" sz="1800">
                <a:latin typeface="+mj-lt"/>
              </a:rPr>
              <a:t> When we study rage and its political significance philosophically, we do not perform interviews or compose experiements (psychological or neurological). We do not need to </a:t>
            </a:r>
            <a:r>
              <a:rPr lang="en-FI" sz="1800" b="1">
                <a:solidFill>
                  <a:srgbClr val="0070C0"/>
                </a:solidFill>
                <a:latin typeface="+mj-lt"/>
              </a:rPr>
              <a:t>treat</a:t>
            </a:r>
            <a:r>
              <a:rPr lang="en-FI" sz="1800">
                <a:latin typeface="+mj-lt"/>
              </a:rPr>
              <a:t> our fellow people or ourselves as </a:t>
            </a:r>
            <a:r>
              <a:rPr lang="en-FI" sz="1800" b="1">
                <a:solidFill>
                  <a:srgbClr val="0070C0"/>
                </a:solidFill>
                <a:latin typeface="+mj-lt"/>
              </a:rPr>
              <a:t>empirical material </a:t>
            </a:r>
            <a:r>
              <a:rPr lang="en-FI" sz="1800">
                <a:latin typeface="+mj-lt"/>
              </a:rPr>
              <a:t>and we do not </a:t>
            </a:r>
            <a:r>
              <a:rPr lang="en-FI" sz="1800" b="1">
                <a:solidFill>
                  <a:srgbClr val="0070C0"/>
                </a:solidFill>
                <a:latin typeface="+mj-lt"/>
              </a:rPr>
              <a:t>need</a:t>
            </a:r>
            <a:r>
              <a:rPr lang="en-FI" sz="1800">
                <a:latin typeface="+mj-lt"/>
              </a:rPr>
              <a:t> any recording tools, laboratories, electromagnetic measuring </a:t>
            </a:r>
            <a:r>
              <a:rPr lang="en-FI" sz="1800" b="1">
                <a:solidFill>
                  <a:srgbClr val="0070C0"/>
                </a:solidFill>
                <a:latin typeface="+mj-lt"/>
              </a:rPr>
              <a:t>instruments</a:t>
            </a:r>
            <a:r>
              <a:rPr lang="en-FI" sz="1800">
                <a:latin typeface="+mj-lt"/>
              </a:rPr>
              <a:t>.</a:t>
            </a:r>
          </a:p>
          <a:p>
            <a:pPr marL="0" indent="0">
              <a:buNone/>
            </a:pPr>
            <a:br>
              <a:rPr lang="en-FI" sz="1800">
                <a:latin typeface="+mj-lt"/>
              </a:rPr>
            </a:br>
            <a:r>
              <a:rPr lang="en-FI" sz="1400">
                <a:latin typeface="+mj-lt"/>
              </a:rPr>
              <a:t>• </a:t>
            </a:r>
            <a:r>
              <a:rPr lang="en-FI" sz="1800">
                <a:latin typeface="+mj-lt"/>
              </a:rPr>
              <a:t>We start from a </a:t>
            </a:r>
            <a:r>
              <a:rPr lang="en-FI" sz="1800" b="1">
                <a:solidFill>
                  <a:srgbClr val="0070C0"/>
                </a:solidFill>
                <a:latin typeface="+mj-lt"/>
              </a:rPr>
              <a:t>particular case </a:t>
            </a:r>
            <a:r>
              <a:rPr lang="en-FI" sz="1800">
                <a:latin typeface="+mj-lt"/>
              </a:rPr>
              <a:t>of rage – own or alien, real or fictional –, and we </a:t>
            </a:r>
            <a:r>
              <a:rPr lang="en-FI" sz="1800" b="1">
                <a:solidFill>
                  <a:srgbClr val="0070C0"/>
                </a:solidFill>
                <a:latin typeface="+mj-lt"/>
              </a:rPr>
              <a:t>vary</a:t>
            </a:r>
            <a:r>
              <a:rPr lang="en-FI" sz="1800">
                <a:latin typeface="+mj-lt"/>
              </a:rPr>
              <a:t> the experience in thought and imagination, trying to determine its </a:t>
            </a:r>
            <a:r>
              <a:rPr lang="en-FI" sz="1800" b="1">
                <a:solidFill>
                  <a:srgbClr val="0070C0"/>
                </a:solidFill>
                <a:latin typeface="+mj-lt"/>
              </a:rPr>
              <a:t>limits</a:t>
            </a:r>
            <a:r>
              <a:rPr lang="en-FI" sz="1800">
                <a:latin typeface="+mj-lt"/>
              </a:rPr>
              <a:t> and discover its </a:t>
            </a:r>
            <a:r>
              <a:rPr lang="en-FI" sz="1800" b="1">
                <a:solidFill>
                  <a:srgbClr val="0070C0"/>
                </a:solidFill>
                <a:latin typeface="+mj-lt"/>
              </a:rPr>
              <a:t>necessary features</a:t>
            </a:r>
            <a:r>
              <a:rPr lang="en-FI" sz="1800">
                <a:latin typeface="+mj-lt"/>
              </a:rPr>
              <a:t>, i.e., the features without which it would not be what it is: an instance of rage.</a:t>
            </a:r>
          </a:p>
          <a:p>
            <a:pPr marL="0" indent="0">
              <a:buNone/>
            </a:pPr>
            <a:r>
              <a:rPr lang="en-FI" sz="1400">
                <a:latin typeface="+mj-lt"/>
              </a:rPr>
              <a:t>•</a:t>
            </a:r>
            <a:r>
              <a:rPr lang="en-FI" sz="1800">
                <a:latin typeface="+mj-lt"/>
              </a:rPr>
              <a:t> We may focus on one case, or may work with a set of carefully selected cases. We treat them all as mere, </a:t>
            </a:r>
            <a:r>
              <a:rPr lang="en-FI" sz="1800" b="1">
                <a:solidFill>
                  <a:srgbClr val="0070C0"/>
                </a:solidFill>
                <a:latin typeface="+mj-lt"/>
              </a:rPr>
              <a:t>“pure” examples </a:t>
            </a:r>
            <a:r>
              <a:rPr lang="en-FI" sz="1800">
                <a:latin typeface="+mj-lt"/>
              </a:rPr>
              <a:t>– like geometrians use particulal triangles when they construe their theses and theories about triangles. The geometers aim at capturing exceptionless truths about triangles, </a:t>
            </a:r>
            <a:r>
              <a:rPr lang="en-FI" sz="1800" b="1">
                <a:solidFill>
                  <a:srgbClr val="0070C0"/>
                </a:solidFill>
                <a:latin typeface="+mj-lt"/>
              </a:rPr>
              <a:t>truths</a:t>
            </a:r>
            <a:r>
              <a:rPr lang="en-FI" sz="1800">
                <a:latin typeface="+mj-lt"/>
              </a:rPr>
              <a:t> </a:t>
            </a:r>
            <a:r>
              <a:rPr lang="en-FI" sz="1800" b="1">
                <a:solidFill>
                  <a:srgbClr val="0070C0"/>
                </a:solidFill>
                <a:latin typeface="+mj-lt"/>
              </a:rPr>
              <a:t>without exeptions</a:t>
            </a:r>
            <a:r>
              <a:rPr lang="en-FI" sz="1800">
                <a:latin typeface="+mj-lt"/>
              </a:rPr>
              <a:t>.</a:t>
            </a:r>
          </a:p>
          <a:p>
            <a:pPr marL="0" indent="0">
              <a:buNone/>
            </a:pPr>
            <a:endParaRPr lang="en-FI" sz="1400">
              <a:latin typeface="+mj-lt"/>
            </a:endParaRPr>
          </a:p>
          <a:p>
            <a:pPr marL="0" indent="0">
              <a:buNone/>
            </a:pPr>
            <a:r>
              <a:rPr lang="en-FI" sz="1400">
                <a:latin typeface="+mj-lt"/>
              </a:rPr>
              <a:t>•</a:t>
            </a:r>
            <a:r>
              <a:rPr lang="en-FI" sz="1800">
                <a:latin typeface="+mj-lt"/>
              </a:rPr>
              <a:t> Methodologically the work of the philosopher, the phenomenologist – our work here –, is more akind to that of a mathemarizian or a logician than to a sociologist or a psychologist. Like the geometrician, we too aim at exceptionless universal claims (in our work here, claims about the structures of experiences).</a:t>
            </a:r>
          </a:p>
          <a:p>
            <a:pPr marL="0" indent="0">
              <a:buNone/>
            </a:pPr>
            <a:r>
              <a:rPr lang="en-FI" sz="1400">
                <a:latin typeface="+mj-lt"/>
              </a:rPr>
              <a:t>• </a:t>
            </a:r>
            <a:r>
              <a:rPr lang="en-FI" sz="1800">
                <a:latin typeface="+mj-lt"/>
              </a:rPr>
              <a:t>The philosophical task of varying the chosen example(s) in imagination and thought also bears similarities with the work of </a:t>
            </a:r>
            <a:r>
              <a:rPr lang="en-FI" sz="1800" b="1">
                <a:solidFill>
                  <a:srgbClr val="0070C0"/>
                </a:solidFill>
                <a:latin typeface="+mj-lt"/>
              </a:rPr>
              <a:t>artists</a:t>
            </a:r>
            <a:r>
              <a:rPr lang="en-FI" sz="1800">
                <a:latin typeface="+mj-lt"/>
              </a:rPr>
              <a:t> who paint, picture or describe imaginary persons in imaginary situations and imaginary worlds.</a:t>
            </a:r>
            <a:br>
              <a:rPr lang="en-FI" sz="1800">
                <a:latin typeface="+mj-lt"/>
              </a:rPr>
            </a:br>
            <a:endParaRPr lang="en-FI" sz="1800">
              <a:latin typeface="+mj-lt"/>
            </a:endParaRPr>
          </a:p>
        </p:txBody>
      </p:sp>
    </p:spTree>
    <p:extLst>
      <p:ext uri="{BB962C8B-B14F-4D97-AF65-F5344CB8AC3E}">
        <p14:creationId xmlns:p14="http://schemas.microsoft.com/office/powerpoint/2010/main" val="174930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1C35E-3EC8-5C51-224E-018427E8D9F4}"/>
              </a:ext>
            </a:extLst>
          </p:cNvPr>
          <p:cNvSpPr>
            <a:spLocks noGrp="1"/>
          </p:cNvSpPr>
          <p:nvPr>
            <p:ph type="title"/>
          </p:nvPr>
        </p:nvSpPr>
        <p:spPr/>
        <p:txBody>
          <a:bodyPr/>
          <a:lstStyle/>
          <a:p>
            <a:endParaRPr lang="en-FI"/>
          </a:p>
        </p:txBody>
      </p:sp>
      <p:pic>
        <p:nvPicPr>
          <p:cNvPr id="4" name="Content Placeholder 3">
            <a:extLst>
              <a:ext uri="{FF2B5EF4-FFF2-40B4-BE49-F238E27FC236}">
                <a16:creationId xmlns:a16="http://schemas.microsoft.com/office/drawing/2014/main" id="{0B9F6145-E882-425D-EE0A-10A742672C2B}"/>
              </a:ext>
            </a:extLst>
          </p:cNvPr>
          <p:cNvPicPr>
            <a:picLocks noGrp="1" noChangeAspect="1"/>
          </p:cNvPicPr>
          <p:nvPr>
            <p:ph idx="1"/>
          </p:nvPr>
        </p:nvPicPr>
        <p:blipFill>
          <a:blip r:embed="rId3"/>
          <a:stretch>
            <a:fillRect/>
          </a:stretch>
        </p:blipFill>
        <p:spPr>
          <a:xfrm>
            <a:off x="0" y="-3723"/>
            <a:ext cx="5865223" cy="2456679"/>
          </a:xfrm>
          <a:prstGeom prst="rect">
            <a:avLst/>
          </a:prstGeom>
        </p:spPr>
      </p:pic>
      <p:pic>
        <p:nvPicPr>
          <p:cNvPr id="6" name="Picture 5" descr="Unknown.jpeg">
            <a:extLst>
              <a:ext uri="{FF2B5EF4-FFF2-40B4-BE49-F238E27FC236}">
                <a16:creationId xmlns:a16="http://schemas.microsoft.com/office/drawing/2014/main" id="{1BB27BEC-F2CB-FFED-3FFB-C0D735F00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7354" y="-3723"/>
            <a:ext cx="4657138" cy="2456678"/>
          </a:xfrm>
          <a:prstGeom prst="rect">
            <a:avLst/>
          </a:prstGeom>
        </p:spPr>
      </p:pic>
      <p:pic>
        <p:nvPicPr>
          <p:cNvPr id="8" name="Picture 7">
            <a:extLst>
              <a:ext uri="{FF2B5EF4-FFF2-40B4-BE49-F238E27FC236}">
                <a16:creationId xmlns:a16="http://schemas.microsoft.com/office/drawing/2014/main" id="{D243E12B-359B-FB66-B59B-D3BEF4F32B63}"/>
              </a:ext>
            </a:extLst>
          </p:cNvPr>
          <p:cNvPicPr>
            <a:picLocks noChangeAspect="1"/>
          </p:cNvPicPr>
          <p:nvPr/>
        </p:nvPicPr>
        <p:blipFill>
          <a:blip r:embed="rId5"/>
          <a:stretch>
            <a:fillRect/>
          </a:stretch>
        </p:blipFill>
        <p:spPr>
          <a:xfrm>
            <a:off x="-1" y="2969623"/>
            <a:ext cx="1879823" cy="2778869"/>
          </a:xfrm>
          <a:prstGeom prst="rect">
            <a:avLst/>
          </a:prstGeom>
        </p:spPr>
      </p:pic>
      <p:pic>
        <p:nvPicPr>
          <p:cNvPr id="9" name="Picture 8">
            <a:extLst>
              <a:ext uri="{FF2B5EF4-FFF2-40B4-BE49-F238E27FC236}">
                <a16:creationId xmlns:a16="http://schemas.microsoft.com/office/drawing/2014/main" id="{86BBDFAE-403A-2E14-DCFD-D2FC55472EE7}"/>
              </a:ext>
            </a:extLst>
          </p:cNvPr>
          <p:cNvPicPr>
            <a:picLocks noChangeAspect="1"/>
          </p:cNvPicPr>
          <p:nvPr/>
        </p:nvPicPr>
        <p:blipFill>
          <a:blip r:embed="rId6"/>
          <a:stretch>
            <a:fillRect/>
          </a:stretch>
        </p:blipFill>
        <p:spPr>
          <a:xfrm>
            <a:off x="7389478" y="2964589"/>
            <a:ext cx="4947228" cy="2783902"/>
          </a:xfrm>
          <a:prstGeom prst="rect">
            <a:avLst/>
          </a:prstGeom>
        </p:spPr>
      </p:pic>
      <p:pic>
        <p:nvPicPr>
          <p:cNvPr id="10" name="Picture 9">
            <a:extLst>
              <a:ext uri="{FF2B5EF4-FFF2-40B4-BE49-F238E27FC236}">
                <a16:creationId xmlns:a16="http://schemas.microsoft.com/office/drawing/2014/main" id="{35EE96FE-ACC1-7189-3476-591B91812135}"/>
              </a:ext>
            </a:extLst>
          </p:cNvPr>
          <p:cNvPicPr>
            <a:picLocks noChangeAspect="1"/>
          </p:cNvPicPr>
          <p:nvPr/>
        </p:nvPicPr>
        <p:blipFill>
          <a:blip r:embed="rId7"/>
          <a:stretch>
            <a:fillRect/>
          </a:stretch>
        </p:blipFill>
        <p:spPr>
          <a:xfrm>
            <a:off x="10414492" y="0"/>
            <a:ext cx="2409541" cy="2452956"/>
          </a:xfrm>
          <a:prstGeom prst="rect">
            <a:avLst/>
          </a:prstGeom>
        </p:spPr>
      </p:pic>
      <p:pic>
        <p:nvPicPr>
          <p:cNvPr id="11" name="Picture 10">
            <a:extLst>
              <a:ext uri="{FF2B5EF4-FFF2-40B4-BE49-F238E27FC236}">
                <a16:creationId xmlns:a16="http://schemas.microsoft.com/office/drawing/2014/main" id="{C3C40DB0-B452-A56C-58E3-13C67CB68AE9}"/>
              </a:ext>
            </a:extLst>
          </p:cNvPr>
          <p:cNvPicPr>
            <a:picLocks noChangeAspect="1"/>
          </p:cNvPicPr>
          <p:nvPr/>
        </p:nvPicPr>
        <p:blipFill>
          <a:blip r:embed="rId8"/>
          <a:stretch>
            <a:fillRect/>
          </a:stretch>
        </p:blipFill>
        <p:spPr>
          <a:xfrm>
            <a:off x="2161036" y="2969624"/>
            <a:ext cx="4947228" cy="2778868"/>
          </a:xfrm>
          <a:prstGeom prst="rect">
            <a:avLst/>
          </a:prstGeom>
        </p:spPr>
      </p:pic>
      <p:sp>
        <p:nvSpPr>
          <p:cNvPr id="12" name="TextBox 11">
            <a:extLst>
              <a:ext uri="{FF2B5EF4-FFF2-40B4-BE49-F238E27FC236}">
                <a16:creationId xmlns:a16="http://schemas.microsoft.com/office/drawing/2014/main" id="{4CD29D0F-6304-64D4-ABEE-C72E1A37DC40}"/>
              </a:ext>
            </a:extLst>
          </p:cNvPr>
          <p:cNvSpPr txBox="1"/>
          <p:nvPr/>
        </p:nvSpPr>
        <p:spPr>
          <a:xfrm>
            <a:off x="1237129" y="5934634"/>
            <a:ext cx="10954871" cy="369332"/>
          </a:xfrm>
          <a:prstGeom prst="rect">
            <a:avLst/>
          </a:prstGeom>
          <a:noFill/>
        </p:spPr>
        <p:txBody>
          <a:bodyPr wrap="square" rtlCol="0">
            <a:spAutoFit/>
          </a:bodyPr>
          <a:lstStyle/>
          <a:p>
            <a:r>
              <a:rPr lang="en-FI">
                <a:solidFill>
                  <a:schemeClr val="accent4">
                    <a:lumMod val="75000"/>
                  </a:schemeClr>
                </a:solidFill>
              </a:rPr>
              <a:t>1931</a:t>
            </a:r>
            <a:r>
              <a:rPr lang="en-FI"/>
              <a:t>				</a:t>
            </a:r>
            <a:r>
              <a:rPr lang="en-FI" b="1">
                <a:solidFill>
                  <a:schemeClr val="bg2">
                    <a:lumMod val="50000"/>
                  </a:schemeClr>
                </a:solidFill>
              </a:rPr>
              <a:t>1949</a:t>
            </a:r>
            <a:r>
              <a:rPr lang="en-FI"/>
              <a:t>						</a:t>
            </a:r>
            <a:r>
              <a:rPr lang="en-FI" b="1">
                <a:solidFill>
                  <a:srgbClr val="C00000"/>
                </a:solidFill>
              </a:rPr>
              <a:t>1984</a:t>
            </a:r>
          </a:p>
        </p:txBody>
      </p:sp>
      <p:sp>
        <p:nvSpPr>
          <p:cNvPr id="13" name="TextBox 12">
            <a:extLst>
              <a:ext uri="{FF2B5EF4-FFF2-40B4-BE49-F238E27FC236}">
                <a16:creationId xmlns:a16="http://schemas.microsoft.com/office/drawing/2014/main" id="{E5BD69B2-C3EF-3C26-4E4B-31D05FDABDCF}"/>
              </a:ext>
            </a:extLst>
          </p:cNvPr>
          <p:cNvSpPr txBox="1"/>
          <p:nvPr/>
        </p:nvSpPr>
        <p:spPr>
          <a:xfrm>
            <a:off x="1222650" y="6305442"/>
            <a:ext cx="10969350" cy="369332"/>
          </a:xfrm>
          <a:prstGeom prst="rect">
            <a:avLst/>
          </a:prstGeom>
          <a:noFill/>
        </p:spPr>
        <p:txBody>
          <a:bodyPr wrap="square" rtlCol="0">
            <a:spAutoFit/>
          </a:bodyPr>
          <a:lstStyle/>
          <a:p>
            <a:r>
              <a:rPr lang="en-FI" b="1" i="1">
                <a:solidFill>
                  <a:schemeClr val="accent4">
                    <a:lumMod val="75000"/>
                  </a:schemeClr>
                </a:solidFill>
              </a:rPr>
              <a:t>Brave New World</a:t>
            </a:r>
            <a:r>
              <a:rPr lang="en-FI"/>
              <a:t>			</a:t>
            </a:r>
            <a:r>
              <a:rPr lang="en-FI" b="1" i="1">
                <a:solidFill>
                  <a:schemeClr val="bg2">
                    <a:lumMod val="50000"/>
                  </a:schemeClr>
                </a:solidFill>
              </a:rPr>
              <a:t>Nineteeng Eighty-Four</a:t>
            </a:r>
            <a:r>
              <a:rPr lang="en-FI"/>
              <a:t>			</a:t>
            </a:r>
            <a:r>
              <a:rPr lang="en-FI" b="1" i="1">
                <a:solidFill>
                  <a:srgbClr val="C00000"/>
                </a:solidFill>
              </a:rPr>
              <a:t>The Handmade’s Tale</a:t>
            </a:r>
          </a:p>
        </p:txBody>
      </p:sp>
    </p:spTree>
    <p:extLst>
      <p:ext uri="{BB962C8B-B14F-4D97-AF65-F5344CB8AC3E}">
        <p14:creationId xmlns:p14="http://schemas.microsoft.com/office/powerpoint/2010/main" val="205782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0AE68-C141-91E0-5F5A-7CA072DF28C1}"/>
              </a:ext>
            </a:extLst>
          </p:cNvPr>
          <p:cNvSpPr>
            <a:spLocks noGrp="1"/>
          </p:cNvSpPr>
          <p:nvPr>
            <p:ph type="title"/>
          </p:nvPr>
        </p:nvSpPr>
        <p:spPr/>
        <p:txBody>
          <a:bodyPr/>
          <a:lstStyle/>
          <a:p>
            <a:r>
              <a:rPr lang="en-FI"/>
              <a:t> </a:t>
            </a:r>
          </a:p>
        </p:txBody>
      </p:sp>
      <p:sp>
        <p:nvSpPr>
          <p:cNvPr id="3" name="Content Placeholder 2">
            <a:extLst>
              <a:ext uri="{FF2B5EF4-FFF2-40B4-BE49-F238E27FC236}">
                <a16:creationId xmlns:a16="http://schemas.microsoft.com/office/drawing/2014/main" id="{D9DAC52A-C678-3DBD-A485-05C6322205A2}"/>
              </a:ext>
            </a:extLst>
          </p:cNvPr>
          <p:cNvSpPr>
            <a:spLocks noGrp="1"/>
          </p:cNvSpPr>
          <p:nvPr>
            <p:ph idx="1"/>
          </p:nvPr>
        </p:nvSpPr>
        <p:spPr/>
        <p:txBody>
          <a:bodyPr/>
          <a:lstStyle/>
          <a:p>
            <a:pPr marL="0" indent="0">
              <a:lnSpc>
                <a:spcPct val="150000"/>
              </a:lnSpc>
              <a:buNone/>
            </a:pPr>
            <a:r>
              <a:rPr lang="en-GB" sz="2000" dirty="0">
                <a:effectLst/>
                <a:latin typeface="Didot" panose="02000503000000020003" pitchFamily="2" charset="-79"/>
                <a:ea typeface="Calibri" panose="020F0502020204030204" pitchFamily="34" charset="0"/>
                <a:cs typeface="Didot" panose="02000503000000020003" pitchFamily="2" charset="-79"/>
              </a:rPr>
              <a:t>“We can draw extraordinarily much profit from what </a:t>
            </a:r>
            <a:r>
              <a:rPr lang="en-GB" sz="2000" b="1" dirty="0">
                <a:solidFill>
                  <a:srgbClr val="0070C0"/>
                </a:solidFill>
                <a:effectLst/>
                <a:latin typeface="Didot" panose="02000503000000020003" pitchFamily="2" charset="-79"/>
                <a:ea typeface="Calibri" panose="020F0502020204030204" pitchFamily="34" charset="0"/>
                <a:cs typeface="Didot" panose="02000503000000020003" pitchFamily="2" charset="-79"/>
              </a:rPr>
              <a:t>history</a:t>
            </a:r>
            <a:r>
              <a:rPr lang="en-GB" sz="2000" dirty="0">
                <a:effectLst/>
                <a:latin typeface="Didot" panose="02000503000000020003" pitchFamily="2" charset="-79"/>
                <a:ea typeface="Calibri" panose="020F0502020204030204" pitchFamily="34" charset="0"/>
                <a:cs typeface="Didot" panose="02000503000000020003" pitchFamily="2" charset="-79"/>
              </a:rPr>
              <a:t> has to offer us, and in still richer measure from the gifts of </a:t>
            </a:r>
            <a:r>
              <a:rPr lang="en-GB" sz="2000" b="1" dirty="0">
                <a:solidFill>
                  <a:srgbClr val="0070C0"/>
                </a:solidFill>
                <a:effectLst/>
                <a:latin typeface="Didot" panose="02000503000000020003" pitchFamily="2" charset="-79"/>
                <a:ea typeface="Calibri" panose="020F0502020204030204" pitchFamily="34" charset="0"/>
                <a:cs typeface="Didot" panose="02000503000000020003" pitchFamily="2" charset="-79"/>
              </a:rPr>
              <a:t>art and particular of poetry</a:t>
            </a:r>
            <a:r>
              <a:rPr lang="en-GB" sz="2000" dirty="0">
                <a:effectLst/>
                <a:latin typeface="Didot" panose="02000503000000020003" pitchFamily="2" charset="-79"/>
                <a:ea typeface="Calibri" panose="020F0502020204030204" pitchFamily="34" charset="0"/>
                <a:cs typeface="Didot" panose="02000503000000020003" pitchFamily="2" charset="-79"/>
              </a:rPr>
              <a:t>. These are indeed fruits of imagination,  but in respect of the originality of the new formations, the abundance of detailed features, and the continuity of the motivation, they greatly </a:t>
            </a:r>
            <a:r>
              <a:rPr lang="en-GB" sz="2000" b="1" dirty="0">
                <a:solidFill>
                  <a:srgbClr val="0070C0"/>
                </a:solidFill>
                <a:effectLst/>
                <a:latin typeface="Didot" panose="02000503000000020003" pitchFamily="2" charset="-79"/>
                <a:ea typeface="Calibri" panose="020F0502020204030204" pitchFamily="34" charset="0"/>
                <a:cs typeface="Didot" panose="02000503000000020003" pitchFamily="2" charset="-79"/>
              </a:rPr>
              <a:t>excel the achievements of our own fancy</a:t>
            </a:r>
            <a:r>
              <a:rPr lang="en-GB" sz="2000" dirty="0">
                <a:effectLst/>
                <a:latin typeface="Didot" panose="02000503000000020003" pitchFamily="2" charset="-79"/>
                <a:ea typeface="Calibri" panose="020F0502020204030204" pitchFamily="34" charset="0"/>
                <a:cs typeface="Didot" panose="02000503000000020003" pitchFamily="2" charset="-79"/>
              </a:rPr>
              <a:t> (…) Hence we can really say, if we like to speak in paradoxical ways, and if we understand the ambiguous meaning well, that the element which makes up the life of phenomenology as of all eidetic sciences is ‘fiction,’ that fiction is the source whence  the knowledge of ‘eternal  truths’ draws its sustenance” (Husserl Hua4, §70 163/184).</a:t>
            </a:r>
            <a:endParaRPr lang="en-FI" sz="2000">
              <a:effectLst/>
              <a:latin typeface="Didot" panose="02000503000000020003" pitchFamily="2" charset="-79"/>
              <a:ea typeface="Calibri" panose="020F0502020204030204" pitchFamily="34" charset="0"/>
              <a:cs typeface="Didot" panose="02000503000000020003" pitchFamily="2" charset="-79"/>
            </a:endParaRPr>
          </a:p>
          <a:p>
            <a:endParaRPr lang="en-FI"/>
          </a:p>
        </p:txBody>
      </p:sp>
    </p:spTree>
    <p:extLst>
      <p:ext uri="{BB962C8B-B14F-4D97-AF65-F5344CB8AC3E}">
        <p14:creationId xmlns:p14="http://schemas.microsoft.com/office/powerpoint/2010/main" val="503574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DEA39-7168-573E-19BC-415C0AA3DEAF}"/>
              </a:ext>
            </a:extLst>
          </p:cNvPr>
          <p:cNvSpPr>
            <a:spLocks noGrp="1"/>
          </p:cNvSpPr>
          <p:nvPr>
            <p:ph type="title"/>
          </p:nvPr>
        </p:nvSpPr>
        <p:spPr/>
        <p:txBody>
          <a:bodyPr/>
          <a:lstStyle/>
          <a:p>
            <a:r>
              <a:rPr lang="en-FI"/>
              <a:t> </a:t>
            </a:r>
          </a:p>
        </p:txBody>
      </p:sp>
      <p:sp>
        <p:nvSpPr>
          <p:cNvPr id="3" name="Content Placeholder 2">
            <a:extLst>
              <a:ext uri="{FF2B5EF4-FFF2-40B4-BE49-F238E27FC236}">
                <a16:creationId xmlns:a16="http://schemas.microsoft.com/office/drawing/2014/main" id="{2BAE00FA-0AF3-910F-6A09-0CD62B4B7F40}"/>
              </a:ext>
            </a:extLst>
          </p:cNvPr>
          <p:cNvSpPr>
            <a:spLocks noGrp="1"/>
          </p:cNvSpPr>
          <p:nvPr>
            <p:ph idx="1"/>
          </p:nvPr>
        </p:nvSpPr>
        <p:spPr>
          <a:xfrm>
            <a:off x="838200" y="2151529"/>
            <a:ext cx="10515600" cy="4025434"/>
          </a:xfrm>
        </p:spPr>
        <p:txBody>
          <a:bodyPr>
            <a:normAutofit lnSpcReduction="10000"/>
          </a:bodyPr>
          <a:lstStyle/>
          <a:p>
            <a:pPr marL="0" indent="0">
              <a:buNone/>
            </a:pPr>
            <a:r>
              <a:rPr lang="en-FI" sz="1600">
                <a:latin typeface="+mj-lt"/>
              </a:rPr>
              <a:t>• </a:t>
            </a:r>
            <a:r>
              <a:rPr lang="en-FI" sz="2400">
                <a:latin typeface="+mj-lt"/>
              </a:rPr>
              <a:t>We may choose a </a:t>
            </a:r>
            <a:r>
              <a:rPr lang="en-FI" sz="2400" b="1">
                <a:solidFill>
                  <a:srgbClr val="0070C0"/>
                </a:solidFill>
                <a:latin typeface="+mj-lt"/>
              </a:rPr>
              <a:t>real</a:t>
            </a:r>
            <a:r>
              <a:rPr lang="en-FI" sz="2400">
                <a:latin typeface="+mj-lt"/>
              </a:rPr>
              <a:t> example, and a </a:t>
            </a:r>
            <a:r>
              <a:rPr lang="en-FI" sz="2400" b="1">
                <a:solidFill>
                  <a:srgbClr val="0070C0"/>
                </a:solidFill>
                <a:latin typeface="+mj-lt"/>
              </a:rPr>
              <a:t>recent</a:t>
            </a:r>
            <a:r>
              <a:rPr lang="en-FI" sz="2400">
                <a:latin typeface="+mj-lt"/>
              </a:rPr>
              <a:t> one, e.g., the rage of the protesters after the death of George Floyd in Minneapolis USA and their attack on the police building. And we can choose a </a:t>
            </a:r>
            <a:r>
              <a:rPr lang="en-FI" sz="2400" b="1">
                <a:solidFill>
                  <a:srgbClr val="0070C0"/>
                </a:solidFill>
                <a:latin typeface="+mj-lt"/>
              </a:rPr>
              <a:t>historical or fictional </a:t>
            </a:r>
            <a:r>
              <a:rPr lang="en-FI" sz="2400">
                <a:latin typeface="+mj-lt"/>
              </a:rPr>
              <a:t>example: the rage of Medeia who after a betrayal by her husband murders not only his new wife but also her own two sons. </a:t>
            </a:r>
          </a:p>
          <a:p>
            <a:pPr marL="0" indent="0">
              <a:buNone/>
            </a:pPr>
            <a:r>
              <a:rPr lang="en-FI" sz="1600">
                <a:latin typeface="+mj-lt"/>
              </a:rPr>
              <a:t>• </a:t>
            </a:r>
            <a:r>
              <a:rPr lang="en-FI" sz="2400">
                <a:latin typeface="+mj-lt"/>
              </a:rPr>
              <a:t>When choosing our examples, we do not try to maximize the </a:t>
            </a:r>
            <a:r>
              <a:rPr lang="en-FI" sz="2400" b="1">
                <a:solidFill>
                  <a:srgbClr val="0070C0"/>
                </a:solidFill>
                <a:latin typeface="+mj-lt"/>
              </a:rPr>
              <a:t>number</a:t>
            </a:r>
            <a:r>
              <a:rPr lang="en-FI" sz="2400">
                <a:latin typeface="+mj-lt"/>
              </a:rPr>
              <a:t> of examples the but to maximize </a:t>
            </a:r>
            <a:r>
              <a:rPr lang="en-FI" sz="2400" b="1">
                <a:solidFill>
                  <a:srgbClr val="0070C0"/>
                </a:solidFill>
                <a:latin typeface="+mj-lt"/>
              </a:rPr>
              <a:t>variance</a:t>
            </a:r>
            <a:r>
              <a:rPr lang="en-FI" sz="2400">
                <a:latin typeface="+mj-lt"/>
              </a:rPr>
              <a:t>, </a:t>
            </a:r>
            <a:r>
              <a:rPr lang="en-FI" sz="2400" b="1">
                <a:solidFill>
                  <a:srgbClr val="0070C0"/>
                </a:solidFill>
                <a:latin typeface="+mj-lt"/>
              </a:rPr>
              <a:t>differences</a:t>
            </a:r>
            <a:r>
              <a:rPr lang="en-FI" sz="2400">
                <a:latin typeface="+mj-lt"/>
              </a:rPr>
              <a:t> betweent the cases to be studied.</a:t>
            </a:r>
            <a:endParaRPr lang="en-FI" sz="2400"/>
          </a:p>
          <a:p>
            <a:pPr marL="0" indent="0">
              <a:buNone/>
            </a:pPr>
            <a:r>
              <a:rPr lang="en-FI" sz="1700">
                <a:latin typeface="+mj-lt"/>
              </a:rPr>
              <a:t>•</a:t>
            </a:r>
            <a:r>
              <a:rPr lang="en-FI" sz="2400">
                <a:latin typeface="+mj-lt"/>
              </a:rPr>
              <a:t> Then we vary the chosen examples in imagination changing their features.</a:t>
            </a:r>
          </a:p>
          <a:p>
            <a:pPr marL="0" indent="0">
              <a:buNone/>
            </a:pPr>
            <a:r>
              <a:rPr lang="en-FI" sz="1600">
                <a:latin typeface="+mj-lt"/>
              </a:rPr>
              <a:t>• </a:t>
            </a:r>
            <a:r>
              <a:rPr lang="en-FI" sz="2400">
                <a:latin typeface="+mj-lt"/>
              </a:rPr>
              <a:t>We ask: What is common to all these cases; what makes them cases of rage and not, for example, cases of anger or hatred? Ultimately we ask: What is necessary for any example of rage imaginable and thinkable?</a:t>
            </a:r>
            <a:br>
              <a:rPr lang="en-FI" sz="2400">
                <a:latin typeface="+mj-lt"/>
              </a:rPr>
            </a:br>
            <a:endParaRPr lang="en-FI" sz="2400"/>
          </a:p>
          <a:p>
            <a:endParaRPr lang="en-FI"/>
          </a:p>
        </p:txBody>
      </p:sp>
    </p:spTree>
    <p:extLst>
      <p:ext uri="{BB962C8B-B14F-4D97-AF65-F5344CB8AC3E}">
        <p14:creationId xmlns:p14="http://schemas.microsoft.com/office/powerpoint/2010/main" val="374286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F153A-8B45-B1B2-494C-F71E1880C00A}"/>
              </a:ext>
            </a:extLst>
          </p:cNvPr>
          <p:cNvSpPr>
            <a:spLocks noGrp="1"/>
          </p:cNvSpPr>
          <p:nvPr>
            <p:ph type="title"/>
          </p:nvPr>
        </p:nvSpPr>
        <p:spPr/>
        <p:txBody>
          <a:bodyPr/>
          <a:lstStyle/>
          <a:p>
            <a:r>
              <a:rPr lang="en-FI"/>
              <a:t> </a:t>
            </a:r>
          </a:p>
        </p:txBody>
      </p:sp>
      <p:pic>
        <p:nvPicPr>
          <p:cNvPr id="4" name="Content Placeholder 3">
            <a:extLst>
              <a:ext uri="{FF2B5EF4-FFF2-40B4-BE49-F238E27FC236}">
                <a16:creationId xmlns:a16="http://schemas.microsoft.com/office/drawing/2014/main" id="{3E164506-2096-6A7F-4592-7F732481BA1F}"/>
              </a:ext>
            </a:extLst>
          </p:cNvPr>
          <p:cNvPicPr>
            <a:picLocks noGrp="1" noChangeAspect="1"/>
          </p:cNvPicPr>
          <p:nvPr>
            <p:ph idx="1"/>
          </p:nvPr>
        </p:nvPicPr>
        <p:blipFill>
          <a:blip r:embed="rId3"/>
          <a:stretch>
            <a:fillRect/>
          </a:stretch>
        </p:blipFill>
        <p:spPr>
          <a:xfrm>
            <a:off x="5698747" y="244942"/>
            <a:ext cx="4934925" cy="2763557"/>
          </a:xfrm>
        </p:spPr>
      </p:pic>
      <p:pic>
        <p:nvPicPr>
          <p:cNvPr id="5" name="Picture 4">
            <a:extLst>
              <a:ext uri="{FF2B5EF4-FFF2-40B4-BE49-F238E27FC236}">
                <a16:creationId xmlns:a16="http://schemas.microsoft.com/office/drawing/2014/main" id="{7B42A54C-A4B8-F5F7-7F6F-33065179B531}"/>
              </a:ext>
            </a:extLst>
          </p:cNvPr>
          <p:cNvPicPr>
            <a:picLocks noChangeAspect="1"/>
          </p:cNvPicPr>
          <p:nvPr/>
        </p:nvPicPr>
        <p:blipFill>
          <a:blip r:embed="rId4"/>
          <a:stretch>
            <a:fillRect/>
          </a:stretch>
        </p:blipFill>
        <p:spPr>
          <a:xfrm>
            <a:off x="1558328" y="244942"/>
            <a:ext cx="4145334" cy="2763556"/>
          </a:xfrm>
          <a:prstGeom prst="rect">
            <a:avLst/>
          </a:prstGeom>
        </p:spPr>
      </p:pic>
      <p:pic>
        <p:nvPicPr>
          <p:cNvPr id="6" name="Picture 5">
            <a:extLst>
              <a:ext uri="{FF2B5EF4-FFF2-40B4-BE49-F238E27FC236}">
                <a16:creationId xmlns:a16="http://schemas.microsoft.com/office/drawing/2014/main" id="{1BACDD3D-5492-54D1-34B1-35844D7B7E93}"/>
              </a:ext>
            </a:extLst>
          </p:cNvPr>
          <p:cNvPicPr>
            <a:picLocks noChangeAspect="1"/>
          </p:cNvPicPr>
          <p:nvPr/>
        </p:nvPicPr>
        <p:blipFill>
          <a:blip r:embed="rId5"/>
          <a:stretch>
            <a:fillRect/>
          </a:stretch>
        </p:blipFill>
        <p:spPr>
          <a:xfrm>
            <a:off x="1827602" y="3008497"/>
            <a:ext cx="6313625" cy="3630334"/>
          </a:xfrm>
          <a:prstGeom prst="rect">
            <a:avLst/>
          </a:prstGeom>
        </p:spPr>
      </p:pic>
      <p:pic>
        <p:nvPicPr>
          <p:cNvPr id="7" name="Picture 6">
            <a:extLst>
              <a:ext uri="{FF2B5EF4-FFF2-40B4-BE49-F238E27FC236}">
                <a16:creationId xmlns:a16="http://schemas.microsoft.com/office/drawing/2014/main" id="{52F4925F-7381-7579-837E-89A1C54919A2}"/>
              </a:ext>
            </a:extLst>
          </p:cNvPr>
          <p:cNvPicPr>
            <a:picLocks noChangeAspect="1"/>
          </p:cNvPicPr>
          <p:nvPr/>
        </p:nvPicPr>
        <p:blipFill>
          <a:blip r:embed="rId6"/>
          <a:stretch>
            <a:fillRect/>
          </a:stretch>
        </p:blipFill>
        <p:spPr>
          <a:xfrm>
            <a:off x="8064708" y="3008499"/>
            <a:ext cx="2568964" cy="3630332"/>
          </a:xfrm>
          <a:prstGeom prst="rect">
            <a:avLst/>
          </a:prstGeom>
        </p:spPr>
      </p:pic>
    </p:spTree>
    <p:extLst>
      <p:ext uri="{BB962C8B-B14F-4D97-AF65-F5344CB8AC3E}">
        <p14:creationId xmlns:p14="http://schemas.microsoft.com/office/powerpoint/2010/main" val="165315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2A7E-7612-2957-99A2-24FAB441A15D}"/>
              </a:ext>
            </a:extLst>
          </p:cNvPr>
          <p:cNvSpPr>
            <a:spLocks noGrp="1"/>
          </p:cNvSpPr>
          <p:nvPr>
            <p:ph type="title"/>
          </p:nvPr>
        </p:nvSpPr>
        <p:spPr/>
        <p:txBody>
          <a:bodyPr/>
          <a:lstStyle/>
          <a:p>
            <a:r>
              <a:rPr lang="en-FI"/>
              <a:t> </a:t>
            </a:r>
          </a:p>
        </p:txBody>
      </p:sp>
      <p:sp>
        <p:nvSpPr>
          <p:cNvPr id="3" name="Content Placeholder 2">
            <a:extLst>
              <a:ext uri="{FF2B5EF4-FFF2-40B4-BE49-F238E27FC236}">
                <a16:creationId xmlns:a16="http://schemas.microsoft.com/office/drawing/2014/main" id="{1E90120C-5FA7-0577-681E-5E1364D2D8B4}"/>
              </a:ext>
            </a:extLst>
          </p:cNvPr>
          <p:cNvSpPr>
            <a:spLocks noGrp="1"/>
          </p:cNvSpPr>
          <p:nvPr>
            <p:ph idx="1"/>
          </p:nvPr>
        </p:nvSpPr>
        <p:spPr/>
        <p:txBody>
          <a:bodyPr>
            <a:normAutofit fontScale="92500" lnSpcReduction="10000"/>
          </a:bodyPr>
          <a:lstStyle/>
          <a:p>
            <a:pPr marL="0" indent="0">
              <a:buNone/>
            </a:pPr>
            <a:endParaRPr lang="en-FI" dirty="0"/>
          </a:p>
          <a:p>
            <a:pPr marL="0" indent="0">
              <a:buNone/>
            </a:pPr>
            <a:endParaRPr lang="en-FI" dirty="0"/>
          </a:p>
          <a:p>
            <a:pPr marL="0" indent="0">
              <a:buNone/>
            </a:pPr>
            <a:r>
              <a:rPr lang="en-FI" dirty="0">
                <a:latin typeface="+mj-lt"/>
              </a:rPr>
              <a:t>I will give you a proper treatment of rage later, but here are some main points </a:t>
            </a:r>
          </a:p>
          <a:p>
            <a:pPr marL="0" indent="0">
              <a:buNone/>
            </a:pPr>
            <a:r>
              <a:rPr lang="en-FI" dirty="0">
                <a:latin typeface="+mj-lt"/>
              </a:rPr>
              <a:t>(a possible endresult of phenomenological analysis):</a:t>
            </a:r>
          </a:p>
          <a:p>
            <a:pPr marL="457200" lvl="1" indent="0">
              <a:buNone/>
            </a:pPr>
            <a:r>
              <a:rPr lang="en-FI" dirty="0">
                <a:latin typeface="+mj-lt"/>
              </a:rPr>
              <a:t>Unlike anger and hatred, rage is </a:t>
            </a:r>
          </a:p>
          <a:p>
            <a:pPr marL="457200" lvl="1" indent="0">
              <a:buNone/>
            </a:pPr>
            <a:r>
              <a:rPr lang="en-FI" dirty="0">
                <a:latin typeface="+mj-lt"/>
              </a:rPr>
              <a:t>(a) </a:t>
            </a:r>
            <a:r>
              <a:rPr lang="en-FI" b="1" dirty="0">
                <a:solidFill>
                  <a:srgbClr val="0070C0"/>
                </a:solidFill>
                <a:latin typeface="+mj-lt"/>
              </a:rPr>
              <a:t>momentary</a:t>
            </a:r>
            <a:r>
              <a:rPr lang="en-FI" dirty="0">
                <a:latin typeface="+mj-lt"/>
              </a:rPr>
              <a:t> or has a momentary trigger and motivates </a:t>
            </a:r>
            <a:r>
              <a:rPr lang="en-FI" b="1" dirty="0">
                <a:solidFill>
                  <a:srgbClr val="0070C0"/>
                </a:solidFill>
                <a:latin typeface="+mj-lt"/>
              </a:rPr>
              <a:t>immediate action </a:t>
            </a:r>
            <a:r>
              <a:rPr lang="en-FI" dirty="0">
                <a:latin typeface="+mj-lt"/>
              </a:rPr>
              <a:t>and may also motivate </a:t>
            </a:r>
            <a:r>
              <a:rPr lang="en-FI" b="1" dirty="0">
                <a:solidFill>
                  <a:srgbClr val="0070C0"/>
                </a:solidFill>
                <a:latin typeface="+mj-lt"/>
              </a:rPr>
              <a:t>acts of violence</a:t>
            </a:r>
            <a:r>
              <a:rPr lang="en-FI" dirty="0">
                <a:latin typeface="+mj-lt"/>
              </a:rPr>
              <a:t>,</a:t>
            </a:r>
          </a:p>
          <a:p>
            <a:pPr marL="457200" lvl="1" indent="0">
              <a:buNone/>
            </a:pPr>
            <a:r>
              <a:rPr lang="en-FI" dirty="0">
                <a:latin typeface="+mj-lt"/>
              </a:rPr>
              <a:t>(b) is about experienced </a:t>
            </a:r>
            <a:r>
              <a:rPr lang="en-FI" b="1" dirty="0">
                <a:solidFill>
                  <a:srgbClr val="0070C0"/>
                </a:solidFill>
                <a:latin typeface="+mj-lt"/>
              </a:rPr>
              <a:t>general</a:t>
            </a:r>
            <a:r>
              <a:rPr lang="en-FI" dirty="0">
                <a:latin typeface="+mj-lt"/>
              </a:rPr>
              <a:t> </a:t>
            </a:r>
            <a:r>
              <a:rPr lang="en-FI" b="1" dirty="0">
                <a:solidFill>
                  <a:srgbClr val="0070C0"/>
                </a:solidFill>
                <a:latin typeface="+mj-lt"/>
              </a:rPr>
              <a:t>injustice </a:t>
            </a:r>
            <a:r>
              <a:rPr lang="en-FI" dirty="0">
                <a:latin typeface="+mj-lt"/>
              </a:rPr>
              <a:t>not just unfairness targeted at the subject of experiencing, i.e., its intentional object is or entails an injustice,</a:t>
            </a:r>
          </a:p>
          <a:p>
            <a:pPr marL="457200" lvl="1" indent="0">
              <a:buNone/>
            </a:pPr>
            <a:r>
              <a:rPr lang="en-FI" dirty="0">
                <a:latin typeface="+mj-lt"/>
              </a:rPr>
              <a:t>(c) can be </a:t>
            </a:r>
            <a:r>
              <a:rPr lang="en-FI" b="1" dirty="0">
                <a:solidFill>
                  <a:srgbClr val="0070C0"/>
                </a:solidFill>
                <a:latin typeface="+mj-lt"/>
              </a:rPr>
              <a:t>justified</a:t>
            </a:r>
            <a:r>
              <a:rPr lang="en-FI" dirty="0">
                <a:latin typeface="+mj-lt"/>
              </a:rPr>
              <a:t> or non-justified (unjust) in resepct to the experienced injustice,</a:t>
            </a:r>
          </a:p>
          <a:p>
            <a:pPr marL="457200" lvl="1" indent="0">
              <a:buNone/>
            </a:pPr>
            <a:r>
              <a:rPr lang="en-FI" dirty="0">
                <a:latin typeface="+mj-lt"/>
              </a:rPr>
              <a:t>(d) is </a:t>
            </a:r>
            <a:r>
              <a:rPr lang="en-FI" b="1" dirty="0">
                <a:solidFill>
                  <a:srgbClr val="0070C0"/>
                </a:solidFill>
                <a:latin typeface="+mj-lt"/>
              </a:rPr>
              <a:t>simply destructive </a:t>
            </a:r>
            <a:r>
              <a:rPr lang="en-FI" dirty="0">
                <a:latin typeface="+mj-lt"/>
              </a:rPr>
              <a:t>(aims at destroying the injustice or its cause); therefore </a:t>
            </a:r>
            <a:r>
              <a:rPr lang="en-FI" b="1" dirty="0">
                <a:solidFill>
                  <a:srgbClr val="0070C0"/>
                </a:solidFill>
                <a:latin typeface="+mj-lt"/>
              </a:rPr>
              <a:t>other emotions are needed </a:t>
            </a:r>
            <a:r>
              <a:rPr lang="en-FI" dirty="0">
                <a:latin typeface="+mj-lt"/>
              </a:rPr>
              <a:t>for a positive politics and for new beginnings (Arendt’s argument).</a:t>
            </a:r>
          </a:p>
        </p:txBody>
      </p:sp>
    </p:spTree>
    <p:extLst>
      <p:ext uri="{BB962C8B-B14F-4D97-AF65-F5344CB8AC3E}">
        <p14:creationId xmlns:p14="http://schemas.microsoft.com/office/powerpoint/2010/main" val="2878965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B032-7352-C77D-B230-B3197F5FB8A4}"/>
              </a:ext>
            </a:extLst>
          </p:cNvPr>
          <p:cNvSpPr>
            <a:spLocks noGrp="1"/>
          </p:cNvSpPr>
          <p:nvPr>
            <p:ph type="title"/>
          </p:nvPr>
        </p:nvSpPr>
        <p:spPr/>
        <p:txBody>
          <a:bodyPr/>
          <a:lstStyle/>
          <a:p>
            <a:r>
              <a:rPr lang="en-FI"/>
              <a:t> </a:t>
            </a:r>
          </a:p>
        </p:txBody>
      </p:sp>
      <p:sp>
        <p:nvSpPr>
          <p:cNvPr id="3" name="Content Placeholder 2">
            <a:extLst>
              <a:ext uri="{FF2B5EF4-FFF2-40B4-BE49-F238E27FC236}">
                <a16:creationId xmlns:a16="http://schemas.microsoft.com/office/drawing/2014/main" id="{79DAE309-EE0E-7D2E-FE00-E7E7AC73F57C}"/>
              </a:ext>
            </a:extLst>
          </p:cNvPr>
          <p:cNvSpPr>
            <a:spLocks noGrp="1"/>
          </p:cNvSpPr>
          <p:nvPr>
            <p:ph idx="1"/>
          </p:nvPr>
        </p:nvSpPr>
        <p:spPr>
          <a:xfrm>
            <a:off x="838200" y="2091915"/>
            <a:ext cx="10515600" cy="4351338"/>
          </a:xfrm>
        </p:spPr>
        <p:txBody>
          <a:bodyPr>
            <a:normAutofit/>
          </a:bodyPr>
          <a:lstStyle/>
          <a:p>
            <a:pPr marL="0" indent="0">
              <a:buNone/>
            </a:pPr>
            <a:r>
              <a:rPr lang="en-FI" sz="2400" dirty="0">
                <a:latin typeface="+mj-lt"/>
              </a:rPr>
              <a:t>The results of the phenomenological analysis of the intentionality of the emotion of rage can then be used to answer </a:t>
            </a:r>
            <a:r>
              <a:rPr lang="en-FI" sz="2400" b="1" dirty="0">
                <a:solidFill>
                  <a:srgbClr val="0070C0"/>
                </a:solidFill>
                <a:latin typeface="+mj-lt"/>
              </a:rPr>
              <a:t>ethical and ethico-political </a:t>
            </a:r>
            <a:r>
              <a:rPr lang="en-FI" sz="2400" dirty="0">
                <a:latin typeface="+mj-lt"/>
              </a:rPr>
              <a:t>philosophical questions about destructive actions and rage:</a:t>
            </a:r>
          </a:p>
          <a:p>
            <a:pPr marL="0" indent="0">
              <a:buNone/>
            </a:pPr>
            <a:r>
              <a:rPr lang="en-FI" sz="1800" dirty="0">
                <a:latin typeface="+mj-lt"/>
              </a:rPr>
              <a:t>•</a:t>
            </a:r>
            <a:r>
              <a:rPr lang="en-FI" sz="2400" dirty="0">
                <a:latin typeface="+mj-lt"/>
              </a:rPr>
              <a:t> Explanation of action by motivation: What are the emotive motivations of the action, is rage involved or other emotions?</a:t>
            </a:r>
          </a:p>
          <a:p>
            <a:pPr marL="0" indent="0">
              <a:buNone/>
            </a:pPr>
            <a:r>
              <a:rPr lang="en-FI" sz="1800" dirty="0">
                <a:latin typeface="+mj-lt"/>
              </a:rPr>
              <a:t>• </a:t>
            </a:r>
            <a:r>
              <a:rPr lang="en-FI" sz="2400" dirty="0">
                <a:latin typeface="+mj-lt"/>
              </a:rPr>
              <a:t>Justification of the action: Is the action justified?</a:t>
            </a:r>
          </a:p>
          <a:p>
            <a:pPr marL="0" indent="0">
              <a:buNone/>
            </a:pPr>
            <a:r>
              <a:rPr lang="en-FI" sz="1800" dirty="0">
                <a:latin typeface="+mj-lt"/>
              </a:rPr>
              <a:t>• </a:t>
            </a:r>
            <a:r>
              <a:rPr lang="en-FI" sz="2400" dirty="0">
                <a:latin typeface="+mj-lt"/>
              </a:rPr>
              <a:t>Justification of the emotion: Is the motivating emotion justified?</a:t>
            </a:r>
          </a:p>
          <a:p>
            <a:pPr marL="0" indent="0">
              <a:buNone/>
            </a:pPr>
            <a:r>
              <a:rPr lang="en-FI" sz="1800" dirty="0">
                <a:latin typeface="+mj-lt"/>
              </a:rPr>
              <a:t>• </a:t>
            </a:r>
            <a:r>
              <a:rPr lang="en-FI" sz="2400" dirty="0">
                <a:latin typeface="+mj-lt"/>
              </a:rPr>
              <a:t>Efficiency and success of the action: Did the action reach its intended goals?</a:t>
            </a:r>
          </a:p>
        </p:txBody>
      </p:sp>
    </p:spTree>
    <p:extLst>
      <p:ext uri="{BB962C8B-B14F-4D97-AF65-F5344CB8AC3E}">
        <p14:creationId xmlns:p14="http://schemas.microsoft.com/office/powerpoint/2010/main" val="404146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10895</TotalTime>
  <Words>3172</Words>
  <Application>Microsoft Macintosh PowerPoint</Application>
  <PresentationFormat>Widescreen</PresentationFormat>
  <Paragraphs>199</Paragraphs>
  <Slides>19</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Didot</vt:lpstr>
      <vt:lpstr>Georgia</vt:lpstr>
      <vt:lpstr>Gotham Rounded SSm</vt:lpstr>
      <vt:lpstr>Helvetica</vt:lpstr>
      <vt:lpstr>Office Theme</vt:lpstr>
      <vt:lpstr>“Political” Emotions:  1 Basic Analytical Concepts:  The Nature of Phenomenological Analyses</vt:lpstr>
      <vt:lpstr>Phenomenological philosophy</vt:lpstr>
      <vt:lpstr>An exemplary philosophical analysis of RAGE </vt:lpstr>
      <vt:lpstr>PowerPoint Presentation</vt:lpstr>
      <vt:lpstr> </vt:lpstr>
      <vt:lpstr> </vt:lpstr>
      <vt:lpstr> </vt:lpstr>
      <vt:lpstr> </vt:lpstr>
      <vt:lpstr> </vt:lpstr>
      <vt:lpstr> </vt:lpstr>
      <vt:lpstr> </vt:lpstr>
      <vt:lpstr>  Summary of the goals of phenomenological analyses</vt:lpstr>
      <vt:lpstr> </vt:lpstr>
      <vt:lpstr> </vt:lpstr>
      <vt:lpstr>  </vt:lpstr>
      <vt:lpstr> </vt:lpstr>
      <vt:lpstr> </vt:lpstr>
      <vt:lpstr>Conative intentionality: Three examples of phenomenological results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“Political” Emotions:  Basic Analytical Concepts</dc:title>
  <dc:creator>Heinämaa, Sara</dc:creator>
  <cp:lastModifiedBy>Heinämaa, Sara</cp:lastModifiedBy>
  <cp:revision>130</cp:revision>
  <cp:lastPrinted>2023-03-22T18:46:42Z</cp:lastPrinted>
  <dcterms:created xsi:type="dcterms:W3CDTF">2022-03-23T07:35:31Z</dcterms:created>
  <dcterms:modified xsi:type="dcterms:W3CDTF">2023-04-20T15:48:27Z</dcterms:modified>
</cp:coreProperties>
</file>