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4" r:id="rId3"/>
    <p:sldId id="257" r:id="rId4"/>
    <p:sldId id="259" r:id="rId5"/>
    <p:sldId id="258" r:id="rId6"/>
    <p:sldId id="260" r:id="rId7"/>
    <p:sldId id="322" r:id="rId8"/>
    <p:sldId id="261" r:id="rId9"/>
    <p:sldId id="321" r:id="rId10"/>
    <p:sldId id="265" r:id="rId11"/>
    <p:sldId id="323" r:id="rId12"/>
    <p:sldId id="262" r:id="rId13"/>
    <p:sldId id="263" r:id="rId14"/>
    <p:sldId id="317" r:id="rId15"/>
    <p:sldId id="267" r:id="rId16"/>
    <p:sldId id="268" r:id="rId17"/>
    <p:sldId id="324" r:id="rId18"/>
    <p:sldId id="318" r:id="rId19"/>
    <p:sldId id="325" r:id="rId20"/>
    <p:sldId id="319" r:id="rId21"/>
    <p:sldId id="320" r:id="rId22"/>
    <p:sldId id="327" r:id="rId23"/>
    <p:sldId id="326" r:id="rId24"/>
    <p:sldId id="328" r:id="rId25"/>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88"/>
    <p:restoredTop sz="90644"/>
  </p:normalViewPr>
  <p:slideViewPr>
    <p:cSldViewPr snapToGrid="0">
      <p:cViewPr varScale="1">
        <p:scale>
          <a:sx n="75" d="100"/>
          <a:sy n="75" d="100"/>
        </p:scale>
        <p:origin x="192"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DB081-E009-BF42-BD77-201CC73B6546}" type="datetimeFigureOut">
              <a:rPr lang="en-FI" smtClean="0"/>
              <a:t>21.4.2023</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187A0B-8A24-8C46-86C4-DE78B77CD5A3}" type="slidenum">
              <a:rPr lang="en-FI" smtClean="0"/>
              <a:t>‹#›</a:t>
            </a:fld>
            <a:endParaRPr lang="en-FI"/>
          </a:p>
        </p:txBody>
      </p:sp>
    </p:spTree>
    <p:extLst>
      <p:ext uri="{BB962C8B-B14F-4D97-AF65-F5344CB8AC3E}">
        <p14:creationId xmlns:p14="http://schemas.microsoft.com/office/powerpoint/2010/main" val="374556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*In his pre-phenomenological work </a:t>
            </a:r>
            <a:r>
              <a:rPr lang="en-FI" i="1" dirty="0"/>
              <a:t>Logical Investigations </a:t>
            </a:r>
            <a:r>
              <a:rPr lang="en-FI" dirty="0"/>
              <a:t>(origninal publ. </a:t>
            </a:r>
            <a:r>
              <a:rPr lang="en-FI" i="0" dirty="0"/>
              <a:t>1900</a:t>
            </a:r>
            <a:r>
              <a:rPr lang="en-FI" dirty="0"/>
              <a:t>), Husserl used the technical terms “act-quality” and “act-matter” to analyse intentional experiences. In his fully phenomenological work </a:t>
            </a:r>
            <a:r>
              <a:rPr lang="en-FI" i="1" dirty="0"/>
              <a:t>Ideen</a:t>
            </a:r>
            <a:r>
              <a:rPr lang="en-FI" dirty="0"/>
              <a:t> </a:t>
            </a:r>
            <a:r>
              <a:rPr lang="en-FI" i="1" dirty="0"/>
              <a:t>toward a Pure Phenomenology and Phenomenological Philosophy </a:t>
            </a:r>
            <a:r>
              <a:rPr lang="en-GB" i="1" dirty="0"/>
              <a:t>I</a:t>
            </a:r>
            <a:r>
              <a:rPr lang="en-FI" i="1" dirty="0"/>
              <a:t>–III </a:t>
            </a:r>
            <a:r>
              <a:rPr lang="en-FI" dirty="0"/>
              <a:t>(original publ. 1913), he introduced the technical terms “ego”, “noesis” and “noema” for the same purpose</a:t>
            </a:r>
            <a:r>
              <a:rPr lang="en-FI" i="1" dirty="0"/>
              <a:t>.</a:t>
            </a:r>
          </a:p>
          <a:p>
            <a:r>
              <a:rPr lang="en-FI" i="1" dirty="0"/>
              <a:t>Original titles: Logische Untersuchungen </a:t>
            </a:r>
            <a:r>
              <a:rPr lang="en-FI" i="0" dirty="0"/>
              <a:t>(1900); </a:t>
            </a:r>
            <a:r>
              <a:rPr lang="en-FI" i="1" dirty="0"/>
              <a:t>Ideen xxx I </a:t>
            </a:r>
            <a:r>
              <a:rPr lang="en-FI" i="0" dirty="0"/>
              <a:t>(1913).</a:t>
            </a:r>
          </a:p>
        </p:txBody>
      </p:sp>
      <p:sp>
        <p:nvSpPr>
          <p:cNvPr id="4" name="Slide Number Placeholder 3"/>
          <p:cNvSpPr>
            <a:spLocks noGrp="1"/>
          </p:cNvSpPr>
          <p:nvPr>
            <p:ph type="sldNum" sz="quarter" idx="5"/>
          </p:nvPr>
        </p:nvSpPr>
        <p:spPr/>
        <p:txBody>
          <a:bodyPr/>
          <a:lstStyle/>
          <a:p>
            <a:fld id="{A5187A0B-8A24-8C46-86C4-DE78B77CD5A3}" type="slidenum">
              <a:rPr lang="en-FI" smtClean="0"/>
              <a:t>5</a:t>
            </a:fld>
            <a:endParaRPr lang="en-FI"/>
          </a:p>
        </p:txBody>
      </p:sp>
    </p:spTree>
    <p:extLst>
      <p:ext uri="{BB962C8B-B14F-4D97-AF65-F5344CB8AC3E}">
        <p14:creationId xmlns:p14="http://schemas.microsoft.com/office/powerpoint/2010/main" val="905515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mj-lt"/>
              </a:rPr>
              <a:t>The declaration of the civil wedding reads: “I call upon these persons here present to witness that I, NN do take you, MM to be my lawful wedded (wife/husband/spouse/partner). </a:t>
            </a:r>
            <a:r>
              <a:rPr lang="en-GB" sz="1200" b="0" dirty="0">
                <a:solidFill>
                  <a:srgbClr val="0070C0"/>
                </a:solidFill>
                <a:effectLst/>
                <a:latin typeface="+mj-lt"/>
              </a:rPr>
              <a:t>I will trust you and respect you, laugh with you and cry with you, loving you faithfully through good times and bad</a:t>
            </a:r>
            <a:r>
              <a:rPr lang="en-GB" sz="1200" b="0" dirty="0">
                <a:effectLst/>
                <a:latin typeface="+mj-lt"/>
              </a:rPr>
              <a:t>. </a:t>
            </a:r>
            <a:r>
              <a:rPr lang="en-GB" sz="1200" dirty="0">
                <a:effectLst/>
                <a:latin typeface="+mj-lt"/>
              </a:rPr>
              <a:t>I give you my hand, my heart and my love, from this day forward for as long as we both shall live.”</a:t>
            </a:r>
            <a:endParaRPr lang="en-US" sz="1400" dirty="0">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187A0B-8A24-8C46-86C4-DE78B77CD5A3}" type="slidenum">
              <a:rPr lang="en-FI" smtClean="0"/>
              <a:t>20</a:t>
            </a:fld>
            <a:endParaRPr lang="en-FI"/>
          </a:p>
        </p:txBody>
      </p:sp>
    </p:spTree>
    <p:extLst>
      <p:ext uri="{BB962C8B-B14F-4D97-AF65-F5344CB8AC3E}">
        <p14:creationId xmlns:p14="http://schemas.microsoft.com/office/powerpoint/2010/main" val="2544912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A5187A0B-8A24-8C46-86C4-DE78B77CD5A3}" type="slidenum">
              <a:rPr lang="en-FI" smtClean="0"/>
              <a:t>21</a:t>
            </a:fld>
            <a:endParaRPr lang="en-FI"/>
          </a:p>
        </p:txBody>
      </p:sp>
    </p:spTree>
    <p:extLst>
      <p:ext uri="{BB962C8B-B14F-4D97-AF65-F5344CB8AC3E}">
        <p14:creationId xmlns:p14="http://schemas.microsoft.com/office/powerpoint/2010/main" val="4214116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Top: Resurrected Jesus and Maria Magdalene in the fresco </a:t>
            </a:r>
            <a:r>
              <a:rPr lang="en-GB" b="0" i="1" u="none" strike="noStrike" dirty="0">
                <a:solidFill>
                  <a:srgbClr val="000000"/>
                </a:solidFill>
                <a:effectLst/>
                <a:latin typeface="Georgia" panose="02040502050405020303" pitchFamily="18" charset="0"/>
              </a:rPr>
              <a:t>Noli Me Tangere</a:t>
            </a:r>
            <a:r>
              <a:rPr lang="en-GB" b="0" i="0" u="none" strike="noStrike" dirty="0">
                <a:solidFill>
                  <a:srgbClr val="000000"/>
                </a:solidFill>
                <a:effectLst/>
                <a:latin typeface="Georgia" panose="02040502050405020303" pitchFamily="18" charset="0"/>
              </a:rPr>
              <a:t> </a:t>
            </a:r>
            <a:r>
              <a:rPr lang="en-FI" dirty="0"/>
              <a:t>by </a:t>
            </a:r>
            <a:r>
              <a:rPr lang="en-GB" b="0" i="0" u="none" strike="noStrike" dirty="0">
                <a:solidFill>
                  <a:srgbClr val="000000"/>
                </a:solidFill>
                <a:effectLst/>
                <a:latin typeface="Georgia" panose="02040502050405020303" pitchFamily="18" charset="0"/>
              </a:rPr>
              <a:t>Fra Angelico </a:t>
            </a:r>
            <a:r>
              <a:rPr lang="en-FI" dirty="0"/>
              <a:t>from 1440s.</a:t>
            </a:r>
          </a:p>
          <a:p>
            <a:r>
              <a:rPr lang="en-FI" i="1" dirty="0"/>
              <a:t>Mary Magdalene </a:t>
            </a:r>
            <a:r>
              <a:rPr lang="en-FI" dirty="0"/>
              <a:t>by Tintoretto (1598).</a:t>
            </a:r>
          </a:p>
          <a:p>
            <a:r>
              <a:rPr lang="en-FI" dirty="0"/>
              <a:t>Patriotism in French-German war.</a:t>
            </a:r>
          </a:p>
          <a:p>
            <a:endParaRPr lang="en-GB" b="0" i="0" u="none" strike="noStrike" dirty="0">
              <a:solidFill>
                <a:srgbClr val="202122"/>
              </a:solidFill>
              <a:effectLst/>
              <a:latin typeface="Arial" panose="020B0604020202020204" pitchFamily="34" charset="0"/>
            </a:endParaRPr>
          </a:p>
          <a:p>
            <a:r>
              <a:rPr lang="en-GB" b="0" i="0" u="none" strike="noStrike" dirty="0">
                <a:solidFill>
                  <a:srgbClr val="202122"/>
                </a:solidFill>
                <a:effectLst/>
                <a:latin typeface="Arial" panose="020B0604020202020204" pitchFamily="34" charset="0"/>
              </a:rPr>
              <a:t>Middle:</a:t>
            </a:r>
          </a:p>
          <a:p>
            <a:r>
              <a:rPr lang="en-GB" b="0" i="0" u="none" strike="noStrike" dirty="0">
                <a:solidFill>
                  <a:srgbClr val="202122"/>
                </a:solidFill>
                <a:effectLst/>
                <a:latin typeface="Arial" panose="020B0604020202020204" pitchFamily="34" charset="0"/>
              </a:rPr>
              <a:t>The film </a:t>
            </a:r>
            <a:r>
              <a:rPr lang="en-GB" b="0" i="1" u="none" strike="noStrike" dirty="0">
                <a:solidFill>
                  <a:srgbClr val="202122"/>
                </a:solidFill>
                <a:effectLst/>
                <a:latin typeface="Arial" panose="020B0604020202020204" pitchFamily="34" charset="0"/>
              </a:rPr>
              <a:t>Sophie’s Choice </a:t>
            </a:r>
            <a:r>
              <a:rPr lang="en-GB" b="0" i="0" u="none" strike="noStrike" dirty="0">
                <a:solidFill>
                  <a:srgbClr val="202122"/>
                </a:solidFill>
                <a:effectLst/>
                <a:latin typeface="Arial" panose="020B0604020202020204" pitchFamily="34" charset="0"/>
              </a:rPr>
              <a:t>(1982) by </a:t>
            </a:r>
            <a:r>
              <a:rPr lang="en-GB" b="0" i="0" u="none" strike="noStrike" dirty="0">
                <a:solidFill>
                  <a:srgbClr val="4D5156"/>
                </a:solidFill>
                <a:effectLst/>
                <a:latin typeface="arial" panose="020B0604020202020204" pitchFamily="34" charset="0"/>
              </a:rPr>
              <a:t>Alan J. Pakula,</a:t>
            </a:r>
            <a:r>
              <a:rPr lang="en-GB" b="0" i="0" u="none" strike="noStrike" dirty="0">
                <a:solidFill>
                  <a:srgbClr val="202122"/>
                </a:solidFill>
                <a:effectLst/>
                <a:latin typeface="Arial" panose="020B0604020202020204" pitchFamily="34" charset="0"/>
              </a:rPr>
              <a:t> on the basis of William Styron’s novel by the same title (1979).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FI" dirty="0"/>
          </a:p>
          <a:p>
            <a:pPr marL="0" marR="0" lvl="0" indent="0" algn="l" defTabSz="914400" rtl="0" eaLnBrk="1" fontAlgn="auto" latinLnBrk="0" hangingPunct="1">
              <a:lnSpc>
                <a:spcPct val="100000"/>
              </a:lnSpc>
              <a:spcBef>
                <a:spcPts val="0"/>
              </a:spcBef>
              <a:spcAft>
                <a:spcPts val="0"/>
              </a:spcAft>
              <a:buClrTx/>
              <a:buSzTx/>
              <a:buFontTx/>
              <a:buNone/>
              <a:tabLst/>
              <a:defRPr/>
            </a:pPr>
            <a:r>
              <a:rPr lang="en-FI" dirty="0"/>
              <a:t>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FI" dirty="0"/>
              <a:t>Jospeh Wright of Derby’s painting of Julia and Romeo </a:t>
            </a:r>
            <a:r>
              <a:rPr lang="en-GB" b="0" i="0" u="none" strike="noStrike" dirty="0">
                <a:solidFill>
                  <a:srgbClr val="202122"/>
                </a:solidFill>
                <a:effectLst/>
                <a:latin typeface="Arial" panose="020B0604020202020204" pitchFamily="34" charset="0"/>
              </a:rPr>
              <a:t>(1790–1791).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1" u="none" strike="noStrike" dirty="0">
                <a:solidFill>
                  <a:srgbClr val="202122"/>
                </a:solidFill>
                <a:effectLst/>
                <a:latin typeface="Arial" panose="020B0604020202020204" pitchFamily="34" charset="0"/>
              </a:rPr>
              <a:t>Schönes Mädhchen küsst ihre Reflexion im Spiegel</a:t>
            </a:r>
            <a:r>
              <a:rPr lang="en-GB" b="0" i="0" u="none" strike="noStrike" dirty="0">
                <a:solidFill>
                  <a:srgbClr val="202122"/>
                </a:solidFill>
                <a:effectLst/>
                <a:latin typeface="Arial" panose="020B0604020202020204" pitchFamily="34" charset="0"/>
              </a:rPr>
              <a:t>.</a:t>
            </a:r>
          </a:p>
          <a:p>
            <a:r>
              <a:rPr lang="en-GB" b="0" i="1" u="none" strike="noStrike" dirty="0">
                <a:solidFill>
                  <a:srgbClr val="202122"/>
                </a:solidFill>
                <a:effectLst/>
                <a:latin typeface="Arial" panose="020B0604020202020204" pitchFamily="34" charset="0"/>
              </a:rPr>
              <a:t>Sappho and Erinna in the Garden Mytilene </a:t>
            </a:r>
            <a:r>
              <a:rPr lang="en-GB" b="0" i="0" u="none" strike="noStrike" dirty="0">
                <a:solidFill>
                  <a:srgbClr val="202122"/>
                </a:solidFill>
                <a:effectLst/>
                <a:latin typeface="Arial" panose="020B0604020202020204" pitchFamily="34" charset="0"/>
              </a:rPr>
              <a:t>(1864) by Simeon Solomon.</a:t>
            </a:r>
            <a:endParaRPr lang="en-FI" dirty="0"/>
          </a:p>
        </p:txBody>
      </p:sp>
      <p:sp>
        <p:nvSpPr>
          <p:cNvPr id="4" name="Slide Number Placeholder 3"/>
          <p:cNvSpPr>
            <a:spLocks noGrp="1"/>
          </p:cNvSpPr>
          <p:nvPr>
            <p:ph type="sldNum" sz="quarter" idx="5"/>
          </p:nvPr>
        </p:nvSpPr>
        <p:spPr/>
        <p:txBody>
          <a:bodyPr/>
          <a:lstStyle/>
          <a:p>
            <a:fld id="{A5187A0B-8A24-8C46-86C4-DE78B77CD5A3}" type="slidenum">
              <a:rPr lang="en-FI" smtClean="0"/>
              <a:t>22</a:t>
            </a:fld>
            <a:endParaRPr lang="en-FI"/>
          </a:p>
        </p:txBody>
      </p:sp>
    </p:spTree>
    <p:extLst>
      <p:ext uri="{BB962C8B-B14F-4D97-AF65-F5344CB8AC3E}">
        <p14:creationId xmlns:p14="http://schemas.microsoft.com/office/powerpoint/2010/main" val="2409834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Top: Three scenes from Alfred Hichcock’s </a:t>
            </a:r>
            <a:r>
              <a:rPr lang="en-FI" i="1" dirty="0"/>
              <a:t>Vertigo</a:t>
            </a:r>
            <a:r>
              <a:rPr lang="en-FI" dirty="0"/>
              <a:t> (1958): pictures a man who is directed by his unconscious traumas and his fear of hight which only partly enter his consciousness and mainly stays in darkness.</a:t>
            </a:r>
          </a:p>
          <a:p>
            <a:endParaRPr lang="en-FI" dirty="0"/>
          </a:p>
          <a:p>
            <a:r>
              <a:rPr lang="en-FI" dirty="0"/>
              <a:t>Middle: Apple’s ”Lemmings commersial” that lounched </a:t>
            </a:r>
            <a:r>
              <a:rPr lang="en-FI" i="1" dirty="0"/>
              <a:t>The Maccintosh Office </a:t>
            </a:r>
            <a:r>
              <a:rPr lang="en-FI" i="0" dirty="0"/>
              <a:t>in 1985: pictures people who are directed and guided to destruction by ideas that are “put in their minds” and do not properly belong to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Down: Pierre Aristide André Brouillet’s painting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A Clinical Lesson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(1887) that pictures the famous neurologist Jean-Martin Charcot delivering a clinical lecture and demonstrating hypnosis on a hysterical patient named Marie “Blance” Wittmann in Paris: the possibility of hypnosis shows that others “can put contents (beliefs and emotions) in our minds” or draw them out from our subconsciousness.</a:t>
            </a:r>
            <a:endParaRPr lang="en-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FI" dirty="0"/>
          </a:p>
        </p:txBody>
      </p:sp>
      <p:sp>
        <p:nvSpPr>
          <p:cNvPr id="4" name="Slide Number Placeholder 3"/>
          <p:cNvSpPr>
            <a:spLocks noGrp="1"/>
          </p:cNvSpPr>
          <p:nvPr>
            <p:ph type="sldNum" sz="quarter" idx="5"/>
          </p:nvPr>
        </p:nvSpPr>
        <p:spPr/>
        <p:txBody>
          <a:bodyPr/>
          <a:lstStyle/>
          <a:p>
            <a:fld id="{A5187A0B-8A24-8C46-86C4-DE78B77CD5A3}" type="slidenum">
              <a:rPr lang="en-FI" smtClean="0"/>
              <a:t>9</a:t>
            </a:fld>
            <a:endParaRPr lang="en-FI"/>
          </a:p>
        </p:txBody>
      </p:sp>
    </p:spTree>
    <p:extLst>
      <p:ext uri="{BB962C8B-B14F-4D97-AF65-F5344CB8AC3E}">
        <p14:creationId xmlns:p14="http://schemas.microsoft.com/office/powerpoint/2010/main" val="3302871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Top: Thee scenes from Orson Welles’ filmatization (1962) of Franz Kafka’s </a:t>
            </a:r>
            <a:r>
              <a:rPr lang="en-FI" i="1" dirty="0"/>
              <a:t>The Trial </a:t>
            </a:r>
            <a:r>
              <a:rPr lang="en-FI" dirty="0"/>
              <a:t>(</a:t>
            </a:r>
            <a:r>
              <a:rPr lang="en-FI" i="1" dirty="0"/>
              <a:t>Der Prozeß </a:t>
            </a:r>
            <a:r>
              <a:rPr lang="en-FI" dirty="0"/>
              <a:t>1915–1915, 1925): pictures men who is surrounded and guided by an anonymous and dispersed power without realizing the situation.</a:t>
            </a:r>
          </a:p>
          <a:p>
            <a:endParaRPr lang="fi-FI" dirty="0"/>
          </a:p>
          <a:p>
            <a:r>
              <a:rPr lang="en-FI" dirty="0"/>
              <a:t>Down: Two scenes from TV series </a:t>
            </a:r>
            <a:r>
              <a:rPr lang="en-FI" i="1" dirty="0"/>
              <a:t>Severance</a:t>
            </a:r>
            <a:r>
              <a:rPr lang="en-FI" dirty="0"/>
              <a:t> by Ben Stiller and Dan Erickson (2022); a drawing of the Panopticum which is a spatial structure designed for control; discussed by Michel Foucault in </a:t>
            </a:r>
            <a:r>
              <a:rPr lang="en-FI" i="1" dirty="0"/>
              <a:t>Discipline and Punish: The Birth of the Prison </a:t>
            </a:r>
            <a:r>
              <a:rPr lang="en-FI" dirty="0"/>
              <a:t>(</a:t>
            </a:r>
            <a:r>
              <a:rPr lang="fr-FR" b="0" i="1" u="none" strike="noStrike" dirty="0">
                <a:solidFill>
                  <a:srgbClr val="202122"/>
                </a:solidFill>
                <a:effectLst/>
                <a:latin typeface="Arial" panose="020B0604020202020204" pitchFamily="34" charset="0"/>
              </a:rPr>
              <a:t>Surveiller et punir: naissance de la prison </a:t>
            </a:r>
            <a:r>
              <a:rPr lang="en-FI" dirty="0"/>
              <a:t>1975).</a:t>
            </a:r>
          </a:p>
        </p:txBody>
      </p:sp>
      <p:sp>
        <p:nvSpPr>
          <p:cNvPr id="4" name="Slide Number Placeholder 3"/>
          <p:cNvSpPr>
            <a:spLocks noGrp="1"/>
          </p:cNvSpPr>
          <p:nvPr>
            <p:ph type="sldNum" sz="quarter" idx="5"/>
          </p:nvPr>
        </p:nvSpPr>
        <p:spPr/>
        <p:txBody>
          <a:bodyPr/>
          <a:lstStyle/>
          <a:p>
            <a:fld id="{A5187A0B-8A24-8C46-86C4-DE78B77CD5A3}" type="slidenum">
              <a:rPr lang="en-FI" smtClean="0"/>
              <a:t>10</a:t>
            </a:fld>
            <a:endParaRPr lang="en-FI"/>
          </a:p>
        </p:txBody>
      </p:sp>
    </p:spTree>
    <p:extLst>
      <p:ext uri="{BB962C8B-B14F-4D97-AF65-F5344CB8AC3E}">
        <p14:creationId xmlns:p14="http://schemas.microsoft.com/office/powerpoint/2010/main" val="2091193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6C7073"/>
                </a:solidFill>
                <a:effectLst/>
                <a:latin typeface="Open Sans" panose="020F0502020204030204" pitchFamily="34" charset="0"/>
              </a:rPr>
              <a:t>Nagel characterized consciousness and experience by the phrase “to-be-like” as follows: ”[T]he fact that an organism has conscious experience at all means, basically, that there is something it is like to be that organism.” Nagel called this like-quality as ”the subjective character of experience” (Thomas Nagel, “What is it like to be a bat?” </a:t>
            </a:r>
            <a:r>
              <a:rPr lang="en-GB" b="0" i="1" u="none" strike="noStrike" dirty="0">
                <a:solidFill>
                  <a:srgbClr val="6C7073"/>
                </a:solidFill>
                <a:effectLst/>
                <a:latin typeface="Open Sans" panose="020B0606030504020204" pitchFamily="34" charset="0"/>
              </a:rPr>
              <a:t>The Philosophical Review</a:t>
            </a:r>
            <a:r>
              <a:rPr lang="en-GB" b="0" i="0" u="none" strike="noStrike" dirty="0">
                <a:solidFill>
                  <a:srgbClr val="6C7073"/>
                </a:solidFill>
                <a:effectLst/>
                <a:latin typeface="Open Sans" panose="020B0606030504020204" pitchFamily="34" charset="0"/>
              </a:rPr>
              <a:t>, vol. 83, no. 4, 435–450). Nagel’s proposal has initiated dominant discussions in 20</a:t>
            </a:r>
            <a:r>
              <a:rPr lang="en-GB" b="0" i="0" u="none" strike="noStrike" baseline="30000" dirty="0">
                <a:solidFill>
                  <a:srgbClr val="6C7073"/>
                </a:solidFill>
                <a:effectLst/>
                <a:latin typeface="Open Sans" panose="020B0606030504020204" pitchFamily="34" charset="0"/>
              </a:rPr>
              <a:t>th</a:t>
            </a:r>
            <a:r>
              <a:rPr lang="en-GB" b="0" i="0" u="none" strike="noStrike" dirty="0">
                <a:solidFill>
                  <a:srgbClr val="6C7073"/>
                </a:solidFill>
                <a:effectLst/>
                <a:latin typeface="Open Sans" panose="020B0606030504020204" pitchFamily="34" charset="0"/>
              </a:rPr>
              <a:t> and 21</a:t>
            </a:r>
            <a:r>
              <a:rPr lang="en-GB" b="0" i="0" u="none" strike="noStrike" baseline="30000" dirty="0">
                <a:solidFill>
                  <a:srgbClr val="6C7073"/>
                </a:solidFill>
                <a:effectLst/>
                <a:latin typeface="Open Sans" panose="020B0606030504020204" pitchFamily="34" charset="0"/>
              </a:rPr>
              <a:t>st</a:t>
            </a:r>
            <a:r>
              <a:rPr lang="en-GB" b="0" i="0" u="none" strike="noStrike" dirty="0">
                <a:solidFill>
                  <a:srgbClr val="6C7073"/>
                </a:solidFill>
                <a:effectLst/>
                <a:latin typeface="Open Sans" panose="020B0606030504020204" pitchFamily="34" charset="0"/>
              </a:rPr>
              <a:t> century analytical philosophy of mind on the </a:t>
            </a:r>
            <a:r>
              <a:rPr lang="en-GB" b="0" i="1" u="none" strike="noStrike" dirty="0">
                <a:solidFill>
                  <a:srgbClr val="6C7073"/>
                </a:solidFill>
                <a:effectLst/>
                <a:latin typeface="Open Sans" panose="020B0606030504020204" pitchFamily="34" charset="0"/>
              </a:rPr>
              <a:t>phenomenality</a:t>
            </a:r>
            <a:r>
              <a:rPr lang="en-GB" b="0" i="0" u="none" strike="noStrike" dirty="0">
                <a:solidFill>
                  <a:srgbClr val="6C7073"/>
                </a:solidFill>
                <a:effectLst/>
                <a:latin typeface="Open Sans" panose="020B0606030504020204" pitchFamily="34" charset="0"/>
              </a:rPr>
              <a:t> and </a:t>
            </a:r>
            <a:r>
              <a:rPr lang="en-GB" b="0" i="1" u="none" strike="noStrike" dirty="0">
                <a:solidFill>
                  <a:srgbClr val="6C7073"/>
                </a:solidFill>
                <a:effectLst/>
                <a:latin typeface="Open Sans" panose="020B0606030504020204" pitchFamily="34" charset="0"/>
              </a:rPr>
              <a:t>qualia</a:t>
            </a:r>
            <a:r>
              <a:rPr lang="en-GB" b="0" i="0" u="none" strike="noStrike" dirty="0">
                <a:solidFill>
                  <a:srgbClr val="6C7073"/>
                </a:solidFill>
                <a:effectLst/>
                <a:latin typeface="Open Sans" panose="020B0606030504020204" pitchFamily="34" charset="0"/>
              </a:rPr>
              <a:t> of awareness, consciousness and conscious experience. Notice that Nagel’s formulation is quasi-ontological, the term “to-be-like” refers to the quality or manner </a:t>
            </a:r>
            <a:r>
              <a:rPr lang="en-GB" b="0" i="1" u="none" strike="noStrike" dirty="0">
                <a:solidFill>
                  <a:srgbClr val="6C7073"/>
                </a:solidFill>
                <a:effectLst/>
                <a:latin typeface="Open Sans" panose="020B0606030504020204" pitchFamily="34" charset="0"/>
              </a:rPr>
              <a:t>of being</a:t>
            </a:r>
            <a:r>
              <a:rPr lang="en-GB" b="0" i="0" u="none" strike="noStrike" dirty="0">
                <a:solidFill>
                  <a:srgbClr val="6C7073"/>
                </a:solidFill>
                <a:effectLst/>
                <a:latin typeface="Open Sans" panose="020B0606030504020204" pitchFamily="34" charset="0"/>
              </a:rPr>
              <a:t>.</a:t>
            </a:r>
            <a:endParaRPr lang="en-FI" dirty="0"/>
          </a:p>
        </p:txBody>
      </p:sp>
      <p:sp>
        <p:nvSpPr>
          <p:cNvPr id="4" name="Slide Number Placeholder 3"/>
          <p:cNvSpPr>
            <a:spLocks noGrp="1"/>
          </p:cNvSpPr>
          <p:nvPr>
            <p:ph type="sldNum" sz="quarter" idx="5"/>
          </p:nvPr>
        </p:nvSpPr>
        <p:spPr/>
        <p:txBody>
          <a:bodyPr/>
          <a:lstStyle/>
          <a:p>
            <a:fld id="{A5187A0B-8A24-8C46-86C4-DE78B77CD5A3}" type="slidenum">
              <a:rPr lang="en-FI" smtClean="0"/>
              <a:t>11</a:t>
            </a:fld>
            <a:endParaRPr lang="en-FI"/>
          </a:p>
        </p:txBody>
      </p:sp>
    </p:spTree>
    <p:extLst>
      <p:ext uri="{BB962C8B-B14F-4D97-AF65-F5344CB8AC3E}">
        <p14:creationId xmlns:p14="http://schemas.microsoft.com/office/powerpoint/2010/main" val="2926471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Helvetica" pitchFamily="2" charset="0"/>
              </a:rPr>
              <a:t>Kolnai, Aurel 1929: “</a:t>
            </a:r>
            <a:r>
              <a:rPr lang="en-US" sz="1800" dirty="0">
                <a:effectLst/>
                <a:latin typeface="Times New Roman" panose="02020603050405020304" pitchFamily="18" charset="0"/>
                <a:ea typeface="Times New Roman" panose="02020603050405020304" pitchFamily="18" charset="0"/>
              </a:rPr>
              <a:t>Der Ekel,</a:t>
            </a:r>
            <a:r>
              <a:rPr lang="en-US" sz="1800" dirty="0">
                <a:effectLst/>
                <a:latin typeface="Times New Roman" panose="02020603050405020304" pitchFamily="18" charset="0"/>
                <a:ea typeface="Helvetica" pitchFamily="2" charset="0"/>
              </a:rPr>
              <a:t>”</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Jahrbuch f</a:t>
            </a:r>
            <a:r>
              <a:rPr lang="en-US" sz="1800" i="1" dirty="0">
                <a:effectLst/>
                <a:latin typeface="Times New Roman" panose="02020603050405020304" pitchFamily="18" charset="0"/>
                <a:ea typeface="Helvetica" pitchFamily="2" charset="0"/>
              </a:rPr>
              <a:t>ü</a:t>
            </a:r>
            <a:r>
              <a:rPr lang="en-US" sz="1800" i="1" dirty="0">
                <a:effectLst/>
                <a:latin typeface="Times New Roman" panose="02020603050405020304" pitchFamily="18" charset="0"/>
                <a:ea typeface="Times New Roman" panose="02020603050405020304" pitchFamily="18" charset="0"/>
              </a:rPr>
              <a:t>r Philosophie und ph</a:t>
            </a:r>
            <a:r>
              <a:rPr lang="en-US" sz="1800" i="1" dirty="0">
                <a:effectLst/>
                <a:latin typeface="Times New Roman" panose="02020603050405020304" pitchFamily="18" charset="0"/>
                <a:ea typeface="Helvetica" pitchFamily="2" charset="0"/>
              </a:rPr>
              <a:t>änomenologische</a:t>
            </a:r>
            <a:r>
              <a:rPr lang="en-US" sz="1800" i="1" dirty="0">
                <a:effectLst/>
                <a:latin typeface="Times New Roman" panose="02020603050405020304" pitchFamily="18" charset="0"/>
                <a:ea typeface="Times New Roman" panose="02020603050405020304" pitchFamily="18" charset="0"/>
              </a:rPr>
              <a:t> Forschung</a:t>
            </a:r>
            <a:r>
              <a:rPr lang="en-US" sz="1800" dirty="0">
                <a:effectLst/>
                <a:latin typeface="Times New Roman" panose="02020603050405020304" pitchFamily="18" charset="0"/>
                <a:ea typeface="Times New Roman" panose="02020603050405020304" pitchFamily="18" charset="0"/>
              </a:rPr>
              <a:t>, vol. X, 515</a:t>
            </a:r>
            <a:r>
              <a:rPr lang="en-US" sz="1800" dirty="0">
                <a:effectLst/>
                <a:latin typeface="Times New Roman" panose="02020603050405020304" pitchFamily="18" charset="0"/>
                <a:ea typeface="Helvetica" pitchFamily="2" charset="0"/>
              </a:rPr>
              <a:t>–569.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Korsmeyer, Carolyn 2020: “Philosophical perspectives on disgust and repulsion,” </a:t>
            </a:r>
            <a:r>
              <a:rPr lang="en-US" sz="1800" i="1" dirty="0">
                <a:effectLst/>
                <a:latin typeface="Times New Roman" panose="02020603050405020304" pitchFamily="18" charset="0"/>
                <a:ea typeface="Times New Roman" panose="02020603050405020304" pitchFamily="18" charset="0"/>
              </a:rPr>
              <a:t>Emotionen</a:t>
            </a:r>
            <a:r>
              <a:rPr lang="en-US" sz="1800" i="0" dirty="0">
                <a:effectLst/>
                <a:latin typeface="Times New Roman" panose="02020603050405020304" pitchFamily="18" charset="0"/>
                <a:ea typeface="Times New Roman" panose="02020603050405020304" pitchFamily="18" charset="0"/>
              </a:rPr>
              <a:t>, eds. Hermann Kappelhoff, Jan-Hendrik Bakels, Hauke Lehmann and Christina Schmit, </a:t>
            </a:r>
            <a:r>
              <a:rPr lang="en-GB" sz="2800" b="0" i="0" u="none" strike="noStrike" dirty="0">
                <a:solidFill>
                  <a:srgbClr val="333333"/>
                </a:solidFill>
                <a:effectLst/>
                <a:latin typeface="-apple-system"/>
                <a:ea typeface="Times New Roman" panose="02020603050405020304" pitchFamily="18" charset="0"/>
              </a:rPr>
              <a:t> Dordrecht: Springer,</a:t>
            </a:r>
            <a:r>
              <a:rPr lang="en-US" sz="1800" i="0" dirty="0">
                <a:effectLst/>
                <a:latin typeface="Times New Roman" panose="02020603050405020304" pitchFamily="18" charset="0"/>
                <a:ea typeface="Times New Roman" panose="02020603050405020304" pitchFamily="18" charset="0"/>
              </a:rPr>
              <a:t> 160–164.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Strohminger, Nina 2014a: “Disgust talked about,” </a:t>
            </a:r>
            <a:r>
              <a:rPr lang="en-US" sz="1800" i="1" dirty="0">
                <a:effectLst/>
                <a:latin typeface="Times New Roman" panose="02020603050405020304" pitchFamily="18" charset="0"/>
                <a:ea typeface="Times New Roman" panose="02020603050405020304" pitchFamily="18" charset="0"/>
              </a:rPr>
              <a:t>Philosophy Compass</a:t>
            </a:r>
            <a:r>
              <a:rPr lang="en-US" sz="1800" dirty="0">
                <a:effectLst/>
                <a:latin typeface="Times New Roman" panose="02020603050405020304" pitchFamily="18" charset="0"/>
                <a:ea typeface="Times New Roman" panose="02020603050405020304" pitchFamily="18" charset="0"/>
              </a:rPr>
              <a:t>, vol. 9, no. 7, 478–493.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Strohminger, Nina 2014b: “The meaning of disgust: A refutation,” </a:t>
            </a:r>
            <a:r>
              <a:rPr lang="en-US" sz="1800" i="1" dirty="0">
                <a:effectLst/>
                <a:latin typeface="Times New Roman" panose="02020603050405020304" pitchFamily="18" charset="0"/>
                <a:ea typeface="Times New Roman" panose="02020603050405020304" pitchFamily="18" charset="0"/>
              </a:rPr>
              <a:t>Emotion Review</a:t>
            </a:r>
            <a:r>
              <a:rPr lang="en-US" sz="1800" dirty="0">
                <a:effectLst/>
                <a:latin typeface="Times New Roman" panose="02020603050405020304" pitchFamily="18" charset="0"/>
                <a:ea typeface="Times New Roman" panose="02020603050405020304" pitchFamily="18" charset="0"/>
              </a:rPr>
              <a:t>, vol. 6, no. 3, 214–216.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McGin, Colin 2014: </a:t>
            </a:r>
            <a:r>
              <a:rPr lang="en-GB" sz="1800" i="1" dirty="0">
                <a:effectLst/>
                <a:latin typeface="TimesNewRomanPS"/>
              </a:rPr>
              <a:t>The Meaning of Disgust</a:t>
            </a:r>
            <a:r>
              <a:rPr lang="en-GB" sz="1800" i="1" dirty="0">
                <a:effectLst/>
                <a:latin typeface="TimesNewRomanPSMT"/>
              </a:rPr>
              <a:t>,</a:t>
            </a:r>
            <a:r>
              <a:rPr lang="en-GB" sz="1800" dirty="0">
                <a:effectLst/>
                <a:latin typeface="TimesNewRomanPSMT"/>
              </a:rPr>
              <a:t> Oxford: Oxford University Press. </a:t>
            </a: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FI" sz="1800" dirty="0">
              <a:effectLst/>
              <a:latin typeface="Times New Roman" panose="02020603050405020304" pitchFamily="18" charset="0"/>
              <a:ea typeface="Times New Roman" panose="02020603050405020304" pitchFamily="18" charset="0"/>
            </a:endParaRPr>
          </a:p>
          <a:p>
            <a:endParaRPr lang="en-FI" dirty="0"/>
          </a:p>
        </p:txBody>
      </p:sp>
      <p:sp>
        <p:nvSpPr>
          <p:cNvPr id="4" name="Slide Number Placeholder 3"/>
          <p:cNvSpPr>
            <a:spLocks noGrp="1"/>
          </p:cNvSpPr>
          <p:nvPr>
            <p:ph type="sldNum" sz="quarter" idx="5"/>
          </p:nvPr>
        </p:nvSpPr>
        <p:spPr/>
        <p:txBody>
          <a:bodyPr/>
          <a:lstStyle/>
          <a:p>
            <a:fld id="{A5187A0B-8A24-8C46-86C4-DE78B77CD5A3}" type="slidenum">
              <a:rPr lang="en-FI" smtClean="0"/>
              <a:t>13</a:t>
            </a:fld>
            <a:endParaRPr lang="en-FI"/>
          </a:p>
        </p:txBody>
      </p:sp>
    </p:spTree>
    <p:extLst>
      <p:ext uri="{BB962C8B-B14F-4D97-AF65-F5344CB8AC3E}">
        <p14:creationId xmlns:p14="http://schemas.microsoft.com/office/powerpoint/2010/main" val="2627582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Top:</a:t>
            </a:r>
          </a:p>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Salvador</a:t>
            </a:r>
            <a:r>
              <a:rPr lang="fi-FI" b="1" dirty="0"/>
              <a:t> </a:t>
            </a:r>
            <a:r>
              <a:rPr lang="en-FI" dirty="0"/>
              <a:t>Dali’s paintings and writings:</a:t>
            </a:r>
          </a:p>
          <a:p>
            <a:r>
              <a:rPr lang="fi-FI" i="0" dirty="0"/>
              <a:t>1929: </a:t>
            </a:r>
            <a:r>
              <a:rPr lang="fi-FI" i="1" dirty="0"/>
              <a:t>The Accomondations of Desire </a:t>
            </a:r>
            <a:r>
              <a:rPr lang="fi-FI" dirty="0"/>
              <a:t>(</a:t>
            </a:r>
            <a:r>
              <a:rPr lang="fi-FI" i="1" dirty="0"/>
              <a:t>Les accommondations des désirs</a:t>
            </a:r>
            <a:r>
              <a:rPr lang="fi-FI" dirty="0"/>
              <a:t>).</a:t>
            </a:r>
          </a:p>
          <a:p>
            <a:pPr>
              <a:lnSpc>
                <a:spcPct val="150000"/>
              </a:lnSpc>
            </a:pPr>
            <a:r>
              <a:rPr lang="en-US" sz="1200" dirty="0">
                <a:effectLst/>
                <a:latin typeface="Times New Roman" panose="02020603050405020304" pitchFamily="18" charset="0"/>
                <a:ea typeface="Times New Roman" panose="02020603050405020304" pitchFamily="18" charset="0"/>
              </a:rPr>
              <a:t>[1930] 1979: “L’âne pourri,” in </a:t>
            </a:r>
            <a:r>
              <a:rPr lang="en-US" sz="1200" i="1" dirty="0">
                <a:effectLst/>
                <a:latin typeface="Times New Roman" panose="02020603050405020304" pitchFamily="18" charset="0"/>
                <a:ea typeface="Times New Roman" panose="02020603050405020304" pitchFamily="18" charset="0"/>
              </a:rPr>
              <a:t>Dali: Retrospective, 1920–1980</a:t>
            </a:r>
            <a:r>
              <a:rPr lang="en-US" sz="1200" dirty="0">
                <a:effectLst/>
                <a:latin typeface="Times New Roman" panose="02020603050405020304" pitchFamily="18" charset="0"/>
                <a:ea typeface="Times New Roman" panose="02020603050405020304" pitchFamily="18" charset="0"/>
              </a:rPr>
              <a:t>, exhibition catalogue, Centre Georges Pompidou, Paris.</a:t>
            </a:r>
            <a:endParaRPr lang="en-FI" sz="1200" dirty="0">
              <a:effectLst/>
              <a:latin typeface="Times New Roman" panose="02020603050405020304" pitchFamily="18" charset="0"/>
              <a:ea typeface="Times New Roman" panose="02020603050405020304" pitchFamily="18" charset="0"/>
            </a:endParaRPr>
          </a:p>
          <a:p>
            <a:pPr>
              <a:lnSpc>
                <a:spcPct val="150000"/>
              </a:lnSpc>
            </a:pPr>
            <a:r>
              <a:rPr lang="en-US" sz="1200" dirty="0">
                <a:effectLst/>
                <a:latin typeface="Times New Roman" panose="02020603050405020304" pitchFamily="18" charset="0"/>
                <a:ea typeface="Times New Roman" panose="02020603050405020304" pitchFamily="18" charset="0"/>
              </a:rPr>
              <a:t>1932: </a:t>
            </a:r>
            <a:r>
              <a:rPr lang="en-US" sz="1200" dirty="0">
                <a:effectLst/>
                <a:latin typeface="Times New Roman" panose="02020603050405020304" pitchFamily="18" charset="0"/>
                <a:ea typeface="Helvetica" pitchFamily="2" charset="0"/>
              </a:rPr>
              <a:t>“</a:t>
            </a:r>
            <a:r>
              <a:rPr lang="en-US" sz="1200" dirty="0">
                <a:effectLst/>
                <a:latin typeface="Times New Roman" panose="02020603050405020304" pitchFamily="18" charset="0"/>
                <a:ea typeface="Times New Roman" panose="02020603050405020304" pitchFamily="18" charset="0"/>
              </a:rPr>
              <a:t>The object as revealed in surrealist experiments,</a:t>
            </a:r>
            <a:r>
              <a:rPr lang="en-US" sz="1200" dirty="0">
                <a:effectLst/>
                <a:latin typeface="Times New Roman" panose="02020603050405020304" pitchFamily="18" charset="0"/>
                <a:ea typeface="Helvetica" pitchFamily="2" charset="0"/>
              </a:rPr>
              <a:t>”</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This Quarter</a:t>
            </a:r>
            <a:r>
              <a:rPr lang="en-US" sz="1200" dirty="0">
                <a:effectLst/>
                <a:latin typeface="Times New Roman" panose="02020603050405020304" pitchFamily="18" charset="0"/>
                <a:ea typeface="Times New Roman" panose="02020603050405020304" pitchFamily="18" charset="0"/>
              </a:rPr>
              <a:t>, vol. VIII, no. 1.</a:t>
            </a:r>
            <a:endParaRPr lang="en-FI" dirty="0"/>
          </a:p>
          <a:p>
            <a:pPr marL="0" indent="0">
              <a:buNone/>
            </a:pPr>
            <a:r>
              <a:rPr lang="en-FI" dirty="0"/>
              <a:t>The film </a:t>
            </a:r>
            <a:r>
              <a:rPr lang="en-FI" i="1" dirty="0"/>
              <a:t>An Andalusian Dog </a:t>
            </a:r>
            <a:r>
              <a:rPr lang="en-FI" dirty="0"/>
              <a:t>by Dali and Louis Bunuel (</a:t>
            </a:r>
            <a:r>
              <a:rPr lang="en-FI" i="1" dirty="0"/>
              <a:t>Un chien andalou </a:t>
            </a:r>
            <a:r>
              <a:rPr lang="en-FI" dirty="0"/>
              <a:t>1929).</a:t>
            </a:r>
          </a:p>
          <a:p>
            <a:pPr marL="0" indent="0">
              <a:buNone/>
            </a:pPr>
            <a:endParaRPr lang="en-FI" dirty="0"/>
          </a:p>
          <a:p>
            <a:pPr marL="0" indent="0">
              <a:buNone/>
            </a:pPr>
            <a:r>
              <a:rPr lang="en-FI" dirty="0"/>
              <a:t>Down: </a:t>
            </a:r>
          </a:p>
          <a:p>
            <a:pPr marL="0" indent="0">
              <a:buNone/>
            </a:pPr>
            <a:r>
              <a:rPr lang="en-FI" dirty="0"/>
              <a:t>Jean-Paul Sartre’s discussion of </a:t>
            </a:r>
            <a:r>
              <a:rPr lang="en-FI" i="1" dirty="0"/>
              <a:t>the slimy </a:t>
            </a:r>
            <a:r>
              <a:rPr lang="en-FI" dirty="0"/>
              <a:t>in </a:t>
            </a:r>
            <a:r>
              <a:rPr lang="en-FI" i="1" dirty="0"/>
              <a:t>Being and Nothingness: </a:t>
            </a:r>
            <a:r>
              <a:rPr lang="en-US" sz="1200" i="1" dirty="0">
                <a:effectLst/>
                <a:latin typeface="Times New Roman" panose="02020603050405020304" pitchFamily="18" charset="0"/>
                <a:ea typeface="Times New Roman" panose="02020603050405020304" pitchFamily="18" charset="0"/>
              </a:rPr>
              <a:t>A Phenomenological Essay on Ontology</a:t>
            </a:r>
            <a:r>
              <a:rPr lang="en-FI" i="1" dirty="0"/>
              <a:t> </a:t>
            </a:r>
            <a:r>
              <a:rPr lang="en-FI" dirty="0"/>
              <a:t>(</a:t>
            </a:r>
            <a:r>
              <a:rPr lang="en-US" sz="1200" i="1" dirty="0">
                <a:effectLst/>
                <a:latin typeface="Times New Roman" panose="02020603050405020304" pitchFamily="18" charset="0"/>
                <a:ea typeface="Times New Roman" panose="02020603050405020304" pitchFamily="18" charset="0"/>
              </a:rPr>
              <a:t>L'être et le néant: essai d'ontologie phénoménologique</a:t>
            </a:r>
            <a:r>
              <a:rPr lang="en-FI" dirty="0">
                <a:effectLst/>
              </a:rPr>
              <a:t> </a:t>
            </a:r>
            <a:r>
              <a:rPr lang="en-FI" dirty="0"/>
              <a:t>1943)</a:t>
            </a:r>
          </a:p>
          <a:p>
            <a:pPr marL="0" indent="0">
              <a:buNone/>
            </a:pPr>
            <a:r>
              <a:rPr lang="en-US" sz="1200" dirty="0">
                <a:effectLst/>
                <a:latin typeface="Times New Roman" panose="02020603050405020304" pitchFamily="18" charset="0"/>
                <a:ea typeface="Times New Roman" panose="02020603050405020304" pitchFamily="18" charset="0"/>
              </a:rPr>
              <a:t>Mary Douglas</a:t>
            </a:r>
            <a:r>
              <a:rPr lang="en-US" sz="1200" dirty="0">
                <a:effectLst/>
                <a:latin typeface="Times New Roman" panose="02020603050405020304" pitchFamily="18" charset="0"/>
                <a:ea typeface="Helvetica" pitchFamily="2" charset="0"/>
              </a:rPr>
              <a:t>’s discussion of </a:t>
            </a:r>
            <a:r>
              <a:rPr lang="en-FI" sz="1200" i="1" dirty="0"/>
              <a:t>the slimy</a:t>
            </a:r>
            <a:r>
              <a:rPr lang="en-US" sz="1200" dirty="0">
                <a:effectLst/>
                <a:latin typeface="Times New Roman" panose="02020603050405020304" pitchFamily="18" charset="0"/>
                <a:ea typeface="Helvetica" pitchFamily="2" charset="0"/>
              </a:rPr>
              <a:t> in her anthropological classic </a:t>
            </a:r>
            <a:r>
              <a:rPr lang="en-US" sz="1200" i="1" dirty="0">
                <a:effectLst/>
                <a:latin typeface="Times New Roman" panose="02020603050405020304" pitchFamily="18" charset="0"/>
                <a:ea typeface="Times New Roman" panose="02020603050405020304" pitchFamily="18" charset="0"/>
              </a:rPr>
              <a:t>Purity and Danger: An Analysis of the Concepts of Pollution and Taboo</a:t>
            </a:r>
            <a:r>
              <a:rPr lang="en-US" sz="1200" dirty="0">
                <a:effectLst/>
                <a:latin typeface="Times New Roman" panose="02020603050405020304" pitchFamily="18" charset="0"/>
                <a:ea typeface="Times New Roman" panose="02020603050405020304" pitchFamily="18" charset="0"/>
              </a:rPr>
              <a:t> </a:t>
            </a:r>
            <a:r>
              <a:rPr lang="en-US" sz="1000" dirty="0">
                <a:effectLst/>
                <a:latin typeface="Times New Roman" panose="02020603050405020304" pitchFamily="18" charset="0"/>
                <a:ea typeface="Times New Roman" panose="02020603050405020304" pitchFamily="18" charset="0"/>
              </a:rPr>
              <a:t>(1966</a:t>
            </a:r>
            <a:r>
              <a:rPr lang="en-FI" dirty="0"/>
              <a:t>).</a:t>
            </a:r>
          </a:p>
          <a:p>
            <a:pPr marL="0" indent="0">
              <a:buNone/>
            </a:pPr>
            <a:r>
              <a:rPr lang="en-FI" dirty="0"/>
              <a:t>Salvador Dali’s 50 </a:t>
            </a:r>
            <a:r>
              <a:rPr lang="en-FI" i="1" dirty="0"/>
              <a:t>Secrets of Magic Craftmanship </a:t>
            </a:r>
            <a:r>
              <a:rPr lang="en-FI" i="0" dirty="0"/>
              <a:t>(1948) </a:t>
            </a:r>
            <a:r>
              <a:rPr lang="en-FI" dirty="0"/>
              <a:t>in which he desribes the research interests involved in and motivating his paining.</a:t>
            </a:r>
          </a:p>
          <a:p>
            <a:pPr marL="0" indent="0">
              <a:buNone/>
            </a:pPr>
            <a:r>
              <a:rPr lang="en-FI" dirty="0"/>
              <a:t>Julia Kristeva’s conceptualization of </a:t>
            </a:r>
            <a:r>
              <a:rPr lang="en-FI" i="1" dirty="0"/>
              <a:t>the abject </a:t>
            </a:r>
            <a:r>
              <a:rPr lang="en-FI" dirty="0"/>
              <a:t>in her </a:t>
            </a:r>
            <a:r>
              <a:rPr lang="en-FI" i="1" dirty="0"/>
              <a:t>P</a:t>
            </a:r>
            <a:r>
              <a:rPr lang="en-GB" i="1" dirty="0"/>
              <a:t>o</a:t>
            </a:r>
            <a:r>
              <a:rPr lang="en-FI" i="1" dirty="0"/>
              <a:t>wers of Horror</a:t>
            </a:r>
            <a:r>
              <a:rPr lang="en-FI" dirty="0"/>
              <a:t> (</a:t>
            </a:r>
            <a:r>
              <a:rPr lang="en-US" sz="1200" i="1" dirty="0">
                <a:effectLst/>
                <a:latin typeface="Times New Roman" panose="02020603050405020304" pitchFamily="18" charset="0"/>
                <a:ea typeface="Times New Roman" panose="02020603050405020304" pitchFamily="18" charset="0"/>
              </a:rPr>
              <a:t>Pouvoirs de l’horreur: un essai sur l’abjection</a:t>
            </a:r>
            <a:r>
              <a:rPr lang="en-US" sz="1200" dirty="0">
                <a:effectLst/>
                <a:latin typeface="Times New Roman" panose="02020603050405020304" pitchFamily="18" charset="0"/>
                <a:ea typeface="Times New Roman" panose="02020603050405020304" pitchFamily="18" charset="0"/>
              </a:rPr>
              <a:t> 1982</a:t>
            </a:r>
            <a:r>
              <a:rPr lang="en-FI" dirty="0"/>
              <a:t>), and her </a:t>
            </a:r>
            <a:r>
              <a:rPr lang="en-FI" i="1" dirty="0"/>
              <a:t>Black Sun </a:t>
            </a:r>
            <a:r>
              <a:rPr lang="en-FI" dirty="0"/>
              <a:t>(</a:t>
            </a:r>
            <a:r>
              <a:rPr lang="en-FI" i="1" dirty="0"/>
              <a:t>Soleil noir </a:t>
            </a:r>
            <a:r>
              <a:rPr lang="en-FI" dirty="0"/>
              <a:t>1989).</a:t>
            </a:r>
          </a:p>
        </p:txBody>
      </p:sp>
      <p:sp>
        <p:nvSpPr>
          <p:cNvPr id="4" name="Slide Number Placeholder 3"/>
          <p:cNvSpPr>
            <a:spLocks noGrp="1"/>
          </p:cNvSpPr>
          <p:nvPr>
            <p:ph type="sldNum" sz="quarter" idx="10"/>
          </p:nvPr>
        </p:nvSpPr>
        <p:spPr/>
        <p:txBody>
          <a:bodyPr/>
          <a:lstStyle/>
          <a:p>
            <a:fld id="{7164DF38-2700-EF42-BB4E-8D27621B7BE8}" type="slidenum">
              <a:rPr lang="en-US" smtClean="0"/>
              <a:t>14</a:t>
            </a:fld>
            <a:endParaRPr lang="en-US" dirty="0"/>
          </a:p>
        </p:txBody>
      </p:sp>
    </p:spTree>
    <p:extLst>
      <p:ext uri="{BB962C8B-B14F-4D97-AF65-F5344CB8AC3E}">
        <p14:creationId xmlns:p14="http://schemas.microsoft.com/office/powerpoint/2010/main" val="2143417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A5187A0B-8A24-8C46-86C4-DE78B77CD5A3}" type="slidenum">
              <a:rPr lang="en-FI" smtClean="0"/>
              <a:t>16</a:t>
            </a:fld>
            <a:endParaRPr lang="en-FI"/>
          </a:p>
        </p:txBody>
      </p:sp>
    </p:spTree>
    <p:extLst>
      <p:ext uri="{BB962C8B-B14F-4D97-AF65-F5344CB8AC3E}">
        <p14:creationId xmlns:p14="http://schemas.microsoft.com/office/powerpoint/2010/main" val="606499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fld id="{A5187A0B-8A24-8C46-86C4-DE78B77CD5A3}" type="slidenum">
              <a:rPr lang="en-FI" smtClean="0"/>
              <a:t>17</a:t>
            </a:fld>
            <a:endParaRPr lang="en-FI"/>
          </a:p>
        </p:txBody>
      </p:sp>
    </p:spTree>
    <p:extLst>
      <p:ext uri="{BB962C8B-B14F-4D97-AF65-F5344CB8AC3E}">
        <p14:creationId xmlns:p14="http://schemas.microsoft.com/office/powerpoint/2010/main" val="350566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I" dirty="0"/>
              <a:t>Bernardo Mei’s </a:t>
            </a:r>
            <a:r>
              <a:rPr lang="en-FI" i="1" dirty="0"/>
              <a:t>Cleansing of the Temple </a:t>
            </a:r>
            <a:r>
              <a:rPr lang="en-FI" dirty="0"/>
              <a:t>(1655).</a:t>
            </a:r>
          </a:p>
          <a:p>
            <a:r>
              <a:rPr lang="en-FI" dirty="0"/>
              <a:t>Garavaggio’s </a:t>
            </a:r>
            <a:r>
              <a:rPr lang="en-FI" i="1" dirty="0"/>
              <a:t>Boy Bitten by a (Poisonous) Lizard </a:t>
            </a:r>
            <a:r>
              <a:rPr lang="en-FI" dirty="0"/>
              <a:t>(1593–1954).</a:t>
            </a:r>
          </a:p>
          <a:p>
            <a:r>
              <a:rPr lang="en-FI" dirty="0"/>
              <a:t>From Ruben Östlund’s movie </a:t>
            </a:r>
            <a:r>
              <a:rPr lang="en-FI" i="1" dirty="0"/>
              <a:t>Triangle of Sadness </a:t>
            </a:r>
            <a:r>
              <a:rPr lang="en-FI" dirty="0"/>
              <a:t>(2022).</a:t>
            </a:r>
          </a:p>
        </p:txBody>
      </p:sp>
      <p:sp>
        <p:nvSpPr>
          <p:cNvPr id="4" name="Slide Number Placeholder 3"/>
          <p:cNvSpPr>
            <a:spLocks noGrp="1"/>
          </p:cNvSpPr>
          <p:nvPr>
            <p:ph type="sldNum" sz="quarter" idx="5"/>
          </p:nvPr>
        </p:nvSpPr>
        <p:spPr/>
        <p:txBody>
          <a:bodyPr/>
          <a:lstStyle/>
          <a:p>
            <a:fld id="{A5187A0B-8A24-8C46-86C4-DE78B77CD5A3}" type="slidenum">
              <a:rPr lang="en-FI" smtClean="0"/>
              <a:t>19</a:t>
            </a:fld>
            <a:endParaRPr lang="en-FI"/>
          </a:p>
        </p:txBody>
      </p:sp>
    </p:spTree>
    <p:extLst>
      <p:ext uri="{BB962C8B-B14F-4D97-AF65-F5344CB8AC3E}">
        <p14:creationId xmlns:p14="http://schemas.microsoft.com/office/powerpoint/2010/main" val="3353446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73BA3-797C-22AA-62AB-D5BA79840DD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FI"/>
          </a:p>
        </p:txBody>
      </p:sp>
      <p:sp>
        <p:nvSpPr>
          <p:cNvPr id="3" name="Subtitle 2">
            <a:extLst>
              <a:ext uri="{FF2B5EF4-FFF2-40B4-BE49-F238E27FC236}">
                <a16:creationId xmlns:a16="http://schemas.microsoft.com/office/drawing/2014/main" id="{CDFC6BB8-66A3-62AE-B67E-E6CCAE6D7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FI"/>
          </a:p>
        </p:txBody>
      </p:sp>
      <p:sp>
        <p:nvSpPr>
          <p:cNvPr id="4" name="Date Placeholder 3">
            <a:extLst>
              <a:ext uri="{FF2B5EF4-FFF2-40B4-BE49-F238E27FC236}">
                <a16:creationId xmlns:a16="http://schemas.microsoft.com/office/drawing/2014/main" id="{8E980C10-BFF7-DB5E-2317-826AB29F7A72}"/>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5" name="Footer Placeholder 4">
            <a:extLst>
              <a:ext uri="{FF2B5EF4-FFF2-40B4-BE49-F238E27FC236}">
                <a16:creationId xmlns:a16="http://schemas.microsoft.com/office/drawing/2014/main" id="{A85E1A1C-E14D-1924-B234-C7D4A6FDCEDF}"/>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ACB378C1-AA6C-0D66-582F-DE2CD67257A8}"/>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168846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4805-1F58-E60F-5324-9F53ED4D0F33}"/>
              </a:ext>
            </a:extLst>
          </p:cNvPr>
          <p:cNvSpPr>
            <a:spLocks noGrp="1"/>
          </p:cNvSpPr>
          <p:nvPr>
            <p:ph type="title"/>
          </p:nvPr>
        </p:nvSpPr>
        <p:spPr/>
        <p:txBody>
          <a:bodyPr/>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D44A7DD1-F98A-ACF4-2425-126DE6666A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D3FE9527-3FE1-BD79-5533-6E52CD38B3E3}"/>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5" name="Footer Placeholder 4">
            <a:extLst>
              <a:ext uri="{FF2B5EF4-FFF2-40B4-BE49-F238E27FC236}">
                <a16:creationId xmlns:a16="http://schemas.microsoft.com/office/drawing/2014/main" id="{E9B38A9E-FEA1-A65E-3758-912C3646C8D8}"/>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284B63-8AE3-3320-8C19-CCF2802277A0}"/>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4285009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67177-1189-ACC7-05F9-6C67D9FDBF8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FI"/>
          </a:p>
        </p:txBody>
      </p:sp>
      <p:sp>
        <p:nvSpPr>
          <p:cNvPr id="3" name="Vertical Text Placeholder 2">
            <a:extLst>
              <a:ext uri="{FF2B5EF4-FFF2-40B4-BE49-F238E27FC236}">
                <a16:creationId xmlns:a16="http://schemas.microsoft.com/office/drawing/2014/main" id="{EE818B7B-E540-EC37-4B71-1B93DDEEFE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F59F59D3-F02D-8358-2EEF-B17FA187F343}"/>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5" name="Footer Placeholder 4">
            <a:extLst>
              <a:ext uri="{FF2B5EF4-FFF2-40B4-BE49-F238E27FC236}">
                <a16:creationId xmlns:a16="http://schemas.microsoft.com/office/drawing/2014/main" id="{AFCF60EA-DF1E-AB65-F0FA-408F31EECCAC}"/>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FFEC2C37-AE43-E733-6279-CAD9D7DD85E9}"/>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2926900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F3C2B-B8B8-3840-E1B0-810FC680AC1A}"/>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5022983F-1829-2959-4DB2-2B0825E1F13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F3748330-91CE-DB1D-C381-DEA4C2A29740}"/>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5" name="Footer Placeholder 4">
            <a:extLst>
              <a:ext uri="{FF2B5EF4-FFF2-40B4-BE49-F238E27FC236}">
                <a16:creationId xmlns:a16="http://schemas.microsoft.com/office/drawing/2014/main" id="{5156057A-0CB4-3D81-B629-F979EB0B6BE5}"/>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05F6000-5C9C-0A5D-004B-FDEA4E459B87}"/>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2836908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113A6-0044-2B9E-F0D3-C9DC8433F7E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FI"/>
          </a:p>
        </p:txBody>
      </p:sp>
      <p:sp>
        <p:nvSpPr>
          <p:cNvPr id="3" name="Text Placeholder 2">
            <a:extLst>
              <a:ext uri="{FF2B5EF4-FFF2-40B4-BE49-F238E27FC236}">
                <a16:creationId xmlns:a16="http://schemas.microsoft.com/office/drawing/2014/main" id="{207BB219-E2F0-8660-323B-C2F5A7538F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6AA76BC-E59E-58A5-844A-E60A8B6D3631}"/>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5" name="Footer Placeholder 4">
            <a:extLst>
              <a:ext uri="{FF2B5EF4-FFF2-40B4-BE49-F238E27FC236}">
                <a16:creationId xmlns:a16="http://schemas.microsoft.com/office/drawing/2014/main" id="{5DAC1135-013E-DCA2-2597-B7122C8D83B3}"/>
              </a:ext>
            </a:extLst>
          </p:cNvPr>
          <p:cNvSpPr>
            <a:spLocks noGrp="1"/>
          </p:cNvSpPr>
          <p:nvPr>
            <p:ph type="ftr" sz="quarter" idx="11"/>
          </p:nvPr>
        </p:nvSpPr>
        <p:spPr/>
        <p:txBody>
          <a:bodyPr/>
          <a:lstStyle/>
          <a:p>
            <a:endParaRPr lang="en-FI"/>
          </a:p>
        </p:txBody>
      </p:sp>
      <p:sp>
        <p:nvSpPr>
          <p:cNvPr id="6" name="Slide Number Placeholder 5">
            <a:extLst>
              <a:ext uri="{FF2B5EF4-FFF2-40B4-BE49-F238E27FC236}">
                <a16:creationId xmlns:a16="http://schemas.microsoft.com/office/drawing/2014/main" id="{C81773B6-0842-380D-4B28-A9B882FAADBB}"/>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1828837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1E5B-220D-981C-C0BB-2A01DFB2B150}"/>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B1CCB2F-8B13-07B7-081D-E626553E239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85CFC4CD-5F57-E5E2-5841-C8CD65319FC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Date Placeholder 4">
            <a:extLst>
              <a:ext uri="{FF2B5EF4-FFF2-40B4-BE49-F238E27FC236}">
                <a16:creationId xmlns:a16="http://schemas.microsoft.com/office/drawing/2014/main" id="{9E5CA0B8-B0B6-0C49-0951-8E7E38FF34E5}"/>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6" name="Footer Placeholder 5">
            <a:extLst>
              <a:ext uri="{FF2B5EF4-FFF2-40B4-BE49-F238E27FC236}">
                <a16:creationId xmlns:a16="http://schemas.microsoft.com/office/drawing/2014/main" id="{F5DD811A-4CA5-18BD-0FA4-DF450B02FE8A}"/>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A1345C88-9A0F-8D02-F357-C55C8FB3E4CC}"/>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275479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60AA-E6BF-52D5-E963-D9B5F37482A5}"/>
              </a:ext>
            </a:extLst>
          </p:cNvPr>
          <p:cNvSpPr>
            <a:spLocks noGrp="1"/>
          </p:cNvSpPr>
          <p:nvPr>
            <p:ph type="title"/>
          </p:nvPr>
        </p:nvSpPr>
        <p:spPr>
          <a:xfrm>
            <a:off x="839788" y="365125"/>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EF857E87-DBA4-500B-C147-F61862431A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AD1017-81B4-200C-DB1C-B0E714DC18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A9B7C928-F8B6-24AD-7CE3-D8A5E9661D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668BA1C-05F4-0541-3ABF-8F2620060B7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7" name="Date Placeholder 6">
            <a:extLst>
              <a:ext uri="{FF2B5EF4-FFF2-40B4-BE49-F238E27FC236}">
                <a16:creationId xmlns:a16="http://schemas.microsoft.com/office/drawing/2014/main" id="{66CA40ED-6E91-DF1B-BC11-7EAAC575AFD3}"/>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8" name="Footer Placeholder 7">
            <a:extLst>
              <a:ext uri="{FF2B5EF4-FFF2-40B4-BE49-F238E27FC236}">
                <a16:creationId xmlns:a16="http://schemas.microsoft.com/office/drawing/2014/main" id="{688EFD8E-85EB-B9BB-B0FA-FF95E36C883F}"/>
              </a:ext>
            </a:extLst>
          </p:cNvPr>
          <p:cNvSpPr>
            <a:spLocks noGrp="1"/>
          </p:cNvSpPr>
          <p:nvPr>
            <p:ph type="ftr" sz="quarter" idx="11"/>
          </p:nvPr>
        </p:nvSpPr>
        <p:spPr/>
        <p:txBody>
          <a:bodyPr/>
          <a:lstStyle/>
          <a:p>
            <a:endParaRPr lang="en-FI"/>
          </a:p>
        </p:txBody>
      </p:sp>
      <p:sp>
        <p:nvSpPr>
          <p:cNvPr id="9" name="Slide Number Placeholder 8">
            <a:extLst>
              <a:ext uri="{FF2B5EF4-FFF2-40B4-BE49-F238E27FC236}">
                <a16:creationId xmlns:a16="http://schemas.microsoft.com/office/drawing/2014/main" id="{B2BA964E-F18A-8FCF-EA03-33A9E292D6F6}"/>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2602848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5910-E75D-2C80-6294-7F9DDF47011C}"/>
              </a:ext>
            </a:extLst>
          </p:cNvPr>
          <p:cNvSpPr>
            <a:spLocks noGrp="1"/>
          </p:cNvSpPr>
          <p:nvPr>
            <p:ph type="title"/>
          </p:nvPr>
        </p:nvSpPr>
        <p:spPr/>
        <p:txBody>
          <a:bodyPr/>
          <a:lstStyle/>
          <a:p>
            <a:r>
              <a:rPr lang="en-GB"/>
              <a:t>Click to edit Master title style</a:t>
            </a:r>
            <a:endParaRPr lang="en-FI"/>
          </a:p>
        </p:txBody>
      </p:sp>
      <p:sp>
        <p:nvSpPr>
          <p:cNvPr id="3" name="Date Placeholder 2">
            <a:extLst>
              <a:ext uri="{FF2B5EF4-FFF2-40B4-BE49-F238E27FC236}">
                <a16:creationId xmlns:a16="http://schemas.microsoft.com/office/drawing/2014/main" id="{3EE281AB-290B-F74F-775E-A35ED621A048}"/>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4" name="Footer Placeholder 3">
            <a:extLst>
              <a:ext uri="{FF2B5EF4-FFF2-40B4-BE49-F238E27FC236}">
                <a16:creationId xmlns:a16="http://schemas.microsoft.com/office/drawing/2014/main" id="{BD975AB7-D4C3-595A-1D84-CE9C834BB988}"/>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566DDB6A-BC3A-8521-6A4D-5A4FA30187A7}"/>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3918273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A58A41-D69E-1484-2E46-25F1D626EDA7}"/>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3" name="Footer Placeholder 2">
            <a:extLst>
              <a:ext uri="{FF2B5EF4-FFF2-40B4-BE49-F238E27FC236}">
                <a16:creationId xmlns:a16="http://schemas.microsoft.com/office/drawing/2014/main" id="{B91458EF-23E3-418D-94E7-A19CF2B8437F}"/>
              </a:ext>
            </a:extLst>
          </p:cNvPr>
          <p:cNvSpPr>
            <a:spLocks noGrp="1"/>
          </p:cNvSpPr>
          <p:nvPr>
            <p:ph type="ftr" sz="quarter" idx="11"/>
          </p:nvPr>
        </p:nvSpPr>
        <p:spPr/>
        <p:txBody>
          <a:bodyPr/>
          <a:lstStyle/>
          <a:p>
            <a:endParaRPr lang="en-FI"/>
          </a:p>
        </p:txBody>
      </p:sp>
      <p:sp>
        <p:nvSpPr>
          <p:cNvPr id="4" name="Slide Number Placeholder 3">
            <a:extLst>
              <a:ext uri="{FF2B5EF4-FFF2-40B4-BE49-F238E27FC236}">
                <a16:creationId xmlns:a16="http://schemas.microsoft.com/office/drawing/2014/main" id="{6ACE56DF-B4F9-550B-04C9-A4A82EDC7519}"/>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413249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B7909-86BD-A821-540C-44305523BA3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Content Placeholder 2">
            <a:extLst>
              <a:ext uri="{FF2B5EF4-FFF2-40B4-BE49-F238E27FC236}">
                <a16:creationId xmlns:a16="http://schemas.microsoft.com/office/drawing/2014/main" id="{CF0F755D-44DE-3408-B87D-FA66535B7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Text Placeholder 3">
            <a:extLst>
              <a:ext uri="{FF2B5EF4-FFF2-40B4-BE49-F238E27FC236}">
                <a16:creationId xmlns:a16="http://schemas.microsoft.com/office/drawing/2014/main" id="{112F79F7-5EB5-3E82-B367-B33118CFB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6A29CC-712D-A7D5-7384-DF607C95B48F}"/>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6" name="Footer Placeholder 5">
            <a:extLst>
              <a:ext uri="{FF2B5EF4-FFF2-40B4-BE49-F238E27FC236}">
                <a16:creationId xmlns:a16="http://schemas.microsoft.com/office/drawing/2014/main" id="{554AF449-D597-C058-77E9-7CDC9DF8BBFD}"/>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785462B5-17F7-FF98-F0AD-760484C79308}"/>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886769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038B-5F5D-D0E8-939F-0413DBD6CF6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FI"/>
          </a:p>
        </p:txBody>
      </p:sp>
      <p:sp>
        <p:nvSpPr>
          <p:cNvPr id="3" name="Picture Placeholder 2">
            <a:extLst>
              <a:ext uri="{FF2B5EF4-FFF2-40B4-BE49-F238E27FC236}">
                <a16:creationId xmlns:a16="http://schemas.microsoft.com/office/drawing/2014/main" id="{53F7115E-CFB1-827C-3EAB-1041E05627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FI"/>
          </a:p>
        </p:txBody>
      </p:sp>
      <p:sp>
        <p:nvSpPr>
          <p:cNvPr id="4" name="Text Placeholder 3">
            <a:extLst>
              <a:ext uri="{FF2B5EF4-FFF2-40B4-BE49-F238E27FC236}">
                <a16:creationId xmlns:a16="http://schemas.microsoft.com/office/drawing/2014/main" id="{006F9F48-692C-1FA8-D847-BF2E76C8E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4ABCDEB-575B-6F7F-0477-711E2AB3A0E2}"/>
              </a:ext>
            </a:extLst>
          </p:cNvPr>
          <p:cNvSpPr>
            <a:spLocks noGrp="1"/>
          </p:cNvSpPr>
          <p:nvPr>
            <p:ph type="dt" sz="half" idx="10"/>
          </p:nvPr>
        </p:nvSpPr>
        <p:spPr/>
        <p:txBody>
          <a:bodyPr/>
          <a:lstStyle/>
          <a:p>
            <a:fld id="{850A9E4F-581D-4649-976C-8DED8C03A609}" type="datetimeFigureOut">
              <a:rPr lang="en-FI" smtClean="0"/>
              <a:t>21.4.2023</a:t>
            </a:fld>
            <a:endParaRPr lang="en-FI"/>
          </a:p>
        </p:txBody>
      </p:sp>
      <p:sp>
        <p:nvSpPr>
          <p:cNvPr id="6" name="Footer Placeholder 5">
            <a:extLst>
              <a:ext uri="{FF2B5EF4-FFF2-40B4-BE49-F238E27FC236}">
                <a16:creationId xmlns:a16="http://schemas.microsoft.com/office/drawing/2014/main" id="{96081597-5D50-B115-67AB-E64ACDE9C111}"/>
              </a:ext>
            </a:extLst>
          </p:cNvPr>
          <p:cNvSpPr>
            <a:spLocks noGrp="1"/>
          </p:cNvSpPr>
          <p:nvPr>
            <p:ph type="ftr" sz="quarter" idx="11"/>
          </p:nvPr>
        </p:nvSpPr>
        <p:spPr/>
        <p:txBody>
          <a:bodyPr/>
          <a:lstStyle/>
          <a:p>
            <a:endParaRPr lang="en-FI"/>
          </a:p>
        </p:txBody>
      </p:sp>
      <p:sp>
        <p:nvSpPr>
          <p:cNvPr id="7" name="Slide Number Placeholder 6">
            <a:extLst>
              <a:ext uri="{FF2B5EF4-FFF2-40B4-BE49-F238E27FC236}">
                <a16:creationId xmlns:a16="http://schemas.microsoft.com/office/drawing/2014/main" id="{365B1FA7-699F-7F87-46D1-985DD41F59F9}"/>
              </a:ext>
            </a:extLst>
          </p:cNvPr>
          <p:cNvSpPr>
            <a:spLocks noGrp="1"/>
          </p:cNvSpPr>
          <p:nvPr>
            <p:ph type="sldNum" sz="quarter" idx="12"/>
          </p:nvPr>
        </p:nvSpPr>
        <p:spPr/>
        <p:txBody>
          <a:bodyPr/>
          <a:lstStyle/>
          <a:p>
            <a:fld id="{37A02CA5-FCE7-0A46-9581-C2EF6B35FB5C}" type="slidenum">
              <a:rPr lang="en-FI" smtClean="0"/>
              <a:t>‹#›</a:t>
            </a:fld>
            <a:endParaRPr lang="en-FI"/>
          </a:p>
        </p:txBody>
      </p:sp>
    </p:spTree>
    <p:extLst>
      <p:ext uri="{BB962C8B-B14F-4D97-AF65-F5344CB8AC3E}">
        <p14:creationId xmlns:p14="http://schemas.microsoft.com/office/powerpoint/2010/main" val="4059695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771E6C-4875-3E79-2006-56A1A90CA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FI"/>
          </a:p>
        </p:txBody>
      </p:sp>
      <p:sp>
        <p:nvSpPr>
          <p:cNvPr id="3" name="Text Placeholder 2">
            <a:extLst>
              <a:ext uri="{FF2B5EF4-FFF2-40B4-BE49-F238E27FC236}">
                <a16:creationId xmlns:a16="http://schemas.microsoft.com/office/drawing/2014/main" id="{4D4339F7-BB14-6FBC-4158-3314673D2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Date Placeholder 3">
            <a:extLst>
              <a:ext uri="{FF2B5EF4-FFF2-40B4-BE49-F238E27FC236}">
                <a16:creationId xmlns:a16="http://schemas.microsoft.com/office/drawing/2014/main" id="{64408BA6-3438-F044-CB45-92ED0BF224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0A9E4F-581D-4649-976C-8DED8C03A609}" type="datetimeFigureOut">
              <a:rPr lang="en-FI" smtClean="0"/>
              <a:t>21.4.2023</a:t>
            </a:fld>
            <a:endParaRPr lang="en-FI"/>
          </a:p>
        </p:txBody>
      </p:sp>
      <p:sp>
        <p:nvSpPr>
          <p:cNvPr id="5" name="Footer Placeholder 4">
            <a:extLst>
              <a:ext uri="{FF2B5EF4-FFF2-40B4-BE49-F238E27FC236}">
                <a16:creationId xmlns:a16="http://schemas.microsoft.com/office/drawing/2014/main" id="{79E17EAD-7097-24C0-37F1-BE6EFAE308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FI"/>
          </a:p>
        </p:txBody>
      </p:sp>
      <p:sp>
        <p:nvSpPr>
          <p:cNvPr id="6" name="Slide Number Placeholder 5">
            <a:extLst>
              <a:ext uri="{FF2B5EF4-FFF2-40B4-BE49-F238E27FC236}">
                <a16:creationId xmlns:a16="http://schemas.microsoft.com/office/drawing/2014/main" id="{7D67453F-1637-7AD3-D898-9F6EA45266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A02CA5-FCE7-0A46-9581-C2EF6B35FB5C}" type="slidenum">
              <a:rPr lang="en-FI" smtClean="0"/>
              <a:t>‹#›</a:t>
            </a:fld>
            <a:endParaRPr lang="en-FI"/>
          </a:p>
        </p:txBody>
      </p:sp>
    </p:spTree>
    <p:extLst>
      <p:ext uri="{BB962C8B-B14F-4D97-AF65-F5344CB8AC3E}">
        <p14:creationId xmlns:p14="http://schemas.microsoft.com/office/powerpoint/2010/main" val="151101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tiff"/><Relationship Id="rId7" Type="http://schemas.openxmlformats.org/officeDocument/2006/relationships/hyperlink" Target="https://www.google.com/imgres?imgurl=https%3A%2F%2Fupload.wikimedia.org%2Fwikipedia%2Fen%2F1%2F1f%2FBeing_and_Nothingness_%2528French_first_edition%2529.JPG&amp;tbnid=VWVEl-PtAK3zsM&amp;vet=12ahUKEwjR847Nt67-AhUNxCoKHRRrA38QMygHegUIARCHAw..i&amp;imgrefurl=https%3A%2F%2Fen.wikipedia.org%2Fwiki%2FBeing_and_Nothingness&amp;docid=hFrWCjf8r5PLPM&amp;w=250&amp;h=404&amp;q=sartre%20being%20and%20nothingness&amp;client=firefox-b-d&amp;ved=2ahUKEwjR847Nt67-AhUNxCoKHRRrA38QMygHegUIARCHA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7.jpeg"/><Relationship Id="rId5" Type="http://schemas.openxmlformats.org/officeDocument/2006/relationships/hyperlink" Target="https://www.google.com/imgres?imgurl=https%3A%2F%2Fupload.wikimedia.org%2Fwikipedia%2Fen%2F4%2F40%2FPurity_and_Danger%252C_first_edition.jpg&amp;tbnid=oNP8rwyAxs2XMM&amp;vet=12ahUKEwjYga2-t67-AhVEuCoKHYsuB-wQMygAegUIARCbAQ..i&amp;imgrefurl=https%3A%2F%2Fen.wikipedia.org%2Fwiki%2FPurity_and_Danger&amp;docid=KYRXx9Tu9ZZeOM&amp;w=248&amp;h=401&amp;q=mary%20douglas%20purity%20cover&amp;client=firefox-b-d&amp;ved=2ahUKEwjYga2-t67-AhVEuCoKHYsuB-wQMygAegUIARCbAQ" TargetMode="External"/><Relationship Id="rId10" Type="http://schemas.openxmlformats.org/officeDocument/2006/relationships/image" Target="../media/image26.jpeg"/><Relationship Id="rId4" Type="http://schemas.openxmlformats.org/officeDocument/2006/relationships/image" Target="../media/image22.tiff"/><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academia.edu/22784147/Motivating_Empathy_The_Problem_of_Bodily_Similarity_in_Husserls_Theory_of_Empathy" TargetMode="External"/><Relationship Id="rId2" Type="http://schemas.openxmlformats.org/officeDocument/2006/relationships/hyperlink" Target="https://link.springer.com/article/10.1007/s11007-021-09534-z" TargetMode="External"/><Relationship Id="rId1" Type="http://schemas.openxmlformats.org/officeDocument/2006/relationships/slideLayout" Target="../slideLayouts/slideLayout2.xml"/><Relationship Id="rId4" Type="http://schemas.openxmlformats.org/officeDocument/2006/relationships/hyperlink" Target="https://www.researchgate.net/publication/323709201_Edith_Stein%27s_Encounter_with_Edmund_Husserl_and_Her_Phenomenology_of_the_Person"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academia.edu/22784147/Motivating_Empathy_The_Problem_of_Bodily_Similarity_in_Husserls_Theory_of_Empathy" TargetMode="External"/><Relationship Id="rId2" Type="http://schemas.openxmlformats.org/officeDocument/2006/relationships/hyperlink" Target="https://link.springer.com/article/10.1007/s11007-021-09534-z" TargetMode="External"/><Relationship Id="rId1" Type="http://schemas.openxmlformats.org/officeDocument/2006/relationships/slideLayout" Target="../slideLayouts/slideLayout2.xml"/><Relationship Id="rId4" Type="http://schemas.openxmlformats.org/officeDocument/2006/relationships/hyperlink" Target="https://www.researchgate.net/publication/323709201_Edith_Stein%27s_Encounter_with_Edmund_Husserl_and_Her_Phenomenology_of_the_Pers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4F49-4CE4-C460-DE07-E693C78F20BB}"/>
              </a:ext>
            </a:extLst>
          </p:cNvPr>
          <p:cNvSpPr>
            <a:spLocks noGrp="1"/>
          </p:cNvSpPr>
          <p:nvPr>
            <p:ph type="ctrTitle"/>
          </p:nvPr>
        </p:nvSpPr>
        <p:spPr>
          <a:xfrm>
            <a:off x="1523999" y="1122363"/>
            <a:ext cx="9396549" cy="2387600"/>
          </a:xfrm>
        </p:spPr>
        <p:txBody>
          <a:bodyPr>
            <a:normAutofit/>
          </a:bodyPr>
          <a:lstStyle/>
          <a:p>
            <a:r>
              <a:rPr lang="en-FI" sz="3200"/>
              <a:t>“Political” Emotions:</a:t>
            </a:r>
            <a:br>
              <a:rPr lang="en-FI" sz="3200"/>
            </a:br>
            <a:r>
              <a:rPr lang="en-FI" sz="3200">
                <a:solidFill>
                  <a:schemeClr val="accent6">
                    <a:lumMod val="50000"/>
                  </a:schemeClr>
                </a:solidFill>
              </a:rPr>
              <a:t>3</a:t>
            </a:r>
            <a:r>
              <a:rPr lang="en-FI" sz="3200">
                <a:solidFill>
                  <a:schemeClr val="accent6">
                    <a:lumMod val="50000"/>
                  </a:schemeClr>
                </a:solidFill>
                <a:latin typeface="+mj-lt"/>
              </a:rPr>
              <a:t> </a:t>
            </a:r>
            <a:r>
              <a:rPr lang="en-FI" sz="3200">
                <a:solidFill>
                  <a:schemeClr val="accent6">
                    <a:lumMod val="50000"/>
                  </a:schemeClr>
                </a:solidFill>
              </a:rPr>
              <a:t>Phenomenology (cont.), Aversive Emotions (Kolnai)</a:t>
            </a:r>
          </a:p>
        </p:txBody>
      </p:sp>
      <p:sp>
        <p:nvSpPr>
          <p:cNvPr id="3" name="Subtitle 2">
            <a:extLst>
              <a:ext uri="{FF2B5EF4-FFF2-40B4-BE49-F238E27FC236}">
                <a16:creationId xmlns:a16="http://schemas.microsoft.com/office/drawing/2014/main" id="{931E3C42-D9D2-5BEC-435D-6971B76FFCA0}"/>
              </a:ext>
            </a:extLst>
          </p:cNvPr>
          <p:cNvSpPr>
            <a:spLocks noGrp="1"/>
          </p:cNvSpPr>
          <p:nvPr>
            <p:ph type="subTitle" idx="1"/>
          </p:nvPr>
        </p:nvSpPr>
        <p:spPr/>
        <p:txBody>
          <a:bodyPr/>
          <a:lstStyle/>
          <a:p>
            <a:r>
              <a:rPr lang="en-FI" sz="2000">
                <a:latin typeface="+mj-lt"/>
              </a:rPr>
              <a:t>Sara Heinämaa</a:t>
            </a:r>
          </a:p>
          <a:p>
            <a:r>
              <a:rPr lang="en-FI" sz="1600">
                <a:latin typeface="+mj-lt"/>
              </a:rPr>
              <a:t>University of Jyväskylä</a:t>
            </a:r>
          </a:p>
          <a:p>
            <a:endParaRPr lang="en-FI"/>
          </a:p>
        </p:txBody>
      </p:sp>
    </p:spTree>
    <p:extLst>
      <p:ext uri="{BB962C8B-B14F-4D97-AF65-F5344CB8AC3E}">
        <p14:creationId xmlns:p14="http://schemas.microsoft.com/office/powerpoint/2010/main" val="203294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47478-683D-68B0-A3F8-3FC0A5C180EC}"/>
              </a:ext>
            </a:extLst>
          </p:cNvPr>
          <p:cNvSpPr>
            <a:spLocks noGrp="1"/>
          </p:cNvSpPr>
          <p:nvPr>
            <p:ph type="title"/>
          </p:nvPr>
        </p:nvSpPr>
        <p:spPr/>
        <p:txBody>
          <a:bodyPr/>
          <a:lstStyle/>
          <a:p>
            <a:r>
              <a:rPr lang="en-FI"/>
              <a:t> </a:t>
            </a:r>
          </a:p>
        </p:txBody>
      </p:sp>
      <p:pic>
        <p:nvPicPr>
          <p:cNvPr id="6" name="Content Placeholder 5">
            <a:extLst>
              <a:ext uri="{FF2B5EF4-FFF2-40B4-BE49-F238E27FC236}">
                <a16:creationId xmlns:a16="http://schemas.microsoft.com/office/drawing/2014/main" id="{CA930FCB-A5A4-7CBE-F3D1-234DF7784515}"/>
              </a:ext>
            </a:extLst>
          </p:cNvPr>
          <p:cNvPicPr>
            <a:picLocks noGrp="1" noChangeAspect="1"/>
          </p:cNvPicPr>
          <p:nvPr>
            <p:ph idx="1"/>
          </p:nvPr>
        </p:nvPicPr>
        <p:blipFill>
          <a:blip r:embed="rId3"/>
          <a:stretch>
            <a:fillRect/>
          </a:stretch>
        </p:blipFill>
        <p:spPr>
          <a:xfrm>
            <a:off x="-1" y="629053"/>
            <a:ext cx="3579489" cy="2377617"/>
          </a:xfrm>
        </p:spPr>
      </p:pic>
      <p:pic>
        <p:nvPicPr>
          <p:cNvPr id="7" name="Picture 6">
            <a:extLst>
              <a:ext uri="{FF2B5EF4-FFF2-40B4-BE49-F238E27FC236}">
                <a16:creationId xmlns:a16="http://schemas.microsoft.com/office/drawing/2014/main" id="{6485BE9A-A496-6E9A-0A8A-C7607D1EAC32}"/>
              </a:ext>
            </a:extLst>
          </p:cNvPr>
          <p:cNvPicPr>
            <a:picLocks noChangeAspect="1"/>
          </p:cNvPicPr>
          <p:nvPr/>
        </p:nvPicPr>
        <p:blipFill>
          <a:blip r:embed="rId4"/>
          <a:stretch>
            <a:fillRect/>
          </a:stretch>
        </p:blipFill>
        <p:spPr>
          <a:xfrm>
            <a:off x="8055030" y="629053"/>
            <a:ext cx="4136970" cy="2599691"/>
          </a:xfrm>
          <a:prstGeom prst="rect">
            <a:avLst/>
          </a:prstGeom>
        </p:spPr>
      </p:pic>
      <p:pic>
        <p:nvPicPr>
          <p:cNvPr id="16" name="Picture 15">
            <a:extLst>
              <a:ext uri="{FF2B5EF4-FFF2-40B4-BE49-F238E27FC236}">
                <a16:creationId xmlns:a16="http://schemas.microsoft.com/office/drawing/2014/main" id="{93958739-40C5-7C67-D936-700E884DA5FC}"/>
              </a:ext>
            </a:extLst>
          </p:cNvPr>
          <p:cNvPicPr>
            <a:picLocks noChangeAspect="1"/>
          </p:cNvPicPr>
          <p:nvPr/>
        </p:nvPicPr>
        <p:blipFill>
          <a:blip r:embed="rId5"/>
          <a:stretch>
            <a:fillRect/>
          </a:stretch>
        </p:blipFill>
        <p:spPr>
          <a:xfrm>
            <a:off x="3748774" y="0"/>
            <a:ext cx="4220270" cy="3315926"/>
          </a:xfrm>
          <a:prstGeom prst="rect">
            <a:avLst/>
          </a:prstGeom>
        </p:spPr>
      </p:pic>
      <p:pic>
        <p:nvPicPr>
          <p:cNvPr id="17" name="Picture 16">
            <a:extLst>
              <a:ext uri="{FF2B5EF4-FFF2-40B4-BE49-F238E27FC236}">
                <a16:creationId xmlns:a16="http://schemas.microsoft.com/office/drawing/2014/main" id="{4DE4CD2B-34E8-3705-9A20-A201B76CEEB6}"/>
              </a:ext>
            </a:extLst>
          </p:cNvPr>
          <p:cNvPicPr>
            <a:picLocks noChangeAspect="1"/>
          </p:cNvPicPr>
          <p:nvPr/>
        </p:nvPicPr>
        <p:blipFill>
          <a:blip r:embed="rId6"/>
          <a:stretch>
            <a:fillRect/>
          </a:stretch>
        </p:blipFill>
        <p:spPr>
          <a:xfrm>
            <a:off x="0" y="4224794"/>
            <a:ext cx="3347634" cy="1935707"/>
          </a:xfrm>
          <a:prstGeom prst="rect">
            <a:avLst/>
          </a:prstGeom>
        </p:spPr>
      </p:pic>
      <p:pic>
        <p:nvPicPr>
          <p:cNvPr id="18" name="Picture 17">
            <a:extLst>
              <a:ext uri="{FF2B5EF4-FFF2-40B4-BE49-F238E27FC236}">
                <a16:creationId xmlns:a16="http://schemas.microsoft.com/office/drawing/2014/main" id="{E7085DD6-CCC9-9965-B0E3-FF73990E80A8}"/>
              </a:ext>
            </a:extLst>
          </p:cNvPr>
          <p:cNvPicPr>
            <a:picLocks noChangeAspect="1"/>
          </p:cNvPicPr>
          <p:nvPr/>
        </p:nvPicPr>
        <p:blipFill>
          <a:blip r:embed="rId7"/>
          <a:stretch>
            <a:fillRect/>
          </a:stretch>
        </p:blipFill>
        <p:spPr>
          <a:xfrm>
            <a:off x="3748774" y="3791665"/>
            <a:ext cx="4077910" cy="3066335"/>
          </a:xfrm>
          <a:prstGeom prst="rect">
            <a:avLst/>
          </a:prstGeom>
        </p:spPr>
      </p:pic>
      <p:pic>
        <p:nvPicPr>
          <p:cNvPr id="19" name="Picture 18">
            <a:extLst>
              <a:ext uri="{FF2B5EF4-FFF2-40B4-BE49-F238E27FC236}">
                <a16:creationId xmlns:a16="http://schemas.microsoft.com/office/drawing/2014/main" id="{C76560B2-9C64-1644-C8E2-F97696AC8B08}"/>
              </a:ext>
            </a:extLst>
          </p:cNvPr>
          <p:cNvPicPr>
            <a:picLocks noChangeAspect="1"/>
          </p:cNvPicPr>
          <p:nvPr/>
        </p:nvPicPr>
        <p:blipFill>
          <a:blip r:embed="rId8"/>
          <a:stretch>
            <a:fillRect/>
          </a:stretch>
        </p:blipFill>
        <p:spPr>
          <a:xfrm>
            <a:off x="8457985" y="3492672"/>
            <a:ext cx="3425964" cy="3365328"/>
          </a:xfrm>
          <a:prstGeom prst="rect">
            <a:avLst/>
          </a:prstGeom>
        </p:spPr>
      </p:pic>
    </p:spTree>
    <p:extLst>
      <p:ext uri="{BB962C8B-B14F-4D97-AF65-F5344CB8AC3E}">
        <p14:creationId xmlns:p14="http://schemas.microsoft.com/office/powerpoint/2010/main" val="82022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A2D3F-2A17-D73F-2B80-67A718EBB6F0}"/>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A4BAB079-6FE5-AC87-8CED-DAD8328B8E9B}"/>
              </a:ext>
            </a:extLst>
          </p:cNvPr>
          <p:cNvSpPr>
            <a:spLocks noGrp="1"/>
          </p:cNvSpPr>
          <p:nvPr>
            <p:ph idx="1"/>
          </p:nvPr>
        </p:nvSpPr>
        <p:spPr>
          <a:xfrm>
            <a:off x="838200" y="1825624"/>
            <a:ext cx="10515600" cy="5032375"/>
          </a:xfrm>
        </p:spPr>
        <p:txBody>
          <a:bodyPr>
            <a:normAutofit fontScale="92500" lnSpcReduction="10000"/>
          </a:bodyPr>
          <a:lstStyle/>
          <a:p>
            <a:pPr marL="0" indent="0">
              <a:buNone/>
            </a:pPr>
            <a:r>
              <a:rPr lang="en-FI" sz="2000" dirty="0">
                <a:latin typeface="+mj-lt"/>
              </a:rPr>
              <a:t>Does </a:t>
            </a:r>
            <a:r>
              <a:rPr lang="en-FI" sz="2000" b="1" dirty="0">
                <a:solidFill>
                  <a:srgbClr val="0070C0"/>
                </a:solidFill>
                <a:latin typeface="+mj-lt"/>
              </a:rPr>
              <a:t>all experience </a:t>
            </a:r>
            <a:r>
              <a:rPr lang="en-FI" sz="2000" dirty="0">
                <a:latin typeface="+mj-lt"/>
              </a:rPr>
              <a:t>entail a subject to whom something is given (the dative of experiencing)?</a:t>
            </a:r>
          </a:p>
          <a:p>
            <a:pPr marL="0" indent="0">
              <a:buNone/>
            </a:pPr>
            <a:r>
              <a:rPr lang="en-FI" sz="2000" dirty="0">
                <a:latin typeface="+mj-lt"/>
              </a:rPr>
              <a:t>Hyponosis, mental manipulation and paranoic experiences of being monitored and/or manipulated by anonymous agencies may seem to undermine the general phenomenological claim that all experience entails a subject to whom something determinate appears or is given (the dative of experiencing).</a:t>
            </a:r>
          </a:p>
          <a:p>
            <a:pPr marL="0" indent="0">
              <a:buNone/>
            </a:pPr>
            <a:endParaRPr lang="en-FI" sz="2000" dirty="0">
              <a:latin typeface="+mj-lt"/>
            </a:endParaRPr>
          </a:p>
          <a:p>
            <a:pPr marL="0" indent="0">
              <a:buNone/>
            </a:pPr>
            <a:r>
              <a:rPr lang="en-FI" sz="2200" dirty="0">
                <a:latin typeface="+mj-lt"/>
              </a:rPr>
              <a:t>Two possible lines of arguing against this claim</a:t>
            </a:r>
            <a:r>
              <a:rPr lang="en-FI" sz="2000" dirty="0">
                <a:latin typeface="+mj-lt"/>
              </a:rPr>
              <a:t>:</a:t>
            </a:r>
          </a:p>
          <a:p>
            <a:pPr marL="0" indent="0">
              <a:buNone/>
            </a:pPr>
            <a:r>
              <a:rPr lang="en-FI" sz="2000" dirty="0">
                <a:latin typeface="+mj-lt"/>
              </a:rPr>
              <a:t>Hyponosis and mental manipulation do not question the main phenomenological thesis. They merely</a:t>
            </a:r>
            <a:r>
              <a:rPr lang="en-GB" dirty="0"/>
              <a:t> </a:t>
            </a:r>
            <a:r>
              <a:rPr lang="en-FI" sz="2000" dirty="0">
                <a:latin typeface="+mj-lt"/>
              </a:rPr>
              <a:t>show that we must not assume that the experiencing subject is the same as </a:t>
            </a:r>
            <a:r>
              <a:rPr lang="en-FI" sz="2000" b="1" dirty="0">
                <a:solidFill>
                  <a:srgbClr val="0070C0"/>
                </a:solidFill>
                <a:latin typeface="+mj-lt"/>
              </a:rPr>
              <a:t>the agent who controls or initiates </a:t>
            </a:r>
            <a:r>
              <a:rPr lang="en-FI" sz="2000" dirty="0">
                <a:latin typeface="+mj-lt"/>
              </a:rPr>
              <a:t>the experiences.</a:t>
            </a:r>
          </a:p>
          <a:p>
            <a:pPr marL="0" indent="0">
              <a:buNone/>
            </a:pPr>
            <a:r>
              <a:rPr lang="en-FI" sz="2000" dirty="0">
                <a:latin typeface="+mj-lt"/>
              </a:rPr>
              <a:t>The panopticum experience does not question the main claim either. It suggests, however, that we must allow for the possibility that the agency that </a:t>
            </a:r>
            <a:r>
              <a:rPr lang="en-FI" sz="2000" b="1" dirty="0">
                <a:solidFill>
                  <a:srgbClr val="0070C0"/>
                </a:solidFill>
                <a:latin typeface="+mj-lt"/>
              </a:rPr>
              <a:t>initiates</a:t>
            </a:r>
            <a:r>
              <a:rPr lang="en-FI" sz="2000" dirty="0">
                <a:latin typeface="+mj-lt"/>
              </a:rPr>
              <a:t> our emotional experiences </a:t>
            </a:r>
            <a:r>
              <a:rPr lang="en-FI" sz="2000" b="1" dirty="0">
                <a:solidFill>
                  <a:srgbClr val="0070C0"/>
                </a:solidFill>
                <a:latin typeface="+mj-lt"/>
              </a:rPr>
              <a:t>is distributed in things</a:t>
            </a:r>
            <a:r>
              <a:rPr lang="en-FI" sz="2000" dirty="0">
                <a:latin typeface="+mj-lt"/>
              </a:rPr>
              <a:t> and spatial organization of things.</a:t>
            </a:r>
          </a:p>
          <a:p>
            <a:pPr marL="0" indent="0">
              <a:buNone/>
            </a:pPr>
            <a:r>
              <a:rPr lang="en-FI" sz="2000" dirty="0">
                <a:latin typeface="+mj-lt"/>
              </a:rPr>
              <a:t>So, the subject, the dative of experiencing is </a:t>
            </a:r>
            <a:r>
              <a:rPr lang="en-FI" sz="2000" b="1" dirty="0">
                <a:solidFill>
                  <a:srgbClr val="0070C0"/>
                </a:solidFill>
                <a:latin typeface="+mj-lt"/>
              </a:rPr>
              <a:t>neither</a:t>
            </a:r>
            <a:r>
              <a:rPr lang="en-FI" sz="2000" dirty="0">
                <a:latin typeface="+mj-lt"/>
              </a:rPr>
              <a:t> </a:t>
            </a:r>
            <a:r>
              <a:rPr lang="en-FI" sz="2000" b="1" dirty="0">
                <a:solidFill>
                  <a:srgbClr val="0070C0"/>
                </a:solidFill>
                <a:latin typeface="+mj-lt"/>
              </a:rPr>
              <a:t>the producer nor the controller</a:t>
            </a:r>
            <a:r>
              <a:rPr lang="en-FI" sz="2000" dirty="0">
                <a:solidFill>
                  <a:srgbClr val="0070C0"/>
                </a:solidFill>
                <a:latin typeface="+mj-lt"/>
              </a:rPr>
              <a:t> </a:t>
            </a:r>
            <a:r>
              <a:rPr lang="en-FI" sz="2000" dirty="0">
                <a:latin typeface="+mj-lt"/>
              </a:rPr>
              <a:t>of the experience; s/he does </a:t>
            </a:r>
            <a:r>
              <a:rPr lang="en-FI" sz="2000" b="1" dirty="0">
                <a:solidFill>
                  <a:srgbClr val="0070C0"/>
                </a:solidFill>
                <a:latin typeface="+mj-lt"/>
              </a:rPr>
              <a:t>not</a:t>
            </a:r>
            <a:r>
              <a:rPr lang="en-FI" sz="2000" dirty="0">
                <a:latin typeface="+mj-lt"/>
              </a:rPr>
              <a:t> </a:t>
            </a:r>
            <a:r>
              <a:rPr lang="en-FI" sz="2000" b="1" dirty="0">
                <a:solidFill>
                  <a:srgbClr val="0070C0"/>
                </a:solidFill>
                <a:latin typeface="+mj-lt"/>
              </a:rPr>
              <a:t>decide</a:t>
            </a:r>
            <a:r>
              <a:rPr lang="en-FI" sz="2000" dirty="0">
                <a:latin typeface="+mj-lt"/>
              </a:rPr>
              <a:t> what senses (noemata) are given and how they appear to her/him. S/he merely </a:t>
            </a:r>
            <a:r>
              <a:rPr lang="en-FI" sz="2000" b="1" dirty="0">
                <a:solidFill>
                  <a:srgbClr val="0070C0"/>
                </a:solidFill>
                <a:latin typeface="+mj-lt"/>
              </a:rPr>
              <a:t>undergoes</a:t>
            </a:r>
            <a:r>
              <a:rPr lang="en-FI" sz="2000" dirty="0">
                <a:latin typeface="+mj-lt"/>
              </a:rPr>
              <a:t> the experiences and captures or articulates sense.</a:t>
            </a:r>
          </a:p>
          <a:p>
            <a:pPr marL="0" indent="0">
              <a:buNone/>
            </a:pPr>
            <a:r>
              <a:rPr lang="en-FI" sz="2000" dirty="0">
                <a:latin typeface="+mj-lt"/>
              </a:rPr>
              <a:t>	Cf. Thomas Nagel: “What is it like to be a bat?” (1970).</a:t>
            </a:r>
          </a:p>
          <a:p>
            <a:pPr marL="0" indent="0">
              <a:buNone/>
            </a:pPr>
            <a:endParaRPr lang="en-FI" sz="2000" dirty="0">
              <a:latin typeface="+mj-lt"/>
            </a:endParaRPr>
          </a:p>
        </p:txBody>
      </p:sp>
    </p:spTree>
    <p:extLst>
      <p:ext uri="{BB962C8B-B14F-4D97-AF65-F5344CB8AC3E}">
        <p14:creationId xmlns:p14="http://schemas.microsoft.com/office/powerpoint/2010/main" val="223046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7246-54D9-BA53-EF68-C8BD5C5401F2}"/>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D0F07EEB-2DF4-D7C7-46F7-F8360041B950}"/>
              </a:ext>
            </a:extLst>
          </p:cNvPr>
          <p:cNvSpPr>
            <a:spLocks noGrp="1"/>
          </p:cNvSpPr>
          <p:nvPr>
            <p:ph idx="1"/>
          </p:nvPr>
        </p:nvSpPr>
        <p:spPr>
          <a:xfrm>
            <a:off x="838199" y="303132"/>
            <a:ext cx="10692539" cy="6857999"/>
          </a:xfrm>
        </p:spPr>
        <p:txBody>
          <a:bodyPr>
            <a:normAutofit fontScale="92500" lnSpcReduction="20000"/>
          </a:bodyPr>
          <a:lstStyle/>
          <a:p>
            <a:pPr marL="0" indent="0">
              <a:buNone/>
            </a:pPr>
            <a:r>
              <a:rPr lang="en-FI" sz="2400" dirty="0">
                <a:latin typeface="+mj-lt"/>
              </a:rPr>
              <a:t>We can distinguish between </a:t>
            </a:r>
            <a:r>
              <a:rPr lang="en-FI" sz="2400" b="1" dirty="0">
                <a:solidFill>
                  <a:srgbClr val="0070C0"/>
                </a:solidFill>
                <a:latin typeface="+mj-lt"/>
              </a:rPr>
              <a:t>three main types of intentional acts</a:t>
            </a:r>
            <a:r>
              <a:rPr lang="en-FI" sz="2400" dirty="0">
                <a:latin typeface="+mj-lt"/>
              </a:rPr>
              <a:t>: </a:t>
            </a:r>
          </a:p>
          <a:p>
            <a:pPr marL="0" indent="0">
              <a:buNone/>
            </a:pPr>
            <a:r>
              <a:rPr lang="en-FI" sz="2400" dirty="0">
                <a:latin typeface="+mj-lt"/>
              </a:rPr>
              <a:t>(i) </a:t>
            </a:r>
            <a:r>
              <a:rPr lang="en-GB" sz="2400" b="1" dirty="0">
                <a:solidFill>
                  <a:schemeClr val="accent1">
                    <a:lumMod val="75000"/>
                  </a:schemeClr>
                </a:solidFill>
                <a:latin typeface="+mj-lt"/>
              </a:rPr>
              <a:t>D</a:t>
            </a:r>
            <a:r>
              <a:rPr lang="en-FI" sz="2400" b="1" dirty="0">
                <a:solidFill>
                  <a:schemeClr val="accent1">
                    <a:lumMod val="75000"/>
                  </a:schemeClr>
                </a:solidFill>
                <a:latin typeface="+mj-lt"/>
              </a:rPr>
              <a:t>oxic </a:t>
            </a:r>
            <a:r>
              <a:rPr lang="en-FI" sz="2400" dirty="0">
                <a:latin typeface="+mj-lt"/>
              </a:rPr>
              <a:t>(also cognitive), (ii) </a:t>
            </a:r>
            <a:r>
              <a:rPr lang="en-FI" sz="2400" dirty="0">
                <a:solidFill>
                  <a:srgbClr val="FF0000"/>
                </a:solidFill>
                <a:latin typeface="+mj-lt"/>
              </a:rPr>
              <a:t>axiological</a:t>
            </a:r>
            <a:r>
              <a:rPr lang="en-FI" sz="2400" dirty="0">
                <a:latin typeface="+mj-lt"/>
              </a:rPr>
              <a:t> and (iii) </a:t>
            </a:r>
            <a:r>
              <a:rPr lang="en-FI" sz="2400" dirty="0">
                <a:solidFill>
                  <a:srgbClr val="00B050"/>
                </a:solidFill>
                <a:latin typeface="+mj-lt"/>
              </a:rPr>
              <a:t>conative</a:t>
            </a:r>
            <a:r>
              <a:rPr lang="en-FI" sz="2400" dirty="0">
                <a:latin typeface="+mj-lt"/>
              </a:rPr>
              <a:t> (also practical). More precisely,</a:t>
            </a:r>
          </a:p>
          <a:p>
            <a:pPr marL="457200" lvl="1" indent="0">
              <a:buNone/>
            </a:pPr>
            <a:endParaRPr lang="en-FI" sz="2000" dirty="0">
              <a:latin typeface="+mj-lt"/>
            </a:endParaRPr>
          </a:p>
          <a:p>
            <a:pPr marL="457200" lvl="1" indent="0">
              <a:buNone/>
            </a:pPr>
            <a:r>
              <a:rPr lang="en-FI" sz="2000" dirty="0">
                <a:latin typeface="+mj-lt"/>
              </a:rPr>
              <a:t>(i) Doxic acts intend various forms of </a:t>
            </a:r>
            <a:r>
              <a:rPr lang="en-FI" sz="2000" b="1" dirty="0">
                <a:solidFill>
                  <a:schemeClr val="accent1">
                    <a:lumMod val="75000"/>
                  </a:schemeClr>
                </a:solidFill>
                <a:latin typeface="+mj-lt"/>
              </a:rPr>
              <a:t>being</a:t>
            </a:r>
            <a:r>
              <a:rPr lang="en-FI" sz="2000" dirty="0">
                <a:latin typeface="+mj-lt"/>
              </a:rPr>
              <a:t>: existents, states of affairs, matters of facts, realities; they come in many different kinds, e.g., beliving, presumption, knowledge…</a:t>
            </a:r>
          </a:p>
          <a:p>
            <a:pPr marL="457200" lvl="1" indent="0">
              <a:buNone/>
            </a:pPr>
            <a:endParaRPr lang="en-FI" sz="2000" dirty="0">
              <a:latin typeface="+mj-lt"/>
            </a:endParaRPr>
          </a:p>
          <a:p>
            <a:pPr marL="457200" lvl="1" indent="0">
              <a:buNone/>
            </a:pPr>
            <a:r>
              <a:rPr lang="en-FI" sz="2000" dirty="0">
                <a:latin typeface="+mj-lt"/>
              </a:rPr>
              <a:t>(ii) Axiological acts of feeling intend </a:t>
            </a:r>
            <a:r>
              <a:rPr lang="en-FI" sz="2000" dirty="0">
                <a:solidFill>
                  <a:srgbClr val="FF0000"/>
                </a:solidFill>
                <a:latin typeface="+mj-lt"/>
              </a:rPr>
              <a:t>values</a:t>
            </a:r>
            <a:r>
              <a:rPr lang="en-FI" sz="2000" dirty="0">
                <a:latin typeface="+mj-lt"/>
              </a:rPr>
              <a:t>, and they too can be of different kinds, e.g., emotional attention, valuation, evaluation…</a:t>
            </a:r>
          </a:p>
          <a:p>
            <a:pPr marL="457200" lvl="1" indent="0">
              <a:buNone/>
            </a:pPr>
            <a:endParaRPr lang="en-FI" sz="2000" dirty="0">
              <a:latin typeface="+mj-lt"/>
            </a:endParaRPr>
          </a:p>
          <a:p>
            <a:pPr marL="457200" lvl="1" indent="0">
              <a:buNone/>
            </a:pPr>
            <a:r>
              <a:rPr lang="en-FI" sz="2000" dirty="0">
                <a:latin typeface="+mj-lt"/>
              </a:rPr>
              <a:t>(iii) Conative acts of willing itend </a:t>
            </a:r>
            <a:r>
              <a:rPr lang="en-FI" sz="2000" dirty="0">
                <a:solidFill>
                  <a:srgbClr val="00B050"/>
                </a:solidFill>
                <a:latin typeface="+mj-lt"/>
              </a:rPr>
              <a:t>goals</a:t>
            </a:r>
            <a:r>
              <a:rPr lang="en-FI" sz="2000" dirty="0">
                <a:latin typeface="+mj-lt"/>
              </a:rPr>
              <a:t>, and they too have their different kinds: choices, decisions, commitments, realizing actions, which all involve willing.</a:t>
            </a:r>
          </a:p>
          <a:p>
            <a:pPr marL="457200" lvl="1" indent="0">
              <a:buNone/>
            </a:pPr>
            <a:endParaRPr lang="en-FI" sz="2000" dirty="0">
              <a:latin typeface="+mj-lt"/>
            </a:endParaRPr>
          </a:p>
          <a:p>
            <a:pPr marL="457200" lvl="1" indent="0">
              <a:buNone/>
            </a:pPr>
            <a:r>
              <a:rPr lang="en-FI" sz="2000" dirty="0">
                <a:latin typeface="+mj-lt"/>
              </a:rPr>
              <a:t>E.g. A young child </a:t>
            </a:r>
            <a:r>
              <a:rPr lang="en-FI" sz="2000" dirty="0">
                <a:solidFill>
                  <a:schemeClr val="accent1">
                    <a:lumMod val="75000"/>
                  </a:schemeClr>
                </a:solidFill>
                <a:latin typeface="+mj-lt"/>
              </a:rPr>
              <a:t>sees</a:t>
            </a:r>
            <a:r>
              <a:rPr lang="en-FI" sz="2000" dirty="0">
                <a:latin typeface="+mj-lt"/>
              </a:rPr>
              <a:t> an icecream kiosk; s/he </a:t>
            </a:r>
            <a:r>
              <a:rPr lang="en-FI" sz="2000" dirty="0">
                <a:solidFill>
                  <a:srgbClr val="FF0000"/>
                </a:solidFill>
                <a:latin typeface="+mj-lt"/>
              </a:rPr>
              <a:t>notices the beautiful </a:t>
            </a:r>
            <a:r>
              <a:rPr lang="en-FI" sz="2000" dirty="0">
                <a:latin typeface="+mj-lt"/>
              </a:rPr>
              <a:t>radiant color of orange icecream; s/he </a:t>
            </a:r>
            <a:r>
              <a:rPr lang="en-FI" sz="2000" dirty="0">
                <a:solidFill>
                  <a:srgbClr val="00B050"/>
                </a:solidFill>
                <a:latin typeface="+mj-lt"/>
              </a:rPr>
              <a:t>desires</a:t>
            </a:r>
            <a:r>
              <a:rPr lang="en-FI" sz="2000" dirty="0">
                <a:latin typeface="+mj-lt"/>
              </a:rPr>
              <a:t> and </a:t>
            </a:r>
            <a:r>
              <a:rPr lang="en-FI" sz="2000" dirty="0">
                <a:solidFill>
                  <a:srgbClr val="00B050"/>
                </a:solidFill>
                <a:latin typeface="+mj-lt"/>
              </a:rPr>
              <a:t>wills</a:t>
            </a:r>
            <a:r>
              <a:rPr lang="en-FI" sz="2000" dirty="0">
                <a:latin typeface="+mj-lt"/>
              </a:rPr>
              <a:t> it and starts crying when she is given brown chocolate icecream instead.</a:t>
            </a:r>
          </a:p>
          <a:p>
            <a:pPr marL="457200" lvl="1" indent="0">
              <a:buNone/>
            </a:pPr>
            <a:r>
              <a:rPr lang="en-FI" sz="2000" dirty="0">
                <a:latin typeface="+mj-lt"/>
              </a:rPr>
              <a:t>E.g. A researcher </a:t>
            </a:r>
            <a:r>
              <a:rPr lang="en-FI" sz="2000" dirty="0">
                <a:solidFill>
                  <a:srgbClr val="0070C0"/>
                </a:solidFill>
                <a:latin typeface="+mj-lt"/>
              </a:rPr>
              <a:t>learns</a:t>
            </a:r>
            <a:r>
              <a:rPr lang="en-FI" sz="2000" dirty="0">
                <a:latin typeface="+mj-lt"/>
              </a:rPr>
              <a:t> that the library entails a rare copy of Edith Stein’s manuscripts; s/he </a:t>
            </a:r>
            <a:r>
              <a:rPr lang="en-FI" sz="2000" dirty="0">
                <a:solidFill>
                  <a:srgbClr val="00B050"/>
                </a:solidFill>
                <a:latin typeface="+mj-lt"/>
              </a:rPr>
              <a:t>decides</a:t>
            </a:r>
            <a:r>
              <a:rPr lang="en-FI" sz="2000" dirty="0">
                <a:latin typeface="+mj-lt"/>
              </a:rPr>
              <a:t> to study these texts; in the library, she is told that the manuscripts are under digitalization and cannot be studied at the moment; she </a:t>
            </a:r>
            <a:r>
              <a:rPr lang="en-FI" sz="2000" dirty="0">
                <a:solidFill>
                  <a:srgbClr val="FF0000"/>
                </a:solidFill>
                <a:latin typeface="+mj-lt"/>
              </a:rPr>
              <a:t>feels</a:t>
            </a:r>
            <a:r>
              <a:rPr lang="en-FI" sz="2000" dirty="0">
                <a:latin typeface="+mj-lt"/>
              </a:rPr>
              <a:t> very disappointed of not getting access to these </a:t>
            </a:r>
            <a:r>
              <a:rPr lang="en-FI" sz="2000" dirty="0">
                <a:solidFill>
                  <a:srgbClr val="FF0000"/>
                </a:solidFill>
                <a:latin typeface="+mj-lt"/>
              </a:rPr>
              <a:t>important</a:t>
            </a:r>
            <a:r>
              <a:rPr lang="en-FI" sz="2000" dirty="0">
                <a:latin typeface="+mj-lt"/>
              </a:rPr>
              <a:t> sources.</a:t>
            </a:r>
          </a:p>
          <a:p>
            <a:pPr marL="0" indent="0">
              <a:buNone/>
            </a:pPr>
            <a:endParaRPr lang="en-FI" dirty="0">
              <a:latin typeface="+mj-lt"/>
            </a:endParaRPr>
          </a:p>
          <a:p>
            <a:pPr marL="0" indent="0">
              <a:buNone/>
            </a:pPr>
            <a:r>
              <a:rPr lang="en-FI" sz="2400" dirty="0">
                <a:latin typeface="+mj-lt"/>
              </a:rPr>
              <a:t>All acts and manners of experincing have </a:t>
            </a:r>
            <a:r>
              <a:rPr lang="en-FI" sz="2400" b="1" dirty="0">
                <a:solidFill>
                  <a:srgbClr val="0070C0"/>
                </a:solidFill>
                <a:latin typeface="+mj-lt"/>
              </a:rPr>
              <a:t>passive non-intentional sublayers</a:t>
            </a:r>
            <a:r>
              <a:rPr lang="en-FI" sz="2400" dirty="0">
                <a:latin typeface="+mj-lt"/>
              </a:rPr>
              <a:t>. The passive sublayers of doxic acts are in sensations, those of  axiological acts are in non-intentional feelings, and those of conative acts are in drives and inclinations (e.g., insticts and habits).</a:t>
            </a:r>
          </a:p>
          <a:p>
            <a:pPr marL="0" indent="0">
              <a:buNone/>
            </a:pPr>
            <a:endParaRPr lang="en-FI" sz="2400" dirty="0">
              <a:latin typeface="+mj-lt"/>
            </a:endParaRPr>
          </a:p>
          <a:p>
            <a:pPr marL="0" indent="0">
              <a:buNone/>
            </a:pPr>
            <a:r>
              <a:rPr lang="en-FI" sz="2400" dirty="0">
                <a:latin typeface="+mj-lt"/>
              </a:rPr>
              <a:t>The subject of </a:t>
            </a:r>
            <a:r>
              <a:rPr lang="en-FI" sz="2400" b="1" dirty="0">
                <a:solidFill>
                  <a:srgbClr val="0070C0"/>
                </a:solidFill>
                <a:latin typeface="+mj-lt"/>
              </a:rPr>
              <a:t>conative</a:t>
            </a:r>
            <a:r>
              <a:rPr lang="en-FI" sz="2400" dirty="0">
                <a:latin typeface="+mj-lt"/>
              </a:rPr>
              <a:t> experiences – volitions, choices, decisions, resolutions, actions – is also called </a:t>
            </a:r>
            <a:r>
              <a:rPr lang="en-FI" sz="2400" b="1" dirty="0">
                <a:solidFill>
                  <a:srgbClr val="0070C0"/>
                </a:solidFill>
                <a:latin typeface="+mj-lt"/>
              </a:rPr>
              <a:t>the agent</a:t>
            </a:r>
            <a:r>
              <a:rPr lang="en-FI" sz="2400" dirty="0">
                <a:latin typeface="+mj-lt"/>
              </a:rPr>
              <a:t>.</a:t>
            </a:r>
          </a:p>
        </p:txBody>
      </p:sp>
    </p:spTree>
    <p:extLst>
      <p:ext uri="{BB962C8B-B14F-4D97-AF65-F5344CB8AC3E}">
        <p14:creationId xmlns:p14="http://schemas.microsoft.com/office/powerpoint/2010/main" val="32887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781C9-C447-0426-F46B-EFD6DB2490E6}"/>
              </a:ext>
            </a:extLst>
          </p:cNvPr>
          <p:cNvSpPr>
            <a:spLocks noGrp="1"/>
          </p:cNvSpPr>
          <p:nvPr>
            <p:ph type="title"/>
          </p:nvPr>
        </p:nvSpPr>
        <p:spPr/>
        <p:txBody>
          <a:bodyPr>
            <a:normAutofit/>
          </a:bodyPr>
          <a:lstStyle/>
          <a:p>
            <a:r>
              <a:rPr lang="en-FI" sz="3200"/>
              <a:t> Kolnai’s arguments and analyses</a:t>
            </a:r>
          </a:p>
        </p:txBody>
      </p:sp>
      <p:sp>
        <p:nvSpPr>
          <p:cNvPr id="3" name="Content Placeholder 2">
            <a:extLst>
              <a:ext uri="{FF2B5EF4-FFF2-40B4-BE49-F238E27FC236}">
                <a16:creationId xmlns:a16="http://schemas.microsoft.com/office/drawing/2014/main" id="{5F3969CF-9919-8056-2F54-A676FBE175D6}"/>
              </a:ext>
            </a:extLst>
          </p:cNvPr>
          <p:cNvSpPr>
            <a:spLocks noGrp="1"/>
          </p:cNvSpPr>
          <p:nvPr>
            <p:ph idx="1"/>
          </p:nvPr>
        </p:nvSpPr>
        <p:spPr>
          <a:xfrm>
            <a:off x="838200" y="1825625"/>
            <a:ext cx="10515600" cy="4810306"/>
          </a:xfrm>
        </p:spPr>
        <p:txBody>
          <a:bodyPr>
            <a:normAutofit/>
          </a:bodyPr>
          <a:lstStyle/>
          <a:p>
            <a:pPr marL="0" indent="0">
              <a:buNone/>
            </a:pPr>
            <a:endParaRPr lang="en-FI" dirty="0">
              <a:latin typeface="+mj-lt"/>
            </a:endParaRPr>
          </a:p>
          <a:p>
            <a:pPr marL="0" indent="0">
              <a:buNone/>
            </a:pPr>
            <a:endParaRPr lang="en-FI" dirty="0">
              <a:latin typeface="+mj-lt"/>
            </a:endParaRPr>
          </a:p>
          <a:p>
            <a:pPr marL="0" indent="0">
              <a:buNone/>
            </a:pPr>
            <a:r>
              <a:rPr lang="en-FI" sz="2000" dirty="0">
                <a:latin typeface="+mj-lt"/>
              </a:rPr>
              <a:t>In the paper “The standard modes of aversion: Fear, disgust and hatred” published in 1998 in </a:t>
            </a:r>
            <a:r>
              <a:rPr lang="en-FI" sz="2000" i="1" dirty="0">
                <a:latin typeface="+mj-lt"/>
              </a:rPr>
              <a:t>Mind</a:t>
            </a:r>
            <a:r>
              <a:rPr lang="en-FI" sz="2000" dirty="0">
                <a:latin typeface="+mj-lt"/>
              </a:rPr>
              <a:t>:</a:t>
            </a:r>
          </a:p>
          <a:p>
            <a:pPr marL="0" indent="0">
              <a:buNone/>
            </a:pPr>
            <a:r>
              <a:rPr lang="en-FI" sz="2000" dirty="0">
                <a:latin typeface="+mj-lt"/>
              </a:rPr>
              <a:t>1. </a:t>
            </a:r>
            <a:r>
              <a:rPr lang="en-FI" sz="2000" b="1" dirty="0">
                <a:solidFill>
                  <a:srgbClr val="0070C0"/>
                </a:solidFill>
                <a:latin typeface="+mj-lt"/>
              </a:rPr>
              <a:t>a general argument </a:t>
            </a:r>
            <a:r>
              <a:rPr lang="en-FI" sz="2000" dirty="0">
                <a:latin typeface="+mj-lt"/>
              </a:rPr>
              <a:t>about emotions: negative and positive,</a:t>
            </a:r>
          </a:p>
          <a:p>
            <a:pPr marL="0" indent="0">
              <a:buNone/>
            </a:pPr>
            <a:r>
              <a:rPr lang="en-FI" sz="2000" dirty="0">
                <a:latin typeface="+mj-lt"/>
              </a:rPr>
              <a:t>2. </a:t>
            </a:r>
            <a:r>
              <a:rPr lang="en-FI" sz="2000" b="1" dirty="0">
                <a:solidFill>
                  <a:srgbClr val="0070C0"/>
                </a:solidFill>
                <a:latin typeface="+mj-lt"/>
              </a:rPr>
              <a:t>specific analyses </a:t>
            </a:r>
            <a:r>
              <a:rPr lang="en-FI" sz="2000" dirty="0">
                <a:latin typeface="+mj-lt"/>
              </a:rPr>
              <a:t>of three negative emotions, three aversions: fear, hatred, and disgust.</a:t>
            </a:r>
          </a:p>
          <a:p>
            <a:pPr marL="0" indent="0">
              <a:buNone/>
            </a:pPr>
            <a:endParaRPr lang="en-FI" sz="2000" dirty="0">
              <a:latin typeface="+mj-lt"/>
            </a:endParaRPr>
          </a:p>
          <a:p>
            <a:pPr marL="0" indent="0">
              <a:buNone/>
            </a:pPr>
            <a:r>
              <a:rPr lang="en-FI" sz="2000" dirty="0">
                <a:latin typeface="+mj-lt"/>
              </a:rPr>
              <a:t>Kolnai had already presented a more extensive and deeper analysis of disgust in an earlier paper “On disgust” (original “Der Ekel” 1929).</a:t>
            </a:r>
          </a:p>
          <a:p>
            <a:pPr marL="0" indent="0">
              <a:buNone/>
            </a:pPr>
            <a:r>
              <a:rPr lang="en-FI" sz="2000" dirty="0">
                <a:latin typeface="+mj-lt"/>
              </a:rPr>
              <a:t>This early paper is highly influential: it has influenced many later philosopical discussions on disgust (Sartre, contemporary, e.g. McGin, Strohminger, Korsmeyer) but it also influenced many visual artists who studied disgust (Dali and Bunuel) and, via a detour, anthropologists (Mary Douglas), semioticians and psychoanalysts (Julia Kristeva).</a:t>
            </a:r>
          </a:p>
          <a:p>
            <a:pPr marL="514350" indent="-514350">
              <a:buAutoNum type="arabicPeriod"/>
            </a:pPr>
            <a:endParaRPr lang="en-FI" dirty="0"/>
          </a:p>
        </p:txBody>
      </p:sp>
    </p:spTree>
    <p:extLst>
      <p:ext uri="{BB962C8B-B14F-4D97-AF65-F5344CB8AC3E}">
        <p14:creationId xmlns:p14="http://schemas.microsoft.com/office/powerpoint/2010/main" val="13493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5A22-F745-7546-806B-7EA1D5F685CC}"/>
              </a:ext>
            </a:extLst>
          </p:cNvPr>
          <p:cNvSpPr>
            <a:spLocks noGrp="1"/>
          </p:cNvSpPr>
          <p:nvPr>
            <p:ph type="title"/>
          </p:nvPr>
        </p:nvSpPr>
        <p:spPr>
          <a:xfrm>
            <a:off x="1119051" y="225563"/>
            <a:ext cx="10515600" cy="1325563"/>
          </a:xfrm>
        </p:spPr>
        <p:txBody>
          <a:bodyPr/>
          <a:lstStyle/>
          <a:p>
            <a:r>
              <a:rPr lang="fi-FI" dirty="0"/>
              <a:t> </a:t>
            </a:r>
          </a:p>
        </p:txBody>
      </p:sp>
      <p:pic>
        <p:nvPicPr>
          <p:cNvPr id="16" name="Content Placeholder 15">
            <a:extLst>
              <a:ext uri="{FF2B5EF4-FFF2-40B4-BE49-F238E27FC236}">
                <a16:creationId xmlns:a16="http://schemas.microsoft.com/office/drawing/2014/main" id="{8A0AB1E3-0973-4D49-A251-6BD5657F2EF0}"/>
              </a:ext>
            </a:extLst>
          </p:cNvPr>
          <p:cNvPicPr>
            <a:picLocks noGrp="1" noChangeAspect="1"/>
          </p:cNvPicPr>
          <p:nvPr>
            <p:ph idx="1"/>
          </p:nvPr>
        </p:nvPicPr>
        <p:blipFill>
          <a:blip r:embed="rId3"/>
          <a:stretch>
            <a:fillRect/>
          </a:stretch>
        </p:blipFill>
        <p:spPr>
          <a:xfrm>
            <a:off x="0" y="-1"/>
            <a:ext cx="6265579" cy="3953581"/>
          </a:xfrm>
        </p:spPr>
      </p:pic>
      <p:sp>
        <p:nvSpPr>
          <p:cNvPr id="17" name="Rectangle 16">
            <a:extLst>
              <a:ext uri="{FF2B5EF4-FFF2-40B4-BE49-F238E27FC236}">
                <a16:creationId xmlns:a16="http://schemas.microsoft.com/office/drawing/2014/main" id="{0C063F3F-2A82-284B-8FA0-72514BAD2A82}"/>
              </a:ext>
            </a:extLst>
          </p:cNvPr>
          <p:cNvSpPr/>
          <p:nvPr/>
        </p:nvSpPr>
        <p:spPr>
          <a:xfrm>
            <a:off x="0" y="3953580"/>
            <a:ext cx="6387737" cy="307777"/>
          </a:xfrm>
          <a:prstGeom prst="rect">
            <a:avLst/>
          </a:prstGeom>
        </p:spPr>
        <p:txBody>
          <a:bodyPr wrap="square">
            <a:spAutoFit/>
          </a:bodyPr>
          <a:lstStyle/>
          <a:p>
            <a:r>
              <a:rPr lang="fi-FI" sz="1400" dirty="0">
                <a:solidFill>
                  <a:srgbClr val="C00000"/>
                </a:solidFill>
              </a:rPr>
              <a:t>Salvador Dali’s </a:t>
            </a:r>
            <a:r>
              <a:rPr lang="fi-FI" sz="1400" i="1" dirty="0">
                <a:solidFill>
                  <a:srgbClr val="C00000"/>
                </a:solidFill>
              </a:rPr>
              <a:t>The Accomondations of Desire </a:t>
            </a:r>
            <a:r>
              <a:rPr lang="fi-FI" sz="1400" dirty="0">
                <a:solidFill>
                  <a:srgbClr val="C00000"/>
                </a:solidFill>
              </a:rPr>
              <a:t>(</a:t>
            </a:r>
            <a:r>
              <a:rPr lang="fi-FI" sz="1400" i="1" dirty="0">
                <a:solidFill>
                  <a:srgbClr val="C00000"/>
                </a:solidFill>
              </a:rPr>
              <a:t>Les accommondations des désirs </a:t>
            </a:r>
            <a:r>
              <a:rPr lang="fi-FI" sz="1400" dirty="0">
                <a:solidFill>
                  <a:srgbClr val="C00000"/>
                </a:solidFill>
              </a:rPr>
              <a:t>1929)</a:t>
            </a:r>
          </a:p>
        </p:txBody>
      </p:sp>
      <p:pic>
        <p:nvPicPr>
          <p:cNvPr id="3" name="Content Placeholder 3">
            <a:extLst>
              <a:ext uri="{FF2B5EF4-FFF2-40B4-BE49-F238E27FC236}">
                <a16:creationId xmlns:a16="http://schemas.microsoft.com/office/drawing/2014/main" id="{730031C2-EA8B-7400-E8F3-E972FBBA3799}"/>
              </a:ext>
            </a:extLst>
          </p:cNvPr>
          <p:cNvPicPr>
            <a:picLocks noChangeAspect="1"/>
          </p:cNvPicPr>
          <p:nvPr/>
        </p:nvPicPr>
        <p:blipFill>
          <a:blip r:embed="rId4"/>
          <a:stretch>
            <a:fillRect/>
          </a:stretch>
        </p:blipFill>
        <p:spPr>
          <a:xfrm>
            <a:off x="6534963" y="-1"/>
            <a:ext cx="5952095" cy="3953581"/>
          </a:xfrm>
          <a:prstGeom prst="rect">
            <a:avLst/>
          </a:prstGeom>
        </p:spPr>
      </p:pic>
      <p:sp>
        <p:nvSpPr>
          <p:cNvPr id="4" name="TextBox 3">
            <a:extLst>
              <a:ext uri="{FF2B5EF4-FFF2-40B4-BE49-F238E27FC236}">
                <a16:creationId xmlns:a16="http://schemas.microsoft.com/office/drawing/2014/main" id="{699D20F8-FB28-9995-5787-60B0766671F0}"/>
              </a:ext>
            </a:extLst>
          </p:cNvPr>
          <p:cNvSpPr txBox="1"/>
          <p:nvPr/>
        </p:nvSpPr>
        <p:spPr>
          <a:xfrm>
            <a:off x="6534963" y="3953580"/>
            <a:ext cx="5326779" cy="307777"/>
          </a:xfrm>
          <a:prstGeom prst="rect">
            <a:avLst/>
          </a:prstGeom>
          <a:noFill/>
        </p:spPr>
        <p:txBody>
          <a:bodyPr wrap="none" rtlCol="0">
            <a:spAutoFit/>
          </a:bodyPr>
          <a:lstStyle/>
          <a:p>
            <a:r>
              <a:rPr lang="en-FI" sz="1400" dirty="0"/>
              <a:t>Dali’s and Louis Bunuel’s </a:t>
            </a:r>
            <a:r>
              <a:rPr lang="en-FI" sz="1400" i="1" dirty="0"/>
              <a:t>An Andalusian Dog</a:t>
            </a:r>
            <a:r>
              <a:rPr lang="en-FI" sz="1400" dirty="0"/>
              <a:t> (</a:t>
            </a:r>
            <a:r>
              <a:rPr lang="en-FI" sz="1400" i="1" dirty="0"/>
              <a:t>Un chien andalou </a:t>
            </a:r>
            <a:r>
              <a:rPr lang="en-FI" sz="1400" dirty="0"/>
              <a:t>1929)</a:t>
            </a:r>
          </a:p>
        </p:txBody>
      </p:sp>
      <p:pic>
        <p:nvPicPr>
          <p:cNvPr id="1026" name="Picture 2" descr="Purity and Danger - Wikipedia">
            <a:hlinkClick r:id="rId5"/>
            <a:extLst>
              <a:ext uri="{FF2B5EF4-FFF2-40B4-BE49-F238E27FC236}">
                <a16:creationId xmlns:a16="http://schemas.microsoft.com/office/drawing/2014/main" id="{FCAF55A0-406E-1A55-B3C8-0E40CFC7B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5537" y="4557712"/>
            <a:ext cx="1422400" cy="23002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43320B30-6250-905B-B7B6-EF768096DF09}"/>
              </a:ext>
            </a:extLst>
          </p:cNvPr>
          <p:cNvSpPr>
            <a:spLocks noChangeArrowheads="1"/>
          </p:cNvSpPr>
          <p:nvPr/>
        </p:nvSpPr>
        <p:spPr bwMode="auto">
          <a:xfrm>
            <a:off x="3024304" y="647691"/>
            <a:ext cx="3129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FI" altLang="en-FI" sz="1800" b="0" i="0" u="none" strike="noStrike" cap="none" normalizeH="0" baseline="0">
                <a:ln>
                  <a:noFill/>
                </a:ln>
                <a:solidFill>
                  <a:schemeClr val="tx1"/>
                </a:solidFill>
                <a:effectLst/>
                <a:latin typeface="Arial" panose="020B0604020202020204" pitchFamily="34" charset="0"/>
              </a:rPr>
              <a:t>  </a:t>
            </a:r>
          </a:p>
        </p:txBody>
      </p:sp>
      <p:pic>
        <p:nvPicPr>
          <p:cNvPr id="1030" name="Picture 6" descr="Being and Nothingness - Wikipedia">
            <a:hlinkClick r:id="rId7"/>
            <a:extLst>
              <a:ext uri="{FF2B5EF4-FFF2-40B4-BE49-F238E27FC236}">
                <a16:creationId xmlns:a16="http://schemas.microsoft.com/office/drawing/2014/main" id="{D6284300-3C7B-E3B8-04DD-9543AD28A2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1904" y="4557712"/>
            <a:ext cx="1431290" cy="2300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8A81951-15CE-D059-D363-8BAAFB24B3CE}"/>
              </a:ext>
            </a:extLst>
          </p:cNvPr>
          <p:cNvPicPr>
            <a:picLocks noChangeAspect="1"/>
          </p:cNvPicPr>
          <p:nvPr/>
        </p:nvPicPr>
        <p:blipFill>
          <a:blip r:embed="rId9"/>
          <a:stretch>
            <a:fillRect/>
          </a:stretch>
        </p:blipFill>
        <p:spPr>
          <a:xfrm>
            <a:off x="5461000" y="4557034"/>
            <a:ext cx="1730214" cy="2301185"/>
          </a:xfrm>
          <a:prstGeom prst="rect">
            <a:avLst/>
          </a:prstGeom>
        </p:spPr>
      </p:pic>
      <p:pic>
        <p:nvPicPr>
          <p:cNvPr id="7" name="Picture 6">
            <a:extLst>
              <a:ext uri="{FF2B5EF4-FFF2-40B4-BE49-F238E27FC236}">
                <a16:creationId xmlns:a16="http://schemas.microsoft.com/office/drawing/2014/main" id="{D37E83F7-E073-01D2-8F76-EEE1B80131BF}"/>
              </a:ext>
            </a:extLst>
          </p:cNvPr>
          <p:cNvPicPr>
            <a:picLocks noChangeAspect="1"/>
          </p:cNvPicPr>
          <p:nvPr/>
        </p:nvPicPr>
        <p:blipFill>
          <a:blip r:embed="rId10"/>
          <a:stretch>
            <a:fillRect/>
          </a:stretch>
        </p:blipFill>
        <p:spPr>
          <a:xfrm>
            <a:off x="7572323" y="4557034"/>
            <a:ext cx="1422400" cy="2354317"/>
          </a:xfrm>
          <a:prstGeom prst="rect">
            <a:avLst/>
          </a:prstGeom>
        </p:spPr>
      </p:pic>
      <p:pic>
        <p:nvPicPr>
          <p:cNvPr id="8" name="Picture 7">
            <a:extLst>
              <a:ext uri="{FF2B5EF4-FFF2-40B4-BE49-F238E27FC236}">
                <a16:creationId xmlns:a16="http://schemas.microsoft.com/office/drawing/2014/main" id="{28212995-B5B9-C242-A673-4AC4A210EBEE}"/>
              </a:ext>
            </a:extLst>
          </p:cNvPr>
          <p:cNvPicPr>
            <a:picLocks noChangeAspect="1"/>
          </p:cNvPicPr>
          <p:nvPr/>
        </p:nvPicPr>
        <p:blipFill>
          <a:blip r:embed="rId11"/>
          <a:stretch>
            <a:fillRect/>
          </a:stretch>
        </p:blipFill>
        <p:spPr>
          <a:xfrm>
            <a:off x="9124824" y="4557034"/>
            <a:ext cx="2300287" cy="2300287"/>
          </a:xfrm>
          <a:prstGeom prst="rect">
            <a:avLst/>
          </a:prstGeom>
        </p:spPr>
      </p:pic>
    </p:spTree>
    <p:extLst>
      <p:ext uri="{BB962C8B-B14F-4D97-AF65-F5344CB8AC3E}">
        <p14:creationId xmlns:p14="http://schemas.microsoft.com/office/powerpoint/2010/main" val="78240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6FF6-6A33-C9AD-6EE9-EA81AFA37CCF}"/>
              </a:ext>
            </a:extLst>
          </p:cNvPr>
          <p:cNvSpPr>
            <a:spLocks noGrp="1"/>
          </p:cNvSpPr>
          <p:nvPr>
            <p:ph type="title"/>
          </p:nvPr>
        </p:nvSpPr>
        <p:spPr/>
        <p:txBody>
          <a:bodyPr/>
          <a:lstStyle/>
          <a:p>
            <a:r>
              <a:rPr lang="en-FI" dirty="0"/>
              <a:t> </a:t>
            </a:r>
          </a:p>
        </p:txBody>
      </p:sp>
      <p:sp>
        <p:nvSpPr>
          <p:cNvPr id="3" name="Content Placeholder 2">
            <a:extLst>
              <a:ext uri="{FF2B5EF4-FFF2-40B4-BE49-F238E27FC236}">
                <a16:creationId xmlns:a16="http://schemas.microsoft.com/office/drawing/2014/main" id="{56853AB8-1661-45C8-B3ED-9F9164E9733B}"/>
              </a:ext>
            </a:extLst>
          </p:cNvPr>
          <p:cNvSpPr>
            <a:spLocks noGrp="1"/>
          </p:cNvSpPr>
          <p:nvPr>
            <p:ph idx="1"/>
          </p:nvPr>
        </p:nvSpPr>
        <p:spPr>
          <a:xfrm>
            <a:off x="838200" y="728420"/>
            <a:ext cx="10515600" cy="5919438"/>
          </a:xfrm>
        </p:spPr>
        <p:txBody>
          <a:bodyPr>
            <a:normAutofit lnSpcReduction="10000"/>
          </a:bodyPr>
          <a:lstStyle/>
          <a:p>
            <a:pPr marL="0" indent="0">
              <a:buNone/>
            </a:pPr>
            <a:r>
              <a:rPr lang="en-US" sz="2400" dirty="0">
                <a:latin typeface="+mj-lt"/>
                <a:ea typeface="Calibri" panose="020F0502020204030204" pitchFamily="34" charset="0"/>
                <a:cs typeface="Times New Roman" panose="02020603050405020304" pitchFamily="18" charset="0"/>
              </a:rPr>
              <a:t>Kolnai’s general a</a:t>
            </a:r>
            <a:r>
              <a:rPr lang="en-US" sz="2400" dirty="0">
                <a:effectLst/>
                <a:latin typeface="+mj-lt"/>
                <a:ea typeface="Calibri" panose="020F0502020204030204" pitchFamily="34" charset="0"/>
                <a:cs typeface="Times New Roman" panose="02020603050405020304" pitchFamily="18" charset="0"/>
              </a:rPr>
              <a:t>rgument against </a:t>
            </a:r>
            <a:r>
              <a:rPr lang="en-US" sz="2400" i="1" dirty="0">
                <a:effectLst/>
                <a:latin typeface="+mj-lt"/>
                <a:ea typeface="Calibri" panose="020F0502020204030204" pitchFamily="34" charset="0"/>
                <a:cs typeface="Times New Roman" panose="02020603050405020304" pitchFamily="18" charset="0"/>
              </a:rPr>
              <a:t>the symmetry assumption</a:t>
            </a:r>
            <a:endParaRPr lang="en-FI" sz="2400" i="1" dirty="0">
              <a:effectLst/>
              <a:latin typeface="+mj-lt"/>
              <a:ea typeface="Calibri" panose="020F0502020204030204" pitchFamily="34" charset="0"/>
              <a:cs typeface="Times New Roman" panose="02020603050405020304" pitchFamily="18" charset="0"/>
            </a:endParaRPr>
          </a:p>
          <a:p>
            <a:pPr marL="0" indent="0">
              <a:buNone/>
            </a:pPr>
            <a:endParaRPr lang="en-US" sz="1900" i="1" dirty="0">
              <a:effectLst/>
              <a:latin typeface="+mj-lt"/>
              <a:ea typeface="Calibri" panose="020F0502020204030204" pitchFamily="34" charset="0"/>
              <a:cs typeface="Times New Roman" panose="02020603050405020304" pitchFamily="18" charset="0"/>
            </a:endParaRPr>
          </a:p>
          <a:p>
            <a:pPr marL="0" indent="0">
              <a:buNone/>
            </a:pPr>
            <a:r>
              <a:rPr lang="en-US" sz="1800" i="1" dirty="0">
                <a:effectLst/>
                <a:latin typeface="+mj-lt"/>
                <a:ea typeface="Calibri" panose="020F0502020204030204" pitchFamily="34" charset="0"/>
                <a:cs typeface="Times New Roman" panose="02020603050405020304" pitchFamily="18" charset="0"/>
              </a:rPr>
              <a:t>The </a:t>
            </a:r>
            <a:r>
              <a:rPr lang="en-US" sz="1800" i="1" dirty="0">
                <a:latin typeface="+mj-lt"/>
                <a:ea typeface="Calibri" panose="020F0502020204030204" pitchFamily="34" charset="0"/>
                <a:cs typeface="Times New Roman" panose="02020603050405020304" pitchFamily="18" charset="0"/>
              </a:rPr>
              <a:t>symmetry assumption</a:t>
            </a:r>
            <a:r>
              <a:rPr lang="en-US" sz="1800" dirty="0">
                <a:latin typeface="+mj-lt"/>
                <a:ea typeface="Calibri" panose="020F0502020204030204" pitchFamily="34" charset="0"/>
                <a:cs typeface="Times New Roman" panose="02020603050405020304" pitchFamily="18" charset="0"/>
              </a:rPr>
              <a:t>: </a:t>
            </a:r>
            <a:r>
              <a:rPr lang="en-US" sz="1800" dirty="0">
                <a:effectLst/>
                <a:latin typeface="+mj-lt"/>
                <a:ea typeface="Calibri" panose="020F0502020204030204" pitchFamily="34" charset="0"/>
                <a:cs typeface="Times New Roman" panose="02020603050405020304" pitchFamily="18" charset="0"/>
              </a:rPr>
              <a:t>The idea that negative and positive emotions would correlate and form symmetrically contrasting (oppositional) pairs without residues:</a:t>
            </a:r>
          </a:p>
          <a:p>
            <a:pPr marL="0" indent="0">
              <a:buNone/>
            </a:pPr>
            <a:r>
              <a:rPr lang="en-US" sz="2200" b="1" dirty="0">
                <a:solidFill>
                  <a:schemeClr val="accent2">
                    <a:lumMod val="75000"/>
                  </a:schemeClr>
                </a:solidFill>
                <a:latin typeface="+mj-lt"/>
                <a:ea typeface="Calibri" panose="020F0502020204030204" pitchFamily="34" charset="0"/>
                <a:cs typeface="Times New Roman" panose="02020603050405020304" pitchFamily="18" charset="0"/>
              </a:rPr>
              <a:t>	</a:t>
            </a:r>
            <a:r>
              <a:rPr lang="en-US" sz="1600" b="1" dirty="0">
                <a:solidFill>
                  <a:schemeClr val="accent2">
                    <a:lumMod val="75000"/>
                  </a:schemeClr>
                </a:solidFill>
                <a:latin typeface="+mj-lt"/>
                <a:ea typeface="Calibri" panose="020F0502020204030204" pitchFamily="34" charset="0"/>
                <a:cs typeface="Times New Roman" panose="02020603050405020304" pitchFamily="18" charset="0"/>
              </a:rPr>
              <a:t>love / hatred</a:t>
            </a:r>
          </a:p>
          <a:p>
            <a:pPr marL="0" indent="0">
              <a:buNone/>
            </a:pPr>
            <a:r>
              <a:rPr lang="en-US" sz="1600" b="1" dirty="0">
                <a:solidFill>
                  <a:schemeClr val="accent2">
                    <a:lumMod val="75000"/>
                  </a:schemeClr>
                </a:solidFill>
                <a:effectLst/>
                <a:latin typeface="+mj-lt"/>
                <a:ea typeface="Calibri" panose="020F0502020204030204" pitchFamily="34" charset="0"/>
                <a:cs typeface="Times New Roman" panose="02020603050405020304" pitchFamily="18" charset="0"/>
              </a:rPr>
              <a:t>	pro / con… acceptance / rejection</a:t>
            </a:r>
          </a:p>
          <a:p>
            <a:pPr marL="0" indent="0">
              <a:buNone/>
            </a:pPr>
            <a:r>
              <a:rPr lang="en-US" sz="1600" b="1" dirty="0">
                <a:solidFill>
                  <a:schemeClr val="accent2">
                    <a:lumMod val="75000"/>
                  </a:schemeClr>
                </a:solidFill>
                <a:latin typeface="+mj-lt"/>
                <a:ea typeface="Calibri" panose="020F0502020204030204" pitchFamily="34" charset="0"/>
                <a:cs typeface="Times New Roman" panose="02020603050405020304" pitchFamily="18" charset="0"/>
              </a:rPr>
              <a:t>	liking / disliking… attraction / repulsion</a:t>
            </a:r>
            <a:endParaRPr lang="en-US" sz="1600" b="1" dirty="0">
              <a:solidFill>
                <a:schemeClr val="accent2">
                  <a:lumMod val="75000"/>
                </a:schemeClr>
              </a:solidFill>
              <a:effectLst/>
              <a:latin typeface="+mj-lt"/>
              <a:ea typeface="Calibri" panose="020F0502020204030204" pitchFamily="34" charset="0"/>
              <a:cs typeface="Times New Roman" panose="02020603050405020304" pitchFamily="18" charset="0"/>
            </a:endParaRPr>
          </a:p>
          <a:p>
            <a:pPr marL="0" indent="0">
              <a:buNone/>
            </a:pPr>
            <a:r>
              <a:rPr lang="en-US" sz="1600" b="1" dirty="0">
                <a:solidFill>
                  <a:schemeClr val="accent2">
                    <a:lumMod val="75000"/>
                  </a:schemeClr>
                </a:solidFill>
                <a:effectLst/>
                <a:latin typeface="+mj-lt"/>
                <a:ea typeface="Calibri" panose="020F0502020204030204" pitchFamily="34" charset="0"/>
                <a:cs typeface="Times New Roman" panose="02020603050405020304" pitchFamily="18" charset="0"/>
              </a:rPr>
              <a:t>	pleasure / pain </a:t>
            </a:r>
          </a:p>
          <a:p>
            <a:pPr marL="0" indent="0">
              <a:buNone/>
            </a:pPr>
            <a:r>
              <a:rPr lang="en-US" sz="1800" dirty="0">
                <a:latin typeface="+mj-lt"/>
                <a:ea typeface="Calibri" panose="020F0502020204030204" pitchFamily="34" charset="0"/>
                <a:cs typeface="Times New Roman" panose="02020603050405020304" pitchFamily="18" charset="0"/>
              </a:rPr>
              <a:t>Kolnai: This </a:t>
            </a:r>
            <a:r>
              <a:rPr lang="en-US" sz="1800" dirty="0">
                <a:effectLst/>
                <a:latin typeface="+mj-lt"/>
                <a:ea typeface="Calibri" panose="020F0502020204030204" pitchFamily="34" charset="0"/>
                <a:cs typeface="Times New Roman" panose="02020603050405020304" pitchFamily="18" charset="0"/>
              </a:rPr>
              <a:t>is a mistaken and groundless assumption (1998, 581).</a:t>
            </a:r>
          </a:p>
          <a:p>
            <a:pPr marL="0" indent="0">
              <a:buNone/>
            </a:pPr>
            <a:r>
              <a:rPr lang="en-US" sz="1800" dirty="0">
                <a:effectLst/>
                <a:latin typeface="+mj-lt"/>
                <a:ea typeface="Calibri" panose="020F0502020204030204" pitchFamily="34" charset="0"/>
                <a:cs typeface="Times New Roman" panose="02020603050405020304" pitchFamily="18" charset="0"/>
              </a:rPr>
              <a:t>=&gt; Emotions do not form a pair of opposites; in particular, </a:t>
            </a:r>
            <a:r>
              <a:rPr lang="en-US" sz="1800" dirty="0">
                <a:latin typeface="+mj-lt"/>
                <a:ea typeface="Calibri" panose="020F0502020204030204" pitchFamily="34" charset="0"/>
                <a:cs typeface="Times New Roman" panose="02020603050405020304" pitchFamily="18" charset="0"/>
              </a:rPr>
              <a:t>hatred and love do not form such pairs</a:t>
            </a:r>
            <a:r>
              <a:rPr lang="en-US" sz="1800" dirty="0">
                <a:effectLst/>
                <a:latin typeface="+mj-lt"/>
                <a:ea typeface="Calibri" panose="020F0502020204030204" pitchFamily="34" charset="0"/>
                <a:cs typeface="Times New Roman" panose="02020603050405020304" pitchFamily="18" charset="0"/>
              </a:rPr>
              <a:t>.</a:t>
            </a:r>
            <a:endParaRPr lang="en-FI" sz="1800" dirty="0">
              <a:effectLst/>
              <a:latin typeface="+mj-lt"/>
              <a:ea typeface="Calibri" panose="020F0502020204030204" pitchFamily="34" charset="0"/>
              <a:cs typeface="Times New Roman" panose="02020603050405020304" pitchFamily="18" charset="0"/>
            </a:endParaRPr>
          </a:p>
          <a:p>
            <a:pPr marL="0" indent="0">
              <a:buNone/>
            </a:pPr>
            <a:endParaRPr lang="en-FI" sz="1800" dirty="0">
              <a:latin typeface="+mj-lt"/>
              <a:ea typeface="Calibri" panose="020F0502020204030204" pitchFamily="34" charset="0"/>
              <a:cs typeface="Times New Roman" panose="02020603050405020304" pitchFamily="18" charset="0"/>
            </a:endParaRPr>
          </a:p>
          <a:p>
            <a:pPr marL="0" indent="0">
              <a:buNone/>
            </a:pPr>
            <a:r>
              <a:rPr lang="en-US" sz="1800" dirty="0">
                <a:effectLst/>
                <a:latin typeface="+mj-lt"/>
                <a:ea typeface="Calibri" panose="020F0502020204030204" pitchFamily="34" charset="0"/>
                <a:cs typeface="Times New Roman" panose="02020603050405020304" pitchFamily="18" charset="0"/>
              </a:rPr>
              <a:t>SH: </a:t>
            </a:r>
            <a:r>
              <a:rPr lang="en-US" sz="1800" dirty="0">
                <a:latin typeface="+mj-lt"/>
                <a:ea typeface="Calibri" panose="020F0502020204030204" pitchFamily="34" charset="0"/>
                <a:cs typeface="Times New Roman" panose="02020603050405020304" pitchFamily="18" charset="0"/>
              </a:rPr>
              <a:t>Such o</a:t>
            </a:r>
            <a:r>
              <a:rPr lang="en-US" sz="1800" dirty="0">
                <a:effectLst/>
                <a:latin typeface="+mj-lt"/>
                <a:ea typeface="Calibri" panose="020F0502020204030204" pitchFamily="34" charset="0"/>
                <a:cs typeface="Times New Roman" panose="02020603050405020304" pitchFamily="18" charset="0"/>
              </a:rPr>
              <a:t>ppositional and dichotomous accounts of emotions are </a:t>
            </a:r>
            <a:r>
              <a:rPr lang="en-US" sz="1800" b="1" dirty="0">
                <a:solidFill>
                  <a:srgbClr val="0070C0"/>
                </a:solidFill>
                <a:effectLst/>
                <a:latin typeface="+mj-lt"/>
                <a:ea typeface="Calibri" panose="020F0502020204030204" pitchFamily="34" charset="0"/>
                <a:cs typeface="Times New Roman" panose="02020603050405020304" pitchFamily="18" charset="0"/>
              </a:rPr>
              <a:t>not based on </a:t>
            </a:r>
            <a:r>
              <a:rPr lang="en-US" sz="1800" b="1" dirty="0">
                <a:solidFill>
                  <a:srgbClr val="0070C0"/>
                </a:solidFill>
                <a:latin typeface="+mj-lt"/>
                <a:ea typeface="Calibri" panose="020F0502020204030204" pitchFamily="34" charset="0"/>
                <a:cs typeface="Times New Roman" panose="02020603050405020304" pitchFamily="18" charset="0"/>
              </a:rPr>
              <a:t>the </a:t>
            </a:r>
            <a:r>
              <a:rPr lang="en-US" sz="1800" b="1" dirty="0">
                <a:solidFill>
                  <a:srgbClr val="0070C0"/>
                </a:solidFill>
                <a:effectLst/>
                <a:latin typeface="+mj-lt"/>
                <a:ea typeface="Calibri" panose="020F0502020204030204" pitchFamily="34" charset="0"/>
                <a:cs typeface="Times New Roman" panose="02020603050405020304" pitchFamily="18" charset="0"/>
              </a:rPr>
              <a:t>analysis </a:t>
            </a:r>
            <a:r>
              <a:rPr lang="en-US" sz="1800" dirty="0">
                <a:effectLst/>
                <a:latin typeface="+mj-lt"/>
                <a:ea typeface="Calibri" panose="020F0502020204030204" pitchFamily="34" charset="0"/>
                <a:cs typeface="Times New Roman" panose="02020603050405020304" pitchFamily="18" charset="0"/>
              </a:rPr>
              <a:t>of emotions but are</a:t>
            </a:r>
            <a:r>
              <a:rPr lang="en-US" sz="1800" b="1" dirty="0">
                <a:solidFill>
                  <a:srgbClr val="0070C0"/>
                </a:solidFill>
                <a:effectLst/>
                <a:latin typeface="+mj-lt"/>
                <a:ea typeface="Calibri" panose="020F0502020204030204" pitchFamily="34" charset="0"/>
                <a:cs typeface="Times New Roman" panose="02020603050405020304" pitchFamily="18" charset="0"/>
              </a:rPr>
              <a:t> borrowed </a:t>
            </a:r>
            <a:r>
              <a:rPr lang="en-US" sz="1800" dirty="0">
                <a:effectLst/>
                <a:latin typeface="+mj-lt"/>
                <a:ea typeface="Calibri" panose="020F0502020204030204" pitchFamily="34" charset="0"/>
                <a:cs typeface="Times New Roman" panose="02020603050405020304" pitchFamily="18" charset="0"/>
              </a:rPr>
              <a:t>from elsewhere, either from </a:t>
            </a:r>
            <a:r>
              <a:rPr lang="en-US" sz="1800" b="1" dirty="0">
                <a:solidFill>
                  <a:srgbClr val="0070C0"/>
                </a:solidFill>
                <a:effectLst/>
                <a:latin typeface="+mj-lt"/>
                <a:ea typeface="Calibri" panose="020F0502020204030204" pitchFamily="34" charset="0"/>
                <a:cs typeface="Times New Roman" panose="02020603050405020304" pitchFamily="18" charset="0"/>
              </a:rPr>
              <a:t>theory of judgment </a:t>
            </a:r>
            <a:r>
              <a:rPr lang="en-US" sz="1800" dirty="0">
                <a:effectLst/>
                <a:latin typeface="+mj-lt"/>
                <a:ea typeface="Calibri" panose="020F0502020204030204" pitchFamily="34" charset="0"/>
                <a:cs typeface="Times New Roman" panose="02020603050405020304" pitchFamily="18" charset="0"/>
              </a:rPr>
              <a:t>and/or from </a:t>
            </a:r>
            <a:r>
              <a:rPr lang="en-US" sz="1800" b="1" dirty="0">
                <a:solidFill>
                  <a:srgbClr val="0070C0"/>
                </a:solidFill>
                <a:effectLst/>
                <a:latin typeface="+mj-lt"/>
                <a:ea typeface="Calibri" panose="020F0502020204030204" pitchFamily="34" charset="0"/>
                <a:cs typeface="Times New Roman" panose="02020603050405020304" pitchFamily="18" charset="0"/>
              </a:rPr>
              <a:t>theory of sensation</a:t>
            </a:r>
            <a:r>
              <a:rPr lang="en-US" sz="1800" dirty="0">
                <a:effectLst/>
                <a:latin typeface="+mj-lt"/>
                <a:ea typeface="Calibri" panose="020F0502020204030204" pitchFamily="34" charset="0"/>
                <a:cs typeface="Times New Roman" panose="02020603050405020304" pitchFamily="18" charset="0"/>
              </a:rPr>
              <a:t>.</a:t>
            </a:r>
          </a:p>
          <a:p>
            <a:pPr marL="0" indent="0">
              <a:buNone/>
            </a:pPr>
            <a:r>
              <a:rPr lang="en-US" sz="1800" dirty="0">
                <a:effectLst/>
                <a:latin typeface="+mj-lt"/>
                <a:ea typeface="Calibri" panose="020F0502020204030204" pitchFamily="34" charset="0"/>
                <a:cs typeface="Times New Roman" panose="02020603050405020304" pitchFamily="18" charset="0"/>
              </a:rPr>
              <a:t>In logic and theory of judgment, we can oppose affirmative</a:t>
            </a:r>
            <a:r>
              <a:rPr lang="en-US" sz="1800" dirty="0">
                <a:latin typeface="+mj-lt"/>
                <a:ea typeface="Calibri" panose="020F0502020204030204" pitchFamily="34" charset="0"/>
                <a:cs typeface="Times New Roman" panose="02020603050405020304" pitchFamily="18" charset="0"/>
              </a:rPr>
              <a:t> and </a:t>
            </a:r>
            <a:r>
              <a:rPr lang="en-US" sz="1800" dirty="0">
                <a:effectLst/>
                <a:latin typeface="+mj-lt"/>
                <a:ea typeface="Calibri" panose="020F0502020204030204" pitchFamily="34" charset="0"/>
                <a:cs typeface="Times New Roman" panose="02020603050405020304" pitchFamily="18" charset="0"/>
              </a:rPr>
              <a:t>negative judgments (without any significant residue)</a:t>
            </a:r>
            <a:r>
              <a:rPr lang="en-US" sz="1800" dirty="0">
                <a:latin typeface="+mj-lt"/>
                <a:ea typeface="Calibri" panose="020F0502020204030204" pitchFamily="34" charset="0"/>
                <a:cs typeface="Times New Roman" panose="02020603050405020304" pitchFamily="18" charset="0"/>
              </a:rPr>
              <a:t>, and in theory of </a:t>
            </a:r>
            <a:r>
              <a:rPr lang="en-US" sz="1800" dirty="0">
                <a:effectLst/>
                <a:latin typeface="+mj-lt"/>
                <a:ea typeface="Calibri" panose="020F0502020204030204" pitchFamily="34" charset="0"/>
                <a:cs typeface="Times New Roman" panose="02020603050405020304" pitchFamily="18" charset="0"/>
              </a:rPr>
              <a:t>sensation, </a:t>
            </a:r>
            <a:r>
              <a:rPr lang="en-US" sz="1800" dirty="0">
                <a:latin typeface="+mj-lt"/>
                <a:ea typeface="Calibri" panose="020F0502020204030204" pitchFamily="34" charset="0"/>
                <a:cs typeface="Times New Roman" panose="02020603050405020304" pitchFamily="18" charset="0"/>
              </a:rPr>
              <a:t>we can similarly oppose </a:t>
            </a:r>
            <a:r>
              <a:rPr lang="en-US" sz="1800" dirty="0">
                <a:effectLst/>
                <a:latin typeface="+mj-lt"/>
                <a:ea typeface="Calibri" panose="020F0502020204030204" pitchFamily="34" charset="0"/>
                <a:cs typeface="Times New Roman" panose="02020603050405020304" pitchFamily="18" charset="0"/>
              </a:rPr>
              <a:t>pleasant </a:t>
            </a:r>
            <a:r>
              <a:rPr lang="en-US" sz="1800" dirty="0">
                <a:latin typeface="+mj-lt"/>
                <a:ea typeface="Calibri" panose="020F0502020204030204" pitchFamily="34" charset="0"/>
                <a:cs typeface="Times New Roman" panose="02020603050405020304" pitchFamily="18" charset="0"/>
              </a:rPr>
              <a:t>and </a:t>
            </a:r>
            <a:r>
              <a:rPr lang="en-US" sz="1800" dirty="0">
                <a:effectLst/>
                <a:latin typeface="+mj-lt"/>
                <a:ea typeface="Calibri" panose="020F0502020204030204" pitchFamily="34" charset="0"/>
                <a:cs typeface="Times New Roman" panose="02020603050405020304" pitchFamily="18" charset="0"/>
              </a:rPr>
              <a:t>unpleasant sensations, pleasure and pain. In the case of emotions, Kolnai argues, similar distinctions cannot be made without violating experience. So, the dichotomous dualistic framework is alien to the experiential field of emotions and belongs to other fields.</a:t>
            </a:r>
            <a:endParaRPr lang="en-FI" sz="1800" dirty="0">
              <a:effectLst/>
              <a:latin typeface="+mj-lt"/>
              <a:ea typeface="Calibri" panose="020F0502020204030204" pitchFamily="34" charset="0"/>
              <a:cs typeface="Times New Roman" panose="02020603050405020304" pitchFamily="18" charset="0"/>
            </a:endParaRPr>
          </a:p>
          <a:p>
            <a:endParaRPr lang="en-FI" dirty="0"/>
          </a:p>
        </p:txBody>
      </p:sp>
    </p:spTree>
    <p:extLst>
      <p:ext uri="{BB962C8B-B14F-4D97-AF65-F5344CB8AC3E}">
        <p14:creationId xmlns:p14="http://schemas.microsoft.com/office/powerpoint/2010/main" val="84956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F888B-8A7E-F02A-A017-F6D8C9ABF35B}"/>
              </a:ext>
            </a:extLst>
          </p:cNvPr>
          <p:cNvSpPr>
            <a:spLocks noGrp="1"/>
          </p:cNvSpPr>
          <p:nvPr>
            <p:ph type="title"/>
          </p:nvPr>
        </p:nvSpPr>
        <p:spPr>
          <a:xfrm>
            <a:off x="825137" y="0"/>
            <a:ext cx="10515600" cy="1325563"/>
          </a:xfrm>
        </p:spPr>
        <p:txBody>
          <a:bodyPr>
            <a:normAutofit/>
          </a:bodyPr>
          <a:lstStyle/>
          <a:p>
            <a:r>
              <a:rPr lang="en-FI" sz="3200" dirty="0"/>
              <a:t>Kolnai’s four arguments against symmetry</a:t>
            </a:r>
            <a:br>
              <a:rPr lang="en-FI" sz="3200" dirty="0"/>
            </a:br>
            <a:endParaRPr lang="en-FI" sz="3200" dirty="0"/>
          </a:p>
        </p:txBody>
      </p:sp>
      <p:sp>
        <p:nvSpPr>
          <p:cNvPr id="3" name="Content Placeholder 2">
            <a:extLst>
              <a:ext uri="{FF2B5EF4-FFF2-40B4-BE49-F238E27FC236}">
                <a16:creationId xmlns:a16="http://schemas.microsoft.com/office/drawing/2014/main" id="{B9773E3E-77CF-F3EE-E9AA-0A4E2BA84A3D}"/>
              </a:ext>
            </a:extLst>
          </p:cNvPr>
          <p:cNvSpPr>
            <a:spLocks noGrp="1"/>
          </p:cNvSpPr>
          <p:nvPr>
            <p:ph idx="1"/>
          </p:nvPr>
        </p:nvSpPr>
        <p:spPr>
          <a:xfrm>
            <a:off x="825137" y="805911"/>
            <a:ext cx="10101168" cy="6052089"/>
          </a:xfrm>
        </p:spPr>
        <p:txBody>
          <a:bodyPr>
            <a:noAutofit/>
          </a:bodyPr>
          <a:lstStyle/>
          <a:p>
            <a:pPr marL="0" indent="0">
              <a:buNone/>
            </a:pPr>
            <a:endParaRPr lang="en-US" sz="1800" b="1" dirty="0">
              <a:latin typeface="+mj-lt"/>
              <a:ea typeface="Calibri" panose="020F0502020204030204" pitchFamily="34" charset="0"/>
              <a:cs typeface="Times New Roman" panose="02020603050405020304" pitchFamily="18" charset="0"/>
            </a:endParaRPr>
          </a:p>
          <a:p>
            <a:pPr marL="0" indent="0">
              <a:buNone/>
            </a:pPr>
            <a:r>
              <a:rPr lang="en-US" sz="1800" b="1" dirty="0">
                <a:latin typeface="+mj-lt"/>
                <a:ea typeface="Calibri" panose="020F0502020204030204" pitchFamily="34" charset="0"/>
                <a:cs typeface="Times New Roman" panose="02020603050405020304" pitchFamily="18" charset="0"/>
              </a:rPr>
              <a:t>1. </a:t>
            </a:r>
            <a:r>
              <a:rPr lang="en-US" sz="1800" b="1" dirty="0">
                <a:effectLst/>
                <a:latin typeface="+mj-lt"/>
                <a:ea typeface="Calibri" panose="020F0502020204030204" pitchFamily="34" charset="0"/>
                <a:cs typeface="Times New Roman" panose="02020603050405020304" pitchFamily="18" charset="0"/>
              </a:rPr>
              <a:t>Conceptualization</a:t>
            </a:r>
            <a:r>
              <a:rPr lang="en-US" sz="1800" dirty="0">
                <a:effectLst/>
                <a:latin typeface="+mj-lt"/>
                <a:ea typeface="Calibri" panose="020F0502020204030204" pitchFamily="34" charset="0"/>
                <a:cs typeface="Times New Roman" panose="02020603050405020304" pitchFamily="18" charset="0"/>
              </a:rPr>
              <a:t>: While different negative emotions can be distinguished from one another by </a:t>
            </a:r>
            <a:r>
              <a:rPr lang="en-US" sz="1800" b="1" dirty="0">
                <a:solidFill>
                  <a:srgbClr val="0070C0"/>
                </a:solidFill>
                <a:effectLst/>
                <a:latin typeface="+mj-lt"/>
                <a:ea typeface="Calibri" panose="020F0502020204030204" pitchFamily="34" charset="0"/>
                <a:cs typeface="Times New Roman" panose="02020603050405020304" pitchFamily="18" charset="0"/>
              </a:rPr>
              <a:t>determinate concepts </a:t>
            </a:r>
            <a:r>
              <a:rPr lang="en-US" sz="1800" dirty="0">
                <a:effectLst/>
                <a:latin typeface="+mj-lt"/>
                <a:ea typeface="Calibri" panose="020F0502020204030204" pitchFamily="34" charset="0"/>
                <a:cs typeface="Times New Roman" panose="02020603050405020304" pitchFamily="18" charset="0"/>
              </a:rPr>
              <a:t>–</a:t>
            </a:r>
            <a:r>
              <a:rPr lang="en-US" sz="1800" dirty="0">
                <a:latin typeface="+mj-lt"/>
                <a:ea typeface="Calibri" panose="020F0502020204030204" pitchFamily="34" charset="0"/>
                <a:cs typeface="Times New Roman" panose="02020603050405020304" pitchFamily="18" charset="0"/>
              </a:rPr>
              <a:t> such as</a:t>
            </a:r>
            <a:r>
              <a:rPr lang="en-US" sz="1800" dirty="0">
                <a:effectLst/>
                <a:latin typeface="+mj-lt"/>
                <a:ea typeface="Calibri" panose="020F0502020204030204" pitchFamily="34" charset="0"/>
                <a:cs typeface="Times New Roman" panose="02020603050405020304" pitchFamily="18" charset="0"/>
              </a:rPr>
              <a:t> </a:t>
            </a:r>
            <a:r>
              <a:rPr lang="en-US" sz="1800" i="1" dirty="0">
                <a:effectLst/>
                <a:latin typeface="+mj-lt"/>
                <a:ea typeface="Calibri" panose="020F0502020204030204" pitchFamily="34" charset="0"/>
                <a:cs typeface="Times New Roman" panose="02020603050405020304" pitchFamily="18" charset="0"/>
              </a:rPr>
              <a:t>anger</a:t>
            </a:r>
            <a:r>
              <a:rPr lang="en-US" sz="1800" dirty="0">
                <a:effectLst/>
                <a:latin typeface="+mj-lt"/>
                <a:ea typeface="Calibri" panose="020F0502020204030204" pitchFamily="34" charset="0"/>
                <a:cs typeface="Times New Roman" panose="02020603050405020304" pitchFamily="18" charset="0"/>
              </a:rPr>
              <a:t>, </a:t>
            </a:r>
            <a:r>
              <a:rPr lang="en-US" sz="1800" i="1" dirty="0">
                <a:effectLst/>
                <a:latin typeface="+mj-lt"/>
                <a:ea typeface="Calibri" panose="020F0502020204030204" pitchFamily="34" charset="0"/>
                <a:cs typeface="Times New Roman" panose="02020603050405020304" pitchFamily="18" charset="0"/>
              </a:rPr>
              <a:t>hatred</a:t>
            </a:r>
            <a:r>
              <a:rPr lang="en-US" sz="1800" dirty="0">
                <a:effectLst/>
                <a:latin typeface="+mj-lt"/>
                <a:ea typeface="Calibri" panose="020F0502020204030204" pitchFamily="34" charset="0"/>
                <a:cs typeface="Times New Roman" panose="02020603050405020304" pitchFamily="18" charset="0"/>
              </a:rPr>
              <a:t>, </a:t>
            </a:r>
            <a:r>
              <a:rPr lang="en-US" sz="1800" i="1" dirty="0">
                <a:effectLst/>
                <a:latin typeface="+mj-lt"/>
                <a:ea typeface="Calibri" panose="020F0502020204030204" pitchFamily="34" charset="0"/>
                <a:cs typeface="Times New Roman" panose="02020603050405020304" pitchFamily="18" charset="0"/>
              </a:rPr>
              <a:t>fear</a:t>
            </a:r>
            <a:r>
              <a:rPr lang="en-US" sz="1800" dirty="0">
                <a:effectLst/>
                <a:latin typeface="+mj-lt"/>
                <a:ea typeface="Calibri" panose="020F0502020204030204" pitchFamily="34" charset="0"/>
                <a:cs typeface="Times New Roman" panose="02020603050405020304" pitchFamily="18" charset="0"/>
              </a:rPr>
              <a:t>, </a:t>
            </a:r>
            <a:r>
              <a:rPr lang="en-US" sz="1800" i="1" dirty="0">
                <a:effectLst/>
                <a:latin typeface="+mj-lt"/>
                <a:ea typeface="Calibri" panose="020F0502020204030204" pitchFamily="34" charset="0"/>
                <a:cs typeface="Times New Roman" panose="02020603050405020304" pitchFamily="18" charset="0"/>
              </a:rPr>
              <a:t>anxiety</a:t>
            </a:r>
            <a:r>
              <a:rPr lang="en-US" sz="1800" dirty="0">
                <a:effectLst/>
                <a:latin typeface="+mj-lt"/>
                <a:ea typeface="Calibri" panose="020F0502020204030204" pitchFamily="34" charset="0"/>
                <a:cs typeface="Times New Roman" panose="02020603050405020304" pitchFamily="18" charset="0"/>
              </a:rPr>
              <a:t> –, positive emotions are usually distinguished by </a:t>
            </a:r>
            <a:r>
              <a:rPr lang="en-US" sz="1800" b="1" dirty="0">
                <a:solidFill>
                  <a:srgbClr val="0070C0"/>
                </a:solidFill>
                <a:effectLst/>
                <a:latin typeface="+mj-lt"/>
                <a:ea typeface="Calibri" panose="020F0502020204030204" pitchFamily="34" charset="0"/>
                <a:cs typeface="Times New Roman" panose="02020603050405020304" pitchFamily="18" charset="0"/>
              </a:rPr>
              <a:t>specifying attributes</a:t>
            </a:r>
            <a:r>
              <a:rPr lang="en-US" sz="1800" dirty="0">
                <a:latin typeface="+mj-lt"/>
                <a:ea typeface="Calibri" panose="020F0502020204030204" pitchFamily="34" charset="0"/>
                <a:cs typeface="Times New Roman" panose="02020603050405020304" pitchFamily="18" charset="0"/>
              </a:rPr>
              <a:t>.</a:t>
            </a:r>
            <a:r>
              <a:rPr lang="en-US" sz="1800" dirty="0">
                <a:effectLst/>
                <a:latin typeface="+mj-lt"/>
                <a:ea typeface="Calibri" panose="020F0502020204030204" pitchFamily="34" charset="0"/>
                <a:cs typeface="Times New Roman" panose="02020603050405020304" pitchFamily="18" charset="0"/>
              </a:rPr>
              <a:t> </a:t>
            </a:r>
          </a:p>
          <a:p>
            <a:pPr marL="0" indent="0">
              <a:buNone/>
            </a:pPr>
            <a:r>
              <a:rPr lang="en-US" sz="1800" dirty="0">
                <a:latin typeface="+mj-lt"/>
                <a:ea typeface="Calibri" panose="020F0502020204030204" pitchFamily="34" charset="0"/>
                <a:cs typeface="Times New Roman" panose="02020603050405020304" pitchFamily="18" charset="0"/>
              </a:rPr>
              <a:t>W</a:t>
            </a:r>
            <a:r>
              <a:rPr lang="en-US" sz="1800" dirty="0">
                <a:effectLst/>
                <a:latin typeface="+mj-lt"/>
                <a:ea typeface="Calibri" panose="020F0502020204030204" pitchFamily="34" charset="0"/>
                <a:cs typeface="Times New Roman" panose="02020603050405020304" pitchFamily="18" charset="0"/>
              </a:rPr>
              <a:t>e distinguish, for example, between </a:t>
            </a:r>
            <a:r>
              <a:rPr lang="en-US" sz="1800" i="1" dirty="0">
                <a:effectLst/>
                <a:latin typeface="+mj-lt"/>
                <a:ea typeface="Calibri" panose="020F0502020204030204" pitchFamily="34" charset="0"/>
                <a:cs typeface="Times New Roman" panose="02020603050405020304" pitchFamily="18" charset="0"/>
              </a:rPr>
              <a:t>erotic</a:t>
            </a:r>
            <a:r>
              <a:rPr lang="en-US" sz="1800" dirty="0">
                <a:effectLst/>
                <a:latin typeface="+mj-lt"/>
                <a:ea typeface="Calibri" panose="020F0502020204030204" pitchFamily="34" charset="0"/>
                <a:cs typeface="Times New Roman" panose="02020603050405020304" pitchFamily="18" charset="0"/>
              </a:rPr>
              <a:t> love, </a:t>
            </a:r>
            <a:r>
              <a:rPr lang="en-US" sz="1800" i="1" dirty="0">
                <a:effectLst/>
                <a:latin typeface="+mj-lt"/>
                <a:ea typeface="Calibri" panose="020F0502020204030204" pitchFamily="34" charset="0"/>
                <a:cs typeface="Times New Roman" panose="02020603050405020304" pitchFamily="18" charset="0"/>
              </a:rPr>
              <a:t>romantic</a:t>
            </a:r>
            <a:r>
              <a:rPr lang="en-US" sz="1800" dirty="0">
                <a:effectLst/>
                <a:latin typeface="+mj-lt"/>
                <a:ea typeface="Calibri" panose="020F0502020204030204" pitchFamily="34" charset="0"/>
                <a:cs typeface="Times New Roman" panose="02020603050405020304" pitchFamily="18" charset="0"/>
              </a:rPr>
              <a:t> love, </a:t>
            </a:r>
            <a:r>
              <a:rPr lang="en-US" sz="1800" i="1" dirty="0">
                <a:effectLst/>
                <a:latin typeface="+mj-lt"/>
                <a:ea typeface="Calibri" panose="020F0502020204030204" pitchFamily="34" charset="0"/>
                <a:cs typeface="Times New Roman" panose="02020603050405020304" pitchFamily="18" charset="0"/>
              </a:rPr>
              <a:t>brotherly</a:t>
            </a:r>
            <a:r>
              <a:rPr lang="en-US" sz="1800" dirty="0">
                <a:effectLst/>
                <a:latin typeface="+mj-lt"/>
                <a:ea typeface="Calibri" panose="020F0502020204030204" pitchFamily="34" charset="0"/>
                <a:cs typeface="Times New Roman" panose="02020603050405020304" pitchFamily="18" charset="0"/>
              </a:rPr>
              <a:t> love, </a:t>
            </a:r>
            <a:r>
              <a:rPr lang="en-US" sz="1800" i="1" dirty="0">
                <a:effectLst/>
                <a:latin typeface="+mj-lt"/>
                <a:ea typeface="Calibri" panose="020F0502020204030204" pitchFamily="34" charset="0"/>
                <a:cs typeface="Times New Roman" panose="02020603050405020304" pitchFamily="18" charset="0"/>
              </a:rPr>
              <a:t>neighborly</a:t>
            </a:r>
            <a:r>
              <a:rPr lang="en-US" sz="1800" dirty="0">
                <a:effectLst/>
                <a:latin typeface="+mj-lt"/>
                <a:ea typeface="Calibri" panose="020F0502020204030204" pitchFamily="34" charset="0"/>
                <a:cs typeface="Times New Roman" panose="02020603050405020304" pitchFamily="18" charset="0"/>
              </a:rPr>
              <a:t> love and </a:t>
            </a:r>
            <a:r>
              <a:rPr lang="en-US" sz="1800" i="1" dirty="0">
                <a:effectLst/>
                <a:latin typeface="+mj-lt"/>
                <a:ea typeface="Calibri" panose="020F0502020204030204" pitchFamily="34" charset="0"/>
                <a:cs typeface="Times New Roman" panose="02020603050405020304" pitchFamily="18" charset="0"/>
              </a:rPr>
              <a:t>diving</a:t>
            </a:r>
            <a:r>
              <a:rPr lang="en-US" sz="1800" dirty="0">
                <a:effectLst/>
                <a:latin typeface="+mj-lt"/>
                <a:ea typeface="Calibri" panose="020F0502020204030204" pitchFamily="34" charset="0"/>
                <a:cs typeface="Times New Roman" panose="02020603050405020304" pitchFamily="18" charset="0"/>
              </a:rPr>
              <a:t> love; we distinguish between </a:t>
            </a:r>
            <a:r>
              <a:rPr lang="en-US" sz="1800" i="1" dirty="0">
                <a:effectLst/>
                <a:latin typeface="+mj-lt"/>
                <a:ea typeface="Calibri" panose="020F0502020204030204" pitchFamily="34" charset="0"/>
                <a:cs typeface="Times New Roman" panose="02020603050405020304" pitchFamily="18" charset="0"/>
              </a:rPr>
              <a:t>hilarious</a:t>
            </a:r>
            <a:r>
              <a:rPr lang="en-US" sz="1800" dirty="0">
                <a:effectLst/>
                <a:latin typeface="+mj-lt"/>
                <a:ea typeface="Calibri" panose="020F0502020204030204" pitchFamily="34" charset="0"/>
                <a:cs typeface="Times New Roman" panose="02020603050405020304" pitchFamily="18" charset="0"/>
              </a:rPr>
              <a:t>, </a:t>
            </a:r>
            <a:r>
              <a:rPr lang="en-US" sz="1800" i="1" dirty="0">
                <a:effectLst/>
                <a:latin typeface="+mj-lt"/>
                <a:ea typeface="Calibri" panose="020F0502020204030204" pitchFamily="34" charset="0"/>
                <a:cs typeface="Times New Roman" panose="02020603050405020304" pitchFamily="18" charset="0"/>
              </a:rPr>
              <a:t>cynic</a:t>
            </a:r>
            <a:r>
              <a:rPr lang="en-US" sz="1800" dirty="0">
                <a:effectLst/>
                <a:latin typeface="+mj-lt"/>
                <a:ea typeface="Calibri" panose="020F0502020204030204" pitchFamily="34" charset="0"/>
                <a:cs typeface="Times New Roman" panose="02020603050405020304" pitchFamily="18" charset="0"/>
              </a:rPr>
              <a:t> and </a:t>
            </a:r>
            <a:r>
              <a:rPr lang="en-US" sz="1800" i="1" dirty="0">
                <a:effectLst/>
                <a:latin typeface="+mj-lt"/>
                <a:ea typeface="Calibri" panose="020F0502020204030204" pitchFamily="34" charset="0"/>
                <a:cs typeface="Times New Roman" panose="02020603050405020304" pitchFamily="18" charset="0"/>
              </a:rPr>
              <a:t>ecstatic</a:t>
            </a:r>
            <a:r>
              <a:rPr lang="en-US" sz="1800" dirty="0">
                <a:effectLst/>
                <a:latin typeface="+mj-lt"/>
                <a:ea typeface="Calibri" panose="020F0502020204030204" pitchFamily="34" charset="0"/>
                <a:cs typeface="Times New Roman" panose="02020603050405020304" pitchFamily="18" charset="0"/>
              </a:rPr>
              <a:t> joy, between </a:t>
            </a:r>
            <a:r>
              <a:rPr lang="en-US" sz="1800" i="1" dirty="0">
                <a:effectLst/>
                <a:latin typeface="+mj-lt"/>
                <a:ea typeface="Calibri" panose="020F0502020204030204" pitchFamily="34" charset="0"/>
                <a:cs typeface="Times New Roman" panose="02020603050405020304" pitchFamily="18" charset="0"/>
              </a:rPr>
              <a:t>eudaemonic</a:t>
            </a:r>
            <a:r>
              <a:rPr lang="en-US" sz="1800" dirty="0">
                <a:effectLst/>
                <a:latin typeface="+mj-lt"/>
                <a:ea typeface="Calibri" panose="020F0502020204030204" pitchFamily="34" charset="0"/>
                <a:cs typeface="Times New Roman" panose="02020603050405020304" pitchFamily="18" charset="0"/>
              </a:rPr>
              <a:t> (experiences of meaning and purpose) and </a:t>
            </a:r>
            <a:r>
              <a:rPr lang="en-US" sz="1800" i="1" dirty="0">
                <a:effectLst/>
                <a:latin typeface="+mj-lt"/>
                <a:ea typeface="Calibri" panose="020F0502020204030204" pitchFamily="34" charset="0"/>
                <a:cs typeface="Times New Roman" panose="02020603050405020304" pitchFamily="18" charset="0"/>
              </a:rPr>
              <a:t>hedonic</a:t>
            </a:r>
            <a:r>
              <a:rPr lang="en-US" sz="1800" dirty="0">
                <a:effectLst/>
                <a:latin typeface="+mj-lt"/>
                <a:ea typeface="Calibri" panose="020F0502020204030204" pitchFamily="34" charset="0"/>
                <a:cs typeface="Times New Roman" panose="02020603050405020304" pitchFamily="18" charset="0"/>
              </a:rPr>
              <a:t> happiness (experiences of pleasure).</a:t>
            </a:r>
          </a:p>
          <a:p>
            <a:pPr marL="342900" indent="-342900">
              <a:buAutoNum type="arabicPeriod"/>
            </a:pPr>
            <a:endParaRPr lang="en-US" sz="1800" dirty="0">
              <a:effectLst/>
              <a:latin typeface="+mj-lt"/>
              <a:ea typeface="Calibri" panose="020F0502020204030204" pitchFamily="34" charset="0"/>
              <a:cs typeface="Times New Roman" panose="02020603050405020304" pitchFamily="18" charset="0"/>
            </a:endParaRPr>
          </a:p>
          <a:p>
            <a:pPr marL="0" indent="0">
              <a:buNone/>
            </a:pPr>
            <a:r>
              <a:rPr lang="en-US" sz="1800" dirty="0">
                <a:effectLst/>
                <a:latin typeface="+mj-lt"/>
                <a:ea typeface="Calibri" panose="020F0502020204030204" pitchFamily="34" charset="0"/>
                <a:cs typeface="Times New Roman" panose="02020603050405020304" pitchFamily="18" charset="0"/>
              </a:rPr>
              <a:t>=&gt; 2</a:t>
            </a:r>
            <a:r>
              <a:rPr lang="en-US" sz="1800" dirty="0">
                <a:latin typeface="+mj-lt"/>
                <a:ea typeface="Calibri" panose="020F0502020204030204" pitchFamily="34" charset="0"/>
                <a:cs typeface="Times New Roman" panose="02020603050405020304" pitchFamily="18" charset="0"/>
              </a:rPr>
              <a:t>.</a:t>
            </a:r>
            <a:r>
              <a:rPr lang="en-US" sz="1800" dirty="0">
                <a:effectLst/>
                <a:latin typeface="+mj-lt"/>
                <a:ea typeface="Calibri" panose="020F0502020204030204" pitchFamily="34" charset="0"/>
                <a:cs typeface="Times New Roman" panose="02020603050405020304" pitchFamily="18" charset="0"/>
              </a:rPr>
              <a:t> </a:t>
            </a:r>
            <a:r>
              <a:rPr lang="en-US" sz="1800" b="1" dirty="0">
                <a:effectLst/>
                <a:latin typeface="+mj-lt"/>
                <a:ea typeface="Calibri" panose="020F0502020204030204" pitchFamily="34" charset="0"/>
                <a:cs typeface="Times New Roman" panose="02020603050405020304" pitchFamily="18" charset="0"/>
              </a:rPr>
              <a:t>Typification</a:t>
            </a:r>
            <a:r>
              <a:rPr lang="en-US" sz="1800" dirty="0">
                <a:effectLst/>
                <a:latin typeface="+mj-lt"/>
                <a:ea typeface="Calibri" panose="020F0502020204030204" pitchFamily="34" charset="0"/>
                <a:cs typeface="Times New Roman" panose="02020603050405020304" pitchFamily="18" charset="0"/>
              </a:rPr>
              <a:t>: Negative emotions </a:t>
            </a:r>
            <a:r>
              <a:rPr lang="en-US" sz="1800" dirty="0">
                <a:latin typeface="+mj-lt"/>
                <a:ea typeface="Calibri" panose="020F0502020204030204" pitchFamily="34" charset="0"/>
                <a:cs typeface="Times New Roman" panose="02020603050405020304" pitchFamily="18" charset="0"/>
              </a:rPr>
              <a:t>a</a:t>
            </a:r>
            <a:r>
              <a:rPr lang="en-US" sz="1800" dirty="0">
                <a:effectLst/>
                <a:latin typeface="+mj-lt"/>
                <a:ea typeface="Calibri" panose="020F0502020204030204" pitchFamily="34" charset="0"/>
                <a:cs typeface="Times New Roman" panose="02020603050405020304" pitchFamily="18" charset="0"/>
              </a:rPr>
              <a:t>llow more of </a:t>
            </a:r>
            <a:r>
              <a:rPr lang="en-US" sz="1800" b="1" dirty="0">
                <a:solidFill>
                  <a:srgbClr val="0070C0"/>
                </a:solidFill>
                <a:effectLst/>
                <a:latin typeface="+mj-lt"/>
                <a:ea typeface="Calibri" panose="020F0502020204030204" pitchFamily="34" charset="0"/>
                <a:cs typeface="Times New Roman" panose="02020603050405020304" pitchFamily="18" charset="0"/>
              </a:rPr>
              <a:t>abstract typifications </a:t>
            </a:r>
            <a:r>
              <a:rPr lang="en-US" sz="1800" dirty="0">
                <a:effectLst/>
                <a:latin typeface="+mj-lt"/>
                <a:ea typeface="Calibri" panose="020F0502020204030204" pitchFamily="34" charset="0"/>
                <a:cs typeface="Times New Roman" panose="02020603050405020304" pitchFamily="18" charset="0"/>
              </a:rPr>
              <a:t>than positive emotions.</a:t>
            </a:r>
            <a:endParaRPr lang="en-FI" sz="1800" dirty="0">
              <a:effectLst/>
              <a:latin typeface="+mj-lt"/>
              <a:ea typeface="Calibri" panose="020F0502020204030204" pitchFamily="34" charset="0"/>
              <a:cs typeface="Times New Roman" panose="02020603050405020304" pitchFamily="18" charset="0"/>
            </a:endParaRPr>
          </a:p>
          <a:p>
            <a:pPr marL="0" indent="0">
              <a:buNone/>
            </a:pPr>
            <a:r>
              <a:rPr lang="en-US" sz="1800" dirty="0">
                <a:effectLst/>
                <a:latin typeface="+mj-lt"/>
                <a:ea typeface="Calibri" panose="020F0502020204030204" pitchFamily="34" charset="0"/>
                <a:cs typeface="Times New Roman" panose="02020603050405020304" pitchFamily="18" charset="0"/>
              </a:rPr>
              <a:t>In case of positive emotions, we cannot abstract (easily) from the specificity of the object and from the corresponding activity of the experiencing subject:</a:t>
            </a:r>
            <a:endParaRPr lang="en-FI" sz="1800" dirty="0">
              <a:effectLst/>
              <a:latin typeface="+mj-lt"/>
              <a:ea typeface="Calibri" panose="020F0502020204030204" pitchFamily="34" charset="0"/>
              <a:cs typeface="Times New Roman" panose="02020603050405020304" pitchFamily="18" charset="0"/>
            </a:endParaRPr>
          </a:p>
          <a:p>
            <a:pPr marL="457200" lvl="1" indent="0">
              <a:buNone/>
            </a:pPr>
            <a:r>
              <a:rPr lang="en-US" sz="1800" dirty="0">
                <a:effectLst/>
                <a:latin typeface="+mj-lt"/>
                <a:ea typeface="Calibri" panose="020F0502020204030204" pitchFamily="34" charset="0"/>
                <a:cs typeface="Times New Roman" panose="02020603050405020304" pitchFamily="18" charset="0"/>
              </a:rPr>
              <a:t>“[A] far higher degree of abstract typological characterization is possible on the negative or aversive side” (Kolnai 1998, 593).</a:t>
            </a:r>
            <a:endParaRPr lang="en-FI" sz="1800" dirty="0">
              <a:effectLst/>
              <a:latin typeface="+mj-lt"/>
              <a:ea typeface="Calibri" panose="020F0502020204030204" pitchFamily="34" charset="0"/>
              <a:cs typeface="Times New Roman" panose="02020603050405020304" pitchFamily="18" charset="0"/>
            </a:endParaRPr>
          </a:p>
          <a:p>
            <a:pPr marL="0" indent="0">
              <a:buNone/>
            </a:pPr>
            <a:endParaRPr lang="en-US" sz="1800" dirty="0">
              <a:effectLst/>
              <a:latin typeface="+mj-lt"/>
              <a:ea typeface="Calibri" panose="020F0502020204030204" pitchFamily="34" charset="0"/>
              <a:cs typeface="Times New Roman" panose="02020603050405020304" pitchFamily="18" charset="0"/>
            </a:endParaRPr>
          </a:p>
          <a:p>
            <a:pPr marL="0" indent="0">
              <a:buNone/>
            </a:pPr>
            <a:r>
              <a:rPr lang="en-US" sz="1800" dirty="0">
                <a:effectLst/>
                <a:latin typeface="+mj-lt"/>
                <a:ea typeface="Calibri" panose="020F0502020204030204" pitchFamily="34" charset="0"/>
                <a:cs typeface="Times New Roman" panose="02020603050405020304" pitchFamily="18" charset="0"/>
              </a:rPr>
              <a:t>3</a:t>
            </a:r>
            <a:r>
              <a:rPr lang="en-US" sz="1800" dirty="0">
                <a:latin typeface="+mj-lt"/>
                <a:ea typeface="Calibri" panose="020F0502020204030204" pitchFamily="34" charset="0"/>
                <a:cs typeface="Times New Roman" panose="02020603050405020304" pitchFamily="18" charset="0"/>
              </a:rPr>
              <a:t>.</a:t>
            </a:r>
            <a:r>
              <a:rPr lang="en-US" sz="1800" dirty="0">
                <a:effectLst/>
                <a:latin typeface="+mj-lt"/>
                <a:ea typeface="Calibri" panose="020F0502020204030204" pitchFamily="34" charset="0"/>
                <a:cs typeface="Times New Roman" panose="02020603050405020304" pitchFamily="18" charset="0"/>
              </a:rPr>
              <a:t> </a:t>
            </a:r>
            <a:r>
              <a:rPr lang="en-US" sz="1800" b="1" dirty="0">
                <a:effectLst/>
                <a:latin typeface="+mj-lt"/>
                <a:ea typeface="Calibri" panose="020F0502020204030204" pitchFamily="34" charset="0"/>
                <a:cs typeface="Times New Roman" panose="02020603050405020304" pitchFamily="18" charset="0"/>
              </a:rPr>
              <a:t>Unity/variance</a:t>
            </a:r>
            <a:r>
              <a:rPr lang="en-US" sz="1800" dirty="0">
                <a:effectLst/>
                <a:latin typeface="+mj-lt"/>
                <a:ea typeface="Calibri" panose="020F0502020204030204" pitchFamily="34" charset="0"/>
                <a:cs typeface="Times New Roman" panose="02020603050405020304" pitchFamily="18" charset="0"/>
              </a:rPr>
              <a:t>: Our relations to the objects of our negative emotions are less specific and more generic </a:t>
            </a:r>
            <a:r>
              <a:rPr lang="en-US" sz="1800" dirty="0">
                <a:latin typeface="+mj-lt"/>
                <a:ea typeface="Calibri" panose="020F0502020204030204" pitchFamily="34" charset="0"/>
                <a:cs typeface="Times New Roman" panose="02020603050405020304" pitchFamily="18" charset="0"/>
              </a:rPr>
              <a:t>(Kolnai more </a:t>
            </a:r>
            <a:r>
              <a:rPr lang="en-US" sz="1800" dirty="0">
                <a:effectLst/>
                <a:latin typeface="+mj-lt"/>
                <a:ea typeface="Calibri" panose="020F0502020204030204" pitchFamily="34" charset="0"/>
                <a:cs typeface="Times New Roman" panose="02020603050405020304" pitchFamily="18" charset="0"/>
              </a:rPr>
              <a:t>“distant”) than our relations to/with the objects of our positi</a:t>
            </a:r>
            <a:r>
              <a:rPr lang="en-US" sz="1800" dirty="0">
                <a:latin typeface="+mj-lt"/>
                <a:ea typeface="Calibri" panose="020F0502020204030204" pitchFamily="34" charset="0"/>
                <a:cs typeface="Times New Roman" panose="02020603050405020304" pitchFamily="18" charset="0"/>
              </a:rPr>
              <a:t>ve emotions. Correspondingly, the acts of negative emotions have </a:t>
            </a:r>
            <a:r>
              <a:rPr lang="en-US" sz="1800" b="1" dirty="0">
                <a:solidFill>
                  <a:srgbClr val="0070C0"/>
                </a:solidFill>
                <a:latin typeface="+mj-lt"/>
                <a:ea typeface="Calibri" panose="020F0502020204030204" pitchFamily="34" charset="0"/>
                <a:cs typeface="Times New Roman" panose="02020603050405020304" pitchFamily="18" charset="0"/>
              </a:rPr>
              <a:t>a standard form</a:t>
            </a:r>
            <a:r>
              <a:rPr lang="en-US" sz="1800" dirty="0">
                <a:latin typeface="+mj-lt"/>
                <a:ea typeface="Calibri" panose="020F0502020204030204" pitchFamily="34" charset="0"/>
                <a:cs typeface="Times New Roman" panose="02020603050405020304" pitchFamily="18" charset="0"/>
              </a:rPr>
              <a:t> while those of positive emotive acts are </a:t>
            </a:r>
            <a:r>
              <a:rPr lang="en-US" sz="1800" b="1" dirty="0">
                <a:solidFill>
                  <a:srgbClr val="0070C0"/>
                </a:solidFill>
                <a:latin typeface="+mj-lt"/>
                <a:ea typeface="Calibri" panose="020F0502020204030204" pitchFamily="34" charset="0"/>
                <a:cs typeface="Times New Roman" panose="02020603050405020304" pitchFamily="18" charset="0"/>
              </a:rPr>
              <a:t>highly variant</a:t>
            </a:r>
            <a:r>
              <a:rPr lang="en-US" sz="1800" dirty="0">
                <a:latin typeface="+mj-lt"/>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i="1" dirty="0">
                <a:solidFill>
                  <a:srgbClr val="C00000"/>
                </a:solidFill>
                <a:effectLst/>
                <a:latin typeface="+mj-lt"/>
                <a:ea typeface="Calibri" panose="020F0502020204030204" pitchFamily="34" charset="0"/>
                <a:cs typeface="Times New Roman" panose="02020603050405020304" pitchFamily="18" charset="0"/>
              </a:rPr>
              <a:t>Simply, we are able to love more concretely and in more detail and variance than we are able to fear</a:t>
            </a:r>
            <a:r>
              <a:rPr lang="en-US" sz="1800" b="1" i="1" dirty="0">
                <a:solidFill>
                  <a:srgbClr val="C00000"/>
                </a:solidFill>
                <a:latin typeface="+mj-lt"/>
                <a:ea typeface="Calibri" panose="020F0502020204030204" pitchFamily="34" charset="0"/>
                <a:cs typeface="Times New Roman" panose="02020603050405020304" pitchFamily="18" charset="0"/>
              </a:rPr>
              <a:t> and</a:t>
            </a:r>
            <a:r>
              <a:rPr lang="en-US" sz="1800" b="1" i="1" dirty="0">
                <a:solidFill>
                  <a:srgbClr val="C00000"/>
                </a:solidFill>
                <a:effectLst/>
                <a:latin typeface="+mj-lt"/>
                <a:ea typeface="Calibri" panose="020F0502020204030204" pitchFamily="34" charset="0"/>
                <a:cs typeface="Times New Roman" panose="02020603050405020304" pitchFamily="18" charset="0"/>
              </a:rPr>
              <a:t> hate.</a:t>
            </a:r>
            <a:endParaRPr lang="en-FI" sz="1800" b="1" i="1" dirty="0">
              <a:solidFill>
                <a:srgbClr val="C0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25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B37EC-5793-65EB-0D38-6BCCD9974915}"/>
              </a:ext>
            </a:extLst>
          </p:cNvPr>
          <p:cNvSpPr>
            <a:spLocks noGrp="1"/>
          </p:cNvSpPr>
          <p:nvPr>
            <p:ph type="title"/>
          </p:nvPr>
        </p:nvSpPr>
        <p:spPr>
          <a:xfrm>
            <a:off x="698715" y="377651"/>
            <a:ext cx="10515600" cy="1325563"/>
          </a:xfrm>
        </p:spPr>
        <p:txBody>
          <a:bodyPr/>
          <a:lstStyle/>
          <a:p>
            <a:r>
              <a:rPr lang="en-FI" sz="3600" dirty="0"/>
              <a:t>Kolnai’s four arguments (cont.)</a:t>
            </a:r>
            <a:br>
              <a:rPr lang="en-FI" sz="4400" dirty="0"/>
            </a:br>
            <a:endParaRPr lang="en-FI" dirty="0"/>
          </a:p>
        </p:txBody>
      </p:sp>
      <p:sp>
        <p:nvSpPr>
          <p:cNvPr id="3" name="Content Placeholder 2">
            <a:extLst>
              <a:ext uri="{FF2B5EF4-FFF2-40B4-BE49-F238E27FC236}">
                <a16:creationId xmlns:a16="http://schemas.microsoft.com/office/drawing/2014/main" id="{1EDBDC1E-DA14-C8E2-4326-1A150DE59BCA}"/>
              </a:ext>
            </a:extLst>
          </p:cNvPr>
          <p:cNvSpPr>
            <a:spLocks noGrp="1"/>
          </p:cNvSpPr>
          <p:nvPr>
            <p:ph idx="1"/>
          </p:nvPr>
        </p:nvSpPr>
        <p:spPr>
          <a:xfrm>
            <a:off x="698715" y="1208868"/>
            <a:ext cx="10515600" cy="5525146"/>
          </a:xfrm>
        </p:spPr>
        <p:txBody>
          <a:bodyPr>
            <a:normAutofit fontScale="25000" lnSpcReduction="20000"/>
          </a:bodyPr>
          <a:lstStyle/>
          <a:p>
            <a:pPr marL="0" indent="0">
              <a:buNone/>
            </a:pPr>
            <a:endParaRPr lang="en-US" sz="7200" dirty="0">
              <a:latin typeface="+mj-lt"/>
              <a:ea typeface="Calibri" panose="020F0502020204030204" pitchFamily="34" charset="0"/>
              <a:cs typeface="Times New Roman" panose="02020603050405020304" pitchFamily="18" charset="0"/>
            </a:endParaRPr>
          </a:p>
          <a:p>
            <a:pPr marL="0" indent="0">
              <a:buNone/>
            </a:pPr>
            <a:r>
              <a:rPr lang="en-US" sz="7200" dirty="0">
                <a:ea typeface="Calibri" panose="020F0502020204030204" pitchFamily="34" charset="0"/>
                <a:cs typeface="Times New Roman" panose="02020603050405020304" pitchFamily="18" charset="0"/>
              </a:rPr>
              <a:t>3. </a:t>
            </a:r>
            <a:r>
              <a:rPr lang="en-US" sz="7200" b="1" dirty="0">
                <a:ea typeface="Calibri" panose="020F0502020204030204" pitchFamily="34" charset="0"/>
                <a:cs typeface="Times New Roman" panose="02020603050405020304" pitchFamily="18" charset="0"/>
              </a:rPr>
              <a:t>Unity/variance</a:t>
            </a:r>
            <a:endParaRPr lang="en-US" sz="7200" b="1" dirty="0">
              <a:latin typeface="+mj-lt"/>
              <a:ea typeface="Calibri" panose="020F0502020204030204" pitchFamily="34" charset="0"/>
              <a:cs typeface="Times New Roman" panose="02020603050405020304" pitchFamily="18" charset="0"/>
            </a:endParaRPr>
          </a:p>
          <a:p>
            <a:pPr marL="0" indent="0">
              <a:buNone/>
            </a:pPr>
            <a:r>
              <a:rPr lang="en-US" sz="7200" dirty="0">
                <a:latin typeface="+mj-lt"/>
                <a:ea typeface="Calibri" panose="020F0502020204030204" pitchFamily="34" charset="0"/>
                <a:cs typeface="Times New Roman" panose="02020603050405020304" pitchFamily="18" charset="0"/>
              </a:rPr>
              <a:t>In Kolnai’s own words: </a:t>
            </a:r>
            <a:r>
              <a:rPr lang="en-US" sz="7200" dirty="0">
                <a:effectLst/>
                <a:latin typeface="+mj-lt"/>
                <a:ea typeface="Calibri" panose="020F0502020204030204" pitchFamily="34" charset="0"/>
                <a:cs typeface="Times New Roman" panose="02020603050405020304" pitchFamily="18" charset="0"/>
              </a:rPr>
              <a:t>“[O]ur </a:t>
            </a:r>
            <a:r>
              <a:rPr lang="en-US" sz="7200" b="1" dirty="0">
                <a:solidFill>
                  <a:srgbClr val="0070C0"/>
                </a:solidFill>
                <a:effectLst/>
                <a:latin typeface="+mj-lt"/>
                <a:ea typeface="Calibri" panose="020F0502020204030204" pitchFamily="34" charset="0"/>
                <a:cs typeface="Times New Roman" panose="02020603050405020304" pitchFamily="18" charset="0"/>
              </a:rPr>
              <a:t>positive</a:t>
            </a:r>
            <a:r>
              <a:rPr lang="en-US" sz="7200" dirty="0">
                <a:effectLst/>
                <a:latin typeface="+mj-lt"/>
                <a:ea typeface="Calibri" panose="020F0502020204030204" pitchFamily="34" charset="0"/>
                <a:cs typeface="Times New Roman" panose="02020603050405020304" pitchFamily="18" charset="0"/>
              </a:rPr>
              <a:t> contacts, our consonances and our endeavors of </a:t>
            </a:r>
            <a:r>
              <a:rPr lang="en-US" sz="7200" b="1" dirty="0">
                <a:solidFill>
                  <a:srgbClr val="0070C0"/>
                </a:solidFill>
                <a:effectLst/>
                <a:latin typeface="+mj-lt"/>
                <a:ea typeface="Calibri" panose="020F0502020204030204" pitchFamily="34" charset="0"/>
                <a:cs typeface="Times New Roman" panose="02020603050405020304" pitchFamily="18" charset="0"/>
              </a:rPr>
              <a:t>union and communion </a:t>
            </a:r>
            <a:r>
              <a:rPr lang="en-US" sz="7200" dirty="0">
                <a:effectLst/>
                <a:latin typeface="+mj-lt"/>
                <a:ea typeface="Calibri" panose="020F0502020204030204" pitchFamily="34" charset="0"/>
                <a:cs typeface="Times New Roman" panose="02020603050405020304" pitchFamily="18" charset="0"/>
              </a:rPr>
              <a:t>with objects are functional”; “their respective nature [is] closely adapted to the manifoldness of actual and possible objects and of the kinds of activity they invite or lend themselves to” (Kolnai 1998, 593, italics added).</a:t>
            </a:r>
          </a:p>
          <a:p>
            <a:pPr marL="0" indent="0">
              <a:buNone/>
            </a:pPr>
            <a:r>
              <a:rPr lang="en-US" sz="7200" dirty="0">
                <a:effectLst/>
                <a:latin typeface="+mj-lt"/>
                <a:ea typeface="Calibri" panose="020F0502020204030204" pitchFamily="34" charset="0"/>
                <a:cs typeface="Times New Roman" panose="02020603050405020304" pitchFamily="18" charset="0"/>
              </a:rPr>
              <a:t>=&gt; The </a:t>
            </a:r>
            <a:r>
              <a:rPr lang="en-US" sz="7200" b="1" dirty="0">
                <a:solidFill>
                  <a:srgbClr val="0070C0"/>
                </a:solidFill>
                <a:effectLst/>
                <a:latin typeface="+mj-lt"/>
                <a:ea typeface="Calibri" panose="020F0502020204030204" pitchFamily="34" charset="0"/>
                <a:cs typeface="Times New Roman" panose="02020603050405020304" pitchFamily="18" charset="0"/>
              </a:rPr>
              <a:t>plurality</a:t>
            </a:r>
            <a:r>
              <a:rPr lang="en-US" sz="7200" dirty="0">
                <a:effectLst/>
                <a:latin typeface="+mj-lt"/>
                <a:ea typeface="Calibri" panose="020F0502020204030204" pitchFamily="34" charset="0"/>
                <a:cs typeface="Times New Roman" panose="02020603050405020304" pitchFamily="18" charset="0"/>
              </a:rPr>
              <a:t> of positive emotions reflects the </a:t>
            </a:r>
            <a:r>
              <a:rPr lang="en-US" sz="7200" b="1" dirty="0">
                <a:solidFill>
                  <a:srgbClr val="0070C0"/>
                </a:solidFill>
                <a:effectLst/>
                <a:latin typeface="+mj-lt"/>
                <a:ea typeface="Calibri" panose="020F0502020204030204" pitchFamily="34" charset="0"/>
                <a:cs typeface="Times New Roman" panose="02020603050405020304" pitchFamily="18" charset="0"/>
              </a:rPr>
              <a:t>richness of the world </a:t>
            </a:r>
            <a:r>
              <a:rPr lang="en-US" sz="7200" dirty="0">
                <a:effectLst/>
                <a:latin typeface="+mj-lt"/>
                <a:ea typeface="Calibri" panose="020F0502020204030204" pitchFamily="34" charset="0"/>
                <a:cs typeface="Times New Roman" panose="02020603050405020304" pitchFamily="18" charset="0"/>
              </a:rPr>
              <a:t>and its objects.</a:t>
            </a:r>
            <a:endParaRPr lang="en-FI" sz="7200" dirty="0">
              <a:effectLst/>
              <a:latin typeface="+mj-lt"/>
              <a:ea typeface="Calibri" panose="020F0502020204030204" pitchFamily="34" charset="0"/>
              <a:cs typeface="Times New Roman" panose="02020603050405020304" pitchFamily="18" charset="0"/>
            </a:endParaRPr>
          </a:p>
          <a:p>
            <a:pPr marL="0" indent="0">
              <a:buNone/>
            </a:pPr>
            <a:r>
              <a:rPr lang="en-US" sz="7200" dirty="0">
                <a:effectLst/>
                <a:latin typeface="+mj-lt"/>
                <a:ea typeface="Calibri" panose="020F0502020204030204" pitchFamily="34" charset="0"/>
                <a:cs typeface="Times New Roman" panose="02020603050405020304" pitchFamily="18" charset="0"/>
                <a:sym typeface="Wingdings" pitchFamily="2" charset="2"/>
              </a:rPr>
              <a:t></a:t>
            </a:r>
            <a:r>
              <a:rPr lang="en-US" sz="7200" dirty="0">
                <a:latin typeface="+mj-lt"/>
                <a:ea typeface="Calibri" panose="020F0502020204030204" pitchFamily="34" charset="0"/>
                <a:cs typeface="Times New Roman" panose="02020603050405020304" pitchFamily="18" charset="0"/>
                <a:sym typeface="Wingdings" pitchFamily="2" charset="2"/>
              </a:rPr>
              <a:t> </a:t>
            </a:r>
            <a:r>
              <a:rPr lang="en-US" sz="7200" dirty="0">
                <a:latin typeface="+mj-lt"/>
                <a:ea typeface="Calibri" panose="020F0502020204030204" pitchFamily="34" charset="0"/>
                <a:cs typeface="Times New Roman" panose="02020603050405020304" pitchFamily="18" charset="0"/>
              </a:rPr>
              <a:t>T</a:t>
            </a:r>
            <a:r>
              <a:rPr lang="en-US" sz="7200" dirty="0">
                <a:effectLst/>
                <a:latin typeface="+mj-lt"/>
                <a:ea typeface="Calibri" panose="020F0502020204030204" pitchFamily="34" charset="0"/>
                <a:cs typeface="Times New Roman" panose="02020603050405020304" pitchFamily="18" charset="0"/>
              </a:rPr>
              <a:t>he conceptualization of positive emotions is necessarily more multidimensional and less linear than that of negative emotions (Kolnai 1998, 594).</a:t>
            </a:r>
            <a:endParaRPr lang="en-FI" sz="7200" dirty="0">
              <a:effectLst/>
              <a:latin typeface="+mj-lt"/>
              <a:ea typeface="Calibri" panose="020F0502020204030204" pitchFamily="34" charset="0"/>
              <a:cs typeface="Times New Roman" panose="02020603050405020304" pitchFamily="18" charset="0"/>
            </a:endParaRPr>
          </a:p>
          <a:p>
            <a:pPr marL="457200" lvl="1" indent="0">
              <a:buNone/>
            </a:pPr>
            <a:r>
              <a:rPr lang="en-US" sz="7200" dirty="0">
                <a:latin typeface="+mj-lt"/>
                <a:ea typeface="Calibri" panose="020F0502020204030204" pitchFamily="34" charset="0"/>
                <a:cs typeface="Times New Roman" panose="02020603050405020304" pitchFamily="18" charset="0"/>
              </a:rPr>
              <a:t>“Any project of attempting an analogous [typifying] description of the modes of attraction would tempt us into describing </a:t>
            </a:r>
            <a:r>
              <a:rPr lang="en-US" sz="7200" b="1" dirty="0">
                <a:solidFill>
                  <a:srgbClr val="0070C0"/>
                </a:solidFill>
                <a:latin typeface="+mj-lt"/>
                <a:ea typeface="Calibri" panose="020F0502020204030204" pitchFamily="34" charset="0"/>
                <a:cs typeface="Times New Roman" panose="02020603050405020304" pitchFamily="18" charset="0"/>
              </a:rPr>
              <a:t>life itself</a:t>
            </a:r>
            <a:r>
              <a:rPr lang="en-US" sz="7200" dirty="0">
                <a:latin typeface="+mj-lt"/>
                <a:ea typeface="Calibri" panose="020F0502020204030204" pitchFamily="34" charset="0"/>
                <a:cs typeface="Times New Roman" panose="02020603050405020304" pitchFamily="18" charset="0"/>
              </a:rPr>
              <a:t>” (1998, 594).</a:t>
            </a:r>
            <a:endParaRPr lang="en-FI" sz="7200" dirty="0">
              <a:latin typeface="+mj-lt"/>
              <a:ea typeface="Calibri" panose="020F0502020204030204" pitchFamily="34" charset="0"/>
              <a:cs typeface="Times New Roman" panose="02020603050405020304" pitchFamily="18" charset="0"/>
            </a:endParaRPr>
          </a:p>
          <a:p>
            <a:pPr marL="0" indent="0">
              <a:buNone/>
            </a:pPr>
            <a:endParaRPr lang="en-US" sz="7200" dirty="0">
              <a:latin typeface="+mj-lt"/>
              <a:ea typeface="Calibri" panose="020F0502020204030204" pitchFamily="34" charset="0"/>
              <a:cs typeface="Times New Roman" panose="02020603050405020304" pitchFamily="18" charset="0"/>
            </a:endParaRPr>
          </a:p>
          <a:p>
            <a:pPr marL="0" indent="0">
              <a:buNone/>
            </a:pPr>
            <a:r>
              <a:rPr lang="en-US" sz="7200" dirty="0">
                <a:latin typeface="+mj-lt"/>
                <a:ea typeface="Calibri" panose="020F0502020204030204" pitchFamily="34" charset="0"/>
                <a:cs typeface="Times New Roman" panose="02020603050405020304" pitchFamily="18" charset="0"/>
              </a:rPr>
              <a:t>4. </a:t>
            </a:r>
            <a:r>
              <a:rPr lang="en-US" sz="7200" b="1" dirty="0">
                <a:latin typeface="+mj-lt"/>
                <a:ea typeface="Calibri" panose="020F0502020204030204" pitchFamily="34" charset="0"/>
                <a:cs typeface="Times New Roman" panose="02020603050405020304" pitchFamily="18" charset="0"/>
              </a:rPr>
              <a:t>Standard behavior</a:t>
            </a:r>
            <a:r>
              <a:rPr lang="en-US" sz="7200" dirty="0">
                <a:latin typeface="+mj-lt"/>
                <a:ea typeface="Calibri" panose="020F0502020204030204" pitchFamily="34" charset="0"/>
                <a:cs typeface="Times New Roman" panose="02020603050405020304" pitchFamily="18" charset="0"/>
              </a:rPr>
              <a:t>: No </a:t>
            </a:r>
            <a:r>
              <a:rPr lang="en-US" sz="7200" b="1" dirty="0">
                <a:solidFill>
                  <a:srgbClr val="0070C0"/>
                </a:solidFill>
                <a:latin typeface="+mj-lt"/>
                <a:ea typeface="Calibri" panose="020F0502020204030204" pitchFamily="34" charset="0"/>
                <a:cs typeface="Times New Roman" panose="02020603050405020304" pitchFamily="18" charset="0"/>
              </a:rPr>
              <a:t>standard types of actions </a:t>
            </a:r>
            <a:r>
              <a:rPr lang="en-US" sz="7200" dirty="0">
                <a:latin typeface="+mj-lt"/>
                <a:ea typeface="Calibri" panose="020F0502020204030204" pitchFamily="34" charset="0"/>
                <a:cs typeface="Times New Roman" panose="02020603050405020304" pitchFamily="18" charset="0"/>
              </a:rPr>
              <a:t>can be named in case of the positive emotions, but we can easily name paradigmatic types of actions and behaviors in case of the negative ones:</a:t>
            </a:r>
          </a:p>
          <a:p>
            <a:pPr marL="0" indent="0">
              <a:buNone/>
            </a:pPr>
            <a:r>
              <a:rPr lang="en-US" sz="7200" dirty="0">
                <a:latin typeface="+mj-lt"/>
                <a:ea typeface="Calibri" panose="020F0502020204030204" pitchFamily="34" charset="0"/>
                <a:cs typeface="Times New Roman" panose="02020603050405020304" pitchFamily="18" charset="0"/>
              </a:rPr>
              <a:t>e.g., fear &amp; flight; hatred &amp; controlled annihilation (killing); anger &amp; revenge; rage &amp; “blind” destruction; disgust &amp; rejection… </a:t>
            </a:r>
            <a:r>
              <a:rPr lang="en-US" sz="7200" dirty="0">
                <a:effectLst/>
                <a:latin typeface="+mj-lt"/>
                <a:ea typeface="Calibri" panose="020F0502020204030204" pitchFamily="34" charset="0"/>
                <a:cs typeface="Times New Roman" panose="02020603050405020304" pitchFamily="18" charset="0"/>
              </a:rPr>
              <a:t>(Kolnai 1998, 594). </a:t>
            </a:r>
          </a:p>
          <a:p>
            <a:pPr marL="457200" lvl="1" indent="0">
              <a:buNone/>
            </a:pPr>
            <a:r>
              <a:rPr lang="en-US" sz="7200" dirty="0">
                <a:effectLst/>
                <a:latin typeface="+mj-lt"/>
                <a:ea typeface="Calibri" panose="020F0502020204030204" pitchFamily="34" charset="0"/>
                <a:cs typeface="Times New Roman" panose="02020603050405020304" pitchFamily="18" charset="0"/>
              </a:rPr>
              <a:t>“No schema comparable to the triad flight, repugnance (…) destruction (…), even with the conceivable addition of a few more, similarly abstract and formal modes, could be applied to the </a:t>
            </a:r>
            <a:r>
              <a:rPr lang="en-US" sz="7200" b="1" dirty="0">
                <a:solidFill>
                  <a:srgbClr val="0070C0"/>
                </a:solidFill>
                <a:effectLst/>
                <a:latin typeface="+mj-lt"/>
                <a:ea typeface="Calibri" panose="020F0502020204030204" pitchFamily="34" charset="0"/>
                <a:cs typeface="Times New Roman" panose="02020603050405020304" pitchFamily="18" charset="0"/>
              </a:rPr>
              <a:t>inexhaustible world </a:t>
            </a:r>
            <a:r>
              <a:rPr lang="en-US" sz="7200" dirty="0">
                <a:effectLst/>
                <a:latin typeface="+mj-lt"/>
                <a:ea typeface="Calibri" panose="020F0502020204030204" pitchFamily="34" charset="0"/>
                <a:cs typeface="Times New Roman" panose="02020603050405020304" pitchFamily="18" charset="0"/>
              </a:rPr>
              <a:t>of our pro attitudes and love-like attention” </a:t>
            </a:r>
            <a:r>
              <a:rPr lang="en-US" sz="7200" dirty="0">
                <a:latin typeface="+mj-lt"/>
                <a:ea typeface="Calibri" panose="020F0502020204030204" pitchFamily="34" charset="0"/>
                <a:cs typeface="Times New Roman" panose="02020603050405020304" pitchFamily="18" charset="0"/>
              </a:rPr>
              <a:t>(Kolnai 1998, 594). </a:t>
            </a:r>
            <a:endParaRPr lang="en-FI" sz="7200" dirty="0">
              <a:effectLst/>
              <a:latin typeface="+mj-lt"/>
              <a:ea typeface="Calibri" panose="020F0502020204030204" pitchFamily="34" charset="0"/>
              <a:cs typeface="Times New Roman" panose="02020603050405020304" pitchFamily="18" charset="0"/>
            </a:endParaRPr>
          </a:p>
          <a:p>
            <a:pPr marL="0" indent="0">
              <a:buNone/>
            </a:pPr>
            <a:r>
              <a:rPr lang="en-US" sz="7200" b="1" i="1" dirty="0">
                <a:solidFill>
                  <a:srgbClr val="C00000"/>
                </a:solidFill>
                <a:latin typeface="+mj-lt"/>
                <a:ea typeface="Calibri" panose="020F0502020204030204" pitchFamily="34" charset="0"/>
                <a:cs typeface="Times New Roman" panose="02020603050405020304" pitchFamily="18" charset="0"/>
              </a:rPr>
              <a:t>Love, for example, can be expressed and realized in manifold behaviors and actions.</a:t>
            </a:r>
            <a:endParaRPr lang="en-FI" sz="7200" b="1" i="1" dirty="0">
              <a:solidFill>
                <a:srgbClr val="C00000"/>
              </a:solidFill>
              <a:effectLst/>
              <a:latin typeface="+mj-lt"/>
              <a:ea typeface="Calibri" panose="020F0502020204030204" pitchFamily="34" charset="0"/>
              <a:cs typeface="Times New Roman" panose="02020603050405020304" pitchFamily="18" charset="0"/>
            </a:endParaRPr>
          </a:p>
          <a:p>
            <a:endParaRPr lang="en-FI" dirty="0"/>
          </a:p>
        </p:txBody>
      </p:sp>
    </p:spTree>
    <p:extLst>
      <p:ext uri="{BB962C8B-B14F-4D97-AF65-F5344CB8AC3E}">
        <p14:creationId xmlns:p14="http://schemas.microsoft.com/office/powerpoint/2010/main" val="397957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60DE-C35C-C452-F0C9-0A744373A983}"/>
              </a:ext>
            </a:extLst>
          </p:cNvPr>
          <p:cNvSpPr>
            <a:spLocks noGrp="1"/>
          </p:cNvSpPr>
          <p:nvPr>
            <p:ph type="title"/>
          </p:nvPr>
        </p:nvSpPr>
        <p:spPr/>
        <p:txBody>
          <a:bodyPr/>
          <a:lstStyle/>
          <a:p>
            <a:r>
              <a:rPr lang="en-FI" dirty="0"/>
              <a:t> </a:t>
            </a:r>
          </a:p>
        </p:txBody>
      </p:sp>
      <p:sp>
        <p:nvSpPr>
          <p:cNvPr id="3" name="Content Placeholder 2">
            <a:extLst>
              <a:ext uri="{FF2B5EF4-FFF2-40B4-BE49-F238E27FC236}">
                <a16:creationId xmlns:a16="http://schemas.microsoft.com/office/drawing/2014/main" id="{173452DE-1FDA-257F-6EDC-FE7134FE124D}"/>
              </a:ext>
            </a:extLst>
          </p:cNvPr>
          <p:cNvSpPr>
            <a:spLocks noGrp="1"/>
          </p:cNvSpPr>
          <p:nvPr>
            <p:ph idx="1"/>
          </p:nvPr>
        </p:nvSpPr>
        <p:spPr/>
        <p:txBody>
          <a:bodyPr>
            <a:normAutofit lnSpcReduction="10000"/>
          </a:bodyPr>
          <a:lstStyle/>
          <a:p>
            <a:pPr marL="0" inden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mj-lt"/>
              <a:ea typeface="Calibri" panose="020F0502020204030204" pitchFamily="34" charset="0"/>
              <a:cs typeface="Times New Roman" panose="02020603050405020304" pitchFamily="18" charset="0"/>
            </a:endParaRPr>
          </a:p>
          <a:p>
            <a:pPr marL="0" indent="0">
              <a:buNone/>
            </a:pPr>
            <a:r>
              <a:rPr lang="en-US" dirty="0">
                <a:latin typeface="+mj-lt"/>
                <a:ea typeface="Calibri" panose="020F0502020204030204" pitchFamily="34" charset="0"/>
                <a:cs typeface="Times New Roman" panose="02020603050405020304" pitchFamily="18" charset="0"/>
              </a:rPr>
              <a:t>Summary</a:t>
            </a:r>
          </a:p>
          <a:p>
            <a:pPr marL="0" indent="0">
              <a:buNone/>
            </a:pPr>
            <a:endParaRPr lang="en-US" dirty="0">
              <a:latin typeface="+mj-lt"/>
              <a:ea typeface="Calibri" panose="020F0502020204030204" pitchFamily="34" charset="0"/>
              <a:cs typeface="Times New Roman" panose="02020603050405020304" pitchFamily="18" charset="0"/>
            </a:endParaRPr>
          </a:p>
          <a:p>
            <a:pPr marL="0" indent="0">
              <a:buNone/>
            </a:pPr>
            <a:r>
              <a:rPr lang="en-US" sz="1400" dirty="0">
                <a:latin typeface="+mj-lt"/>
                <a:ea typeface="Calibri" panose="020F0502020204030204" pitchFamily="34" charset="0"/>
                <a:cs typeface="Times New Roman" panose="02020603050405020304" pitchFamily="18" charset="0"/>
              </a:rPr>
              <a:t>•</a:t>
            </a:r>
            <a:r>
              <a:rPr lang="en-US" sz="2200" dirty="0">
                <a:latin typeface="+mj-lt"/>
                <a:ea typeface="Calibri" panose="020F0502020204030204" pitchFamily="34" charset="0"/>
                <a:cs typeface="Times New Roman" panose="02020603050405020304" pitchFamily="18" charset="0"/>
              </a:rPr>
              <a:t> Kolnai’s</a:t>
            </a:r>
            <a:r>
              <a:rPr lang="en-US" sz="2200" dirty="0">
                <a:effectLst/>
                <a:latin typeface="+mj-lt"/>
                <a:ea typeface="Calibri" panose="020F0502020204030204" pitchFamily="34" charset="0"/>
                <a:cs typeface="Times New Roman" panose="02020603050405020304" pitchFamily="18" charset="0"/>
              </a:rPr>
              <a:t> three-fold (triad) distinction between aversive emotions: fear, disgust, hatred (1998, 594): given in terms of their intentional objects, manners of relating (intentional acts) and respective manners of behaving (expressions).</a:t>
            </a:r>
          </a:p>
          <a:p>
            <a:pPr marL="0" indent="0">
              <a:buNone/>
            </a:pPr>
            <a:endParaRPr lang="en-FI" sz="2200" dirty="0">
              <a:effectLst/>
              <a:latin typeface="+mj-lt"/>
              <a:ea typeface="Calibri" panose="020F0502020204030204" pitchFamily="34" charset="0"/>
              <a:cs typeface="Times New Roman" panose="02020603050405020304" pitchFamily="18" charset="0"/>
            </a:endParaRPr>
          </a:p>
          <a:p>
            <a:pPr marL="0" indent="0">
              <a:buNone/>
            </a:pPr>
            <a:r>
              <a:rPr lang="en-US" sz="1400" dirty="0">
                <a:latin typeface="+mj-lt"/>
                <a:ea typeface="Calibri" panose="020F0502020204030204" pitchFamily="34" charset="0"/>
                <a:cs typeface="Times New Roman" panose="02020603050405020304" pitchFamily="18" charset="0"/>
              </a:rPr>
              <a:t>•</a:t>
            </a:r>
            <a:r>
              <a:rPr lang="en-US" sz="2200" dirty="0">
                <a:latin typeface="+mj-lt"/>
                <a:ea typeface="Calibri" panose="020F0502020204030204" pitchFamily="34" charset="0"/>
                <a:cs typeface="Times New Roman" panose="02020603050405020304" pitchFamily="18" charset="0"/>
              </a:rPr>
              <a:t> Kolnai’s n</a:t>
            </a:r>
            <a:r>
              <a:rPr lang="en-US" sz="2200" dirty="0">
                <a:effectLst/>
                <a:latin typeface="+mj-lt"/>
                <a:ea typeface="Calibri" panose="020F0502020204030204" pitchFamily="34" charset="0"/>
                <a:cs typeface="Times New Roman" panose="02020603050405020304" pitchFamily="18" charset="0"/>
              </a:rPr>
              <a:t>on-correlation thesis</a:t>
            </a:r>
            <a:r>
              <a:rPr lang="en-FI" sz="2200" dirty="0">
                <a:latin typeface="+mj-lt"/>
                <a:ea typeface="Calibri" panose="020F0502020204030204" pitchFamily="34" charset="0"/>
                <a:cs typeface="Times New Roman" panose="02020603050405020304" pitchFamily="18" charset="0"/>
              </a:rPr>
              <a:t>: </a:t>
            </a:r>
            <a:r>
              <a:rPr lang="en-US" sz="2200" dirty="0">
                <a:effectLst/>
                <a:latin typeface="+mj-lt"/>
                <a:ea typeface="Calibri" panose="020F0502020204030204" pitchFamily="34" charset="0"/>
                <a:cs typeface="Times New Roman" panose="02020603050405020304" pitchFamily="18" charset="0"/>
              </a:rPr>
              <a:t>“I shall argue that no such fundamental division, that is, none exactly on the same logical footing with this, can be attempted in the vastly more variegated range of friendly responses [or presentations 582]” (1998, 581).</a:t>
            </a:r>
            <a:endParaRPr lang="en-FI" sz="2200" dirty="0">
              <a:effectLst/>
              <a:latin typeface="+mj-lt"/>
              <a:ea typeface="Calibri" panose="020F0502020204030204" pitchFamily="34" charset="0"/>
              <a:cs typeface="Times New Roman" panose="02020603050405020304" pitchFamily="18" charset="0"/>
            </a:endParaRPr>
          </a:p>
          <a:p>
            <a:endParaRPr lang="en-FI" dirty="0"/>
          </a:p>
        </p:txBody>
      </p:sp>
    </p:spTree>
    <p:extLst>
      <p:ext uri="{BB962C8B-B14F-4D97-AF65-F5344CB8AC3E}">
        <p14:creationId xmlns:p14="http://schemas.microsoft.com/office/powerpoint/2010/main" val="151426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47CD-95F4-6AD1-F27A-61AE7B9B3339}"/>
              </a:ext>
            </a:extLst>
          </p:cNvPr>
          <p:cNvSpPr>
            <a:spLocks noGrp="1"/>
          </p:cNvSpPr>
          <p:nvPr>
            <p:ph type="title"/>
          </p:nvPr>
        </p:nvSpPr>
        <p:spPr/>
        <p:txBody>
          <a:bodyPr/>
          <a:lstStyle/>
          <a:p>
            <a:r>
              <a:rPr lang="en-FI" dirty="0"/>
              <a:t> </a:t>
            </a:r>
          </a:p>
        </p:txBody>
      </p:sp>
      <p:pic>
        <p:nvPicPr>
          <p:cNvPr id="10" name="Content Placeholder 9">
            <a:extLst>
              <a:ext uri="{FF2B5EF4-FFF2-40B4-BE49-F238E27FC236}">
                <a16:creationId xmlns:a16="http://schemas.microsoft.com/office/drawing/2014/main" id="{E0FE67E2-EADF-49AD-E73B-F2DE2447C68A}"/>
              </a:ext>
            </a:extLst>
          </p:cNvPr>
          <p:cNvPicPr>
            <a:picLocks noGrp="1" noChangeAspect="1"/>
          </p:cNvPicPr>
          <p:nvPr>
            <p:ph idx="1"/>
          </p:nvPr>
        </p:nvPicPr>
        <p:blipFill>
          <a:blip r:embed="rId3"/>
          <a:stretch>
            <a:fillRect/>
          </a:stretch>
        </p:blipFill>
        <p:spPr>
          <a:xfrm>
            <a:off x="0" y="2200760"/>
            <a:ext cx="4217990" cy="3092800"/>
          </a:xfrm>
        </p:spPr>
      </p:pic>
      <p:pic>
        <p:nvPicPr>
          <p:cNvPr id="11" name="Picture 10">
            <a:extLst>
              <a:ext uri="{FF2B5EF4-FFF2-40B4-BE49-F238E27FC236}">
                <a16:creationId xmlns:a16="http://schemas.microsoft.com/office/drawing/2014/main" id="{C246A0F8-1BDE-E092-F763-3CF4007AA604}"/>
              </a:ext>
            </a:extLst>
          </p:cNvPr>
          <p:cNvPicPr>
            <a:picLocks noChangeAspect="1"/>
          </p:cNvPicPr>
          <p:nvPr/>
        </p:nvPicPr>
        <p:blipFill>
          <a:blip r:embed="rId4"/>
          <a:stretch>
            <a:fillRect/>
          </a:stretch>
        </p:blipFill>
        <p:spPr>
          <a:xfrm>
            <a:off x="4458992" y="2219159"/>
            <a:ext cx="2286744" cy="3074401"/>
          </a:xfrm>
          <a:prstGeom prst="rect">
            <a:avLst/>
          </a:prstGeom>
        </p:spPr>
      </p:pic>
      <p:pic>
        <p:nvPicPr>
          <p:cNvPr id="12" name="Picture 11">
            <a:extLst>
              <a:ext uri="{FF2B5EF4-FFF2-40B4-BE49-F238E27FC236}">
                <a16:creationId xmlns:a16="http://schemas.microsoft.com/office/drawing/2014/main" id="{63580323-5AE8-7704-F38D-39C94CA18ACC}"/>
              </a:ext>
            </a:extLst>
          </p:cNvPr>
          <p:cNvPicPr>
            <a:picLocks noChangeAspect="1"/>
          </p:cNvPicPr>
          <p:nvPr/>
        </p:nvPicPr>
        <p:blipFill>
          <a:blip r:embed="rId5"/>
          <a:stretch>
            <a:fillRect/>
          </a:stretch>
        </p:blipFill>
        <p:spPr>
          <a:xfrm>
            <a:off x="6986738" y="2200760"/>
            <a:ext cx="5506468" cy="3092799"/>
          </a:xfrm>
          <a:prstGeom prst="rect">
            <a:avLst/>
          </a:prstGeom>
        </p:spPr>
      </p:pic>
      <p:sp>
        <p:nvSpPr>
          <p:cNvPr id="4" name="TextBox 3">
            <a:extLst>
              <a:ext uri="{FF2B5EF4-FFF2-40B4-BE49-F238E27FC236}">
                <a16:creationId xmlns:a16="http://schemas.microsoft.com/office/drawing/2014/main" id="{165C8497-7945-A748-4612-CCF8951BE964}"/>
              </a:ext>
            </a:extLst>
          </p:cNvPr>
          <p:cNvSpPr txBox="1"/>
          <p:nvPr/>
        </p:nvSpPr>
        <p:spPr>
          <a:xfrm>
            <a:off x="1058664" y="1799397"/>
            <a:ext cx="6800655" cy="369332"/>
          </a:xfrm>
          <a:prstGeom prst="rect">
            <a:avLst/>
          </a:prstGeom>
          <a:noFill/>
        </p:spPr>
        <p:txBody>
          <a:bodyPr wrap="square" rtlCol="0">
            <a:spAutoFit/>
          </a:bodyPr>
          <a:lstStyle/>
          <a:p>
            <a:r>
              <a:rPr lang="en-FI" dirty="0"/>
              <a:t>Three aversive emotions: </a:t>
            </a:r>
            <a:r>
              <a:rPr lang="en-FI" b="1" dirty="0">
                <a:solidFill>
                  <a:srgbClr val="C00000"/>
                </a:solidFill>
              </a:rPr>
              <a:t>Hatred</a:t>
            </a:r>
            <a:r>
              <a:rPr lang="en-FI" dirty="0"/>
              <a:t>      </a:t>
            </a:r>
            <a:r>
              <a:rPr lang="en-FI" b="1" dirty="0">
                <a:solidFill>
                  <a:schemeClr val="accent6">
                    <a:lumMod val="50000"/>
                  </a:schemeClr>
                </a:solidFill>
              </a:rPr>
              <a:t>Fear</a:t>
            </a:r>
            <a:r>
              <a:rPr lang="en-FI" dirty="0"/>
              <a:t>                                         </a:t>
            </a:r>
            <a:r>
              <a:rPr lang="en-FI" b="1" dirty="0">
                <a:solidFill>
                  <a:schemeClr val="accent4">
                    <a:lumMod val="75000"/>
                  </a:schemeClr>
                </a:solidFill>
              </a:rPr>
              <a:t>Disgust</a:t>
            </a:r>
            <a:r>
              <a:rPr lang="en-FI" dirty="0"/>
              <a:t> </a:t>
            </a:r>
          </a:p>
        </p:txBody>
      </p:sp>
      <p:sp>
        <p:nvSpPr>
          <p:cNvPr id="5" name="TextBox 4">
            <a:extLst>
              <a:ext uri="{FF2B5EF4-FFF2-40B4-BE49-F238E27FC236}">
                <a16:creationId xmlns:a16="http://schemas.microsoft.com/office/drawing/2014/main" id="{66A5E0BB-BAFE-98AF-B3B8-97262BFA250A}"/>
              </a:ext>
            </a:extLst>
          </p:cNvPr>
          <p:cNvSpPr txBox="1"/>
          <p:nvPr/>
        </p:nvSpPr>
        <p:spPr>
          <a:xfrm>
            <a:off x="0" y="5434299"/>
            <a:ext cx="12557156" cy="338554"/>
          </a:xfrm>
          <a:prstGeom prst="rect">
            <a:avLst/>
          </a:prstGeom>
          <a:noFill/>
        </p:spPr>
        <p:txBody>
          <a:bodyPr wrap="none" rtlCol="0">
            <a:spAutoFit/>
          </a:bodyPr>
          <a:lstStyle/>
          <a:p>
            <a:r>
              <a:rPr lang="en-FI" sz="1600" b="1" dirty="0">
                <a:solidFill>
                  <a:srgbClr val="C00000"/>
                </a:solidFill>
              </a:rPr>
              <a:t>Jesus cleansing the temple from buyers and sellers</a:t>
            </a:r>
            <a:r>
              <a:rPr lang="en-FI" sz="1600" b="1" dirty="0"/>
              <a:t>    </a:t>
            </a:r>
            <a:r>
              <a:rPr lang="en-FI" sz="1600" b="1" dirty="0">
                <a:solidFill>
                  <a:schemeClr val="accent6">
                    <a:lumMod val="50000"/>
                  </a:schemeClr>
                </a:solidFill>
              </a:rPr>
              <a:t>A young boy shuddering in fear for a poisonous lizard</a:t>
            </a:r>
            <a:r>
              <a:rPr lang="en-FI" sz="1600" b="1" dirty="0"/>
              <a:t>          </a:t>
            </a:r>
            <a:r>
              <a:rPr lang="en-FI" sz="1600" b="1" dirty="0">
                <a:solidFill>
                  <a:schemeClr val="accent4">
                    <a:lumMod val="75000"/>
                  </a:schemeClr>
                </a:solidFill>
              </a:rPr>
              <a:t>A woman convulsing in nausea</a:t>
            </a:r>
          </a:p>
        </p:txBody>
      </p:sp>
    </p:spTree>
    <p:extLst>
      <p:ext uri="{BB962C8B-B14F-4D97-AF65-F5344CB8AC3E}">
        <p14:creationId xmlns:p14="http://schemas.microsoft.com/office/powerpoint/2010/main" val="228380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95536-A62D-7AB2-0FC2-E4EE46BF5576}"/>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C9FA7595-5065-CDF3-F5B6-3E855A612630}"/>
              </a:ext>
            </a:extLst>
          </p:cNvPr>
          <p:cNvSpPr>
            <a:spLocks noGrp="1"/>
          </p:cNvSpPr>
          <p:nvPr>
            <p:ph idx="1"/>
          </p:nvPr>
        </p:nvSpPr>
        <p:spPr/>
        <p:txBody>
          <a:bodyPr/>
          <a:lstStyle/>
          <a:p>
            <a:pPr marL="0" indent="0">
              <a:buNone/>
            </a:pPr>
            <a:endParaRPr lang="en-FI" dirty="0">
              <a:latin typeface="+mj-lt"/>
            </a:endParaRPr>
          </a:p>
          <a:p>
            <a:pPr marL="0" indent="0">
              <a:buNone/>
            </a:pPr>
            <a:endParaRPr lang="en-FI" dirty="0">
              <a:latin typeface="+mj-lt"/>
            </a:endParaRPr>
          </a:p>
          <a:p>
            <a:pPr marL="0" indent="0">
              <a:buNone/>
            </a:pPr>
            <a:r>
              <a:rPr lang="en-FI" dirty="0">
                <a:latin typeface="+mj-lt"/>
              </a:rPr>
              <a:t>Content</a:t>
            </a:r>
          </a:p>
          <a:p>
            <a:pPr marL="0" indent="0">
              <a:buNone/>
            </a:pPr>
            <a:r>
              <a:rPr lang="en-FI" sz="2000" dirty="0">
                <a:latin typeface="+mj-lt"/>
              </a:rPr>
              <a:t>I Phenomenology: References, technical terms and exemplary results</a:t>
            </a:r>
          </a:p>
          <a:p>
            <a:pPr marL="0" indent="0">
              <a:buNone/>
            </a:pPr>
            <a:r>
              <a:rPr lang="en-FI" sz="2000" dirty="0">
                <a:latin typeface="+mj-lt"/>
              </a:rPr>
              <a:t>II Kolnai on aversive emotions: Fear, hatred, disgust</a:t>
            </a:r>
          </a:p>
        </p:txBody>
      </p:sp>
    </p:spTree>
    <p:extLst>
      <p:ext uri="{BB962C8B-B14F-4D97-AF65-F5344CB8AC3E}">
        <p14:creationId xmlns:p14="http://schemas.microsoft.com/office/powerpoint/2010/main" val="835835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8874A-5D64-DD11-EA26-D74F0F4CFA07}"/>
              </a:ext>
            </a:extLst>
          </p:cNvPr>
          <p:cNvSpPr>
            <a:spLocks noGrp="1"/>
          </p:cNvSpPr>
          <p:nvPr>
            <p:ph type="title"/>
          </p:nvPr>
        </p:nvSpPr>
        <p:spPr>
          <a:xfrm>
            <a:off x="576944" y="260622"/>
            <a:ext cx="10515600" cy="1325563"/>
          </a:xfrm>
        </p:spPr>
        <p:txBody>
          <a:bodyPr>
            <a:normAutofit/>
          </a:bodyPr>
          <a:lstStyle/>
          <a:p>
            <a:r>
              <a:rPr lang="en-FI" sz="2800" dirty="0"/>
              <a:t>A contrasting side remark about love</a:t>
            </a:r>
            <a:br>
              <a:rPr lang="en-FI" sz="2800" dirty="0"/>
            </a:br>
            <a:endParaRPr lang="en-FI" sz="2800" dirty="0"/>
          </a:p>
        </p:txBody>
      </p:sp>
      <p:sp>
        <p:nvSpPr>
          <p:cNvPr id="3" name="Content Placeholder 2">
            <a:extLst>
              <a:ext uri="{FF2B5EF4-FFF2-40B4-BE49-F238E27FC236}">
                <a16:creationId xmlns:a16="http://schemas.microsoft.com/office/drawing/2014/main" id="{2CCD05B4-B850-0E8A-5589-6C30D840B671}"/>
              </a:ext>
            </a:extLst>
          </p:cNvPr>
          <p:cNvSpPr>
            <a:spLocks noGrp="1"/>
          </p:cNvSpPr>
          <p:nvPr>
            <p:ph idx="1"/>
          </p:nvPr>
        </p:nvSpPr>
        <p:spPr>
          <a:xfrm>
            <a:off x="576944" y="1168807"/>
            <a:ext cx="10160725" cy="5584690"/>
          </a:xfrm>
        </p:spPr>
        <p:txBody>
          <a:bodyPr>
            <a:normAutofit fontScale="25000" lnSpcReduction="20000"/>
          </a:bodyPr>
          <a:lstStyle/>
          <a:p>
            <a:pPr marL="0" indent="0">
              <a:buNone/>
            </a:pPr>
            <a:r>
              <a:rPr lang="en-US" sz="7200" dirty="0">
                <a:effectLst/>
                <a:latin typeface="+mj-lt"/>
                <a:ea typeface="Calibri" panose="020F0502020204030204" pitchFamily="34" charset="0"/>
                <a:cs typeface="Times New Roman" panose="02020603050405020304" pitchFamily="18" charset="0"/>
              </a:rPr>
              <a:t>Love has multiple variants, and the concept of love covers a broad variety of different manners of intending the beloved. These can be and are usually distinguished by specifications (adjectival attributes).</a:t>
            </a:r>
            <a:endParaRPr lang="en-FI" sz="7200" dirty="0">
              <a:effectLst/>
              <a:latin typeface="+mj-lt"/>
              <a:ea typeface="Calibri" panose="020F0502020204030204" pitchFamily="34" charset="0"/>
              <a:cs typeface="Times New Roman" panose="02020603050405020304" pitchFamily="18" charset="0"/>
            </a:endParaRPr>
          </a:p>
          <a:p>
            <a:pPr marL="457200" lvl="1" indent="0">
              <a:lnSpc>
                <a:spcPct val="170000"/>
              </a:lnSpc>
              <a:buNone/>
            </a:pPr>
            <a:r>
              <a:rPr lang="en-US" sz="6400" dirty="0">
                <a:effectLst/>
                <a:latin typeface="Didot" panose="02000503000000020003" pitchFamily="2" charset="-79"/>
                <a:ea typeface="Calibri" panose="020F0502020204030204" pitchFamily="34" charset="0"/>
                <a:cs typeface="Didot" panose="02000503000000020003" pitchFamily="2" charset="-79"/>
              </a:rPr>
              <a:t>“In every language, the word ‘love’ has a way of embracing the entire conceptual field of pro responses: (….). Hatred is confined within much narrower limits: its proper object is only s person or collective of persons” (Kolnai 1998, 581).</a:t>
            </a:r>
            <a:endParaRPr lang="en-FI" sz="6400" dirty="0">
              <a:effectLst/>
              <a:latin typeface="Didot" panose="02000503000000020003" pitchFamily="2" charset="-79"/>
              <a:ea typeface="Calibri" panose="020F0502020204030204" pitchFamily="34" charset="0"/>
              <a:cs typeface="Didot" panose="02000503000000020003" pitchFamily="2" charset="-79"/>
            </a:endParaRPr>
          </a:p>
          <a:p>
            <a:pPr marL="0" indent="0">
              <a:buNone/>
            </a:pPr>
            <a:r>
              <a:rPr lang="en-US" sz="7200" dirty="0">
                <a:effectLst/>
                <a:latin typeface="+mj-lt"/>
                <a:ea typeface="Calibri" panose="020F0502020204030204" pitchFamily="34" charset="0"/>
                <a:cs typeface="Times New Roman" panose="02020603050405020304" pitchFamily="18" charset="0"/>
              </a:rPr>
              <a:t>We can easily </a:t>
            </a:r>
            <a:r>
              <a:rPr lang="en-US" sz="7200" b="1" dirty="0">
                <a:solidFill>
                  <a:srgbClr val="0070C0"/>
                </a:solidFill>
                <a:effectLst/>
                <a:latin typeface="+mj-lt"/>
                <a:ea typeface="Calibri" panose="020F0502020204030204" pitchFamily="34" charset="0"/>
                <a:cs typeface="Times New Roman" panose="02020603050405020304" pitchFamily="18" charset="0"/>
              </a:rPr>
              <a:t>distinguish by specifications</a:t>
            </a:r>
            <a:r>
              <a:rPr lang="en-US" sz="7200" dirty="0">
                <a:latin typeface="+mj-lt"/>
                <a:ea typeface="Calibri" panose="020F0502020204030204" pitchFamily="34" charset="0"/>
                <a:cs typeface="Times New Roman" panose="02020603050405020304" pitchFamily="18" charset="0"/>
              </a:rPr>
              <a:t> </a:t>
            </a:r>
            <a:r>
              <a:rPr lang="en-US" sz="7200" dirty="0">
                <a:effectLst/>
                <a:latin typeface="+mj-lt"/>
                <a:ea typeface="Calibri" panose="020F0502020204030204" pitchFamily="34" charset="0"/>
                <a:cs typeface="Times New Roman" panose="02020603050405020304" pitchFamily="18" charset="0"/>
              </a:rPr>
              <a:t>between, for example, </a:t>
            </a:r>
            <a:r>
              <a:rPr lang="en-FI" sz="7200" dirty="0">
                <a:effectLst/>
                <a:latin typeface="+mj-lt"/>
                <a:ea typeface="Calibri" panose="020F0502020204030204" pitchFamily="34" charset="0"/>
                <a:cs typeface="Times New Roman" panose="02020603050405020304" pitchFamily="18" charset="0"/>
              </a:rPr>
              <a:t>erotic love, romantic love</a:t>
            </a:r>
            <a:r>
              <a:rPr lang="en-US" sz="7200" dirty="0">
                <a:effectLst/>
                <a:latin typeface="+mj-lt"/>
                <a:ea typeface="Calibri" panose="020F0502020204030204" pitchFamily="34" charset="0"/>
                <a:cs typeface="Times New Roman" panose="02020603050405020304" pitchFamily="18" charset="0"/>
              </a:rPr>
              <a:t>,</a:t>
            </a:r>
            <a:r>
              <a:rPr lang="en-FI" sz="7200" dirty="0">
                <a:effectLst/>
                <a:latin typeface="+mj-lt"/>
                <a:ea typeface="Calibri" panose="020F0502020204030204" pitchFamily="34" charset="0"/>
                <a:cs typeface="Times New Roman" panose="02020603050405020304" pitchFamily="18" charset="0"/>
              </a:rPr>
              <a:t> affective ties between family members and partners, loving friendship, self-love, and the brotherly, sisterly and neighborly love that arguably unites </a:t>
            </a:r>
            <a:r>
              <a:rPr lang="en-US" sz="7200" dirty="0">
                <a:effectLst/>
                <a:latin typeface="+mj-lt"/>
                <a:ea typeface="Calibri" panose="020F0502020204030204" pitchFamily="34" charset="0"/>
                <a:cs typeface="Times New Roman" panose="02020603050405020304" pitchFamily="18" charset="0"/>
              </a:rPr>
              <a:t>all </a:t>
            </a:r>
            <a:r>
              <a:rPr lang="en-FI" sz="7200" dirty="0">
                <a:effectLst/>
                <a:latin typeface="+mj-lt"/>
                <a:ea typeface="Calibri" panose="020F0502020204030204" pitchFamily="34" charset="0"/>
                <a:cs typeface="Times New Roman" panose="02020603050405020304" pitchFamily="18" charset="0"/>
              </a:rPr>
              <a:t>human beings, and vocational love directed at personally significant goals, e.g., the flourishing of a child, the success of a sport or work team, the good of the humankind, the values of Truth, Beauty.</a:t>
            </a:r>
            <a:endParaRPr lang="en-US" sz="7200" dirty="0">
              <a:effectLst/>
              <a:latin typeface="+mj-lt"/>
              <a:ea typeface="Calibri" panose="020F0502020204030204" pitchFamily="34" charset="0"/>
              <a:cs typeface="Times New Roman" panose="02020603050405020304" pitchFamily="18" charset="0"/>
            </a:endParaRPr>
          </a:p>
          <a:p>
            <a:pPr marL="0" indent="0">
              <a:buNone/>
            </a:pPr>
            <a:r>
              <a:rPr lang="en-US" sz="7200" dirty="0">
                <a:effectLst/>
                <a:latin typeface="+mj-lt"/>
                <a:ea typeface="Calibri" panose="020F0502020204030204" pitchFamily="34" charset="0"/>
                <a:cs typeface="Times New Roman" panose="02020603050405020304" pitchFamily="18" charset="0"/>
              </a:rPr>
              <a:t>Certain forms of love also entail a </a:t>
            </a:r>
            <a:r>
              <a:rPr lang="en-US" sz="7200" b="1" dirty="0">
                <a:solidFill>
                  <a:srgbClr val="0070C0"/>
                </a:solidFill>
                <a:effectLst/>
                <a:latin typeface="+mj-lt"/>
                <a:ea typeface="Calibri" panose="020F0502020204030204" pitchFamily="34" charset="0"/>
                <a:cs typeface="Times New Roman" panose="02020603050405020304" pitchFamily="18" charset="0"/>
              </a:rPr>
              <a:t>conative factor</a:t>
            </a:r>
            <a:r>
              <a:rPr lang="en-US" sz="7200" dirty="0">
                <a:effectLst/>
                <a:latin typeface="+mj-lt"/>
                <a:ea typeface="Calibri" panose="020F0502020204030204" pitchFamily="34" charset="0"/>
                <a:cs typeface="Times New Roman" panose="02020603050405020304" pitchFamily="18" charset="0"/>
              </a:rPr>
              <a:t>, </a:t>
            </a:r>
            <a:r>
              <a:rPr lang="en-US" sz="7200" b="1" dirty="0">
                <a:solidFill>
                  <a:srgbClr val="0070C0"/>
                </a:solidFill>
                <a:effectLst/>
                <a:latin typeface="+mj-lt"/>
                <a:ea typeface="Calibri" panose="020F0502020204030204" pitchFamily="34" charset="0"/>
                <a:cs typeface="Times New Roman" panose="02020603050405020304" pitchFamily="18" charset="0"/>
              </a:rPr>
              <a:t>an act of will </a:t>
            </a:r>
            <a:r>
              <a:rPr lang="en-US" sz="7200" dirty="0">
                <a:effectLst/>
                <a:latin typeface="+mj-lt"/>
                <a:ea typeface="Calibri" panose="020F0502020204030204" pitchFamily="34" charset="0"/>
                <a:cs typeface="Times New Roman" panose="02020603050405020304" pitchFamily="18" charset="0"/>
              </a:rPr>
              <a:t>by which the lover commits her/himself to the beloved. The </a:t>
            </a:r>
            <a:r>
              <a:rPr lang="en-US" sz="7200" dirty="0">
                <a:latin typeface="+mj-lt"/>
                <a:ea typeface="Calibri" panose="020F0502020204030204" pitchFamily="34" charset="0"/>
                <a:cs typeface="Times New Roman" panose="02020603050405020304" pitchFamily="18" charset="0"/>
              </a:rPr>
              <a:t>idea </a:t>
            </a:r>
            <a:r>
              <a:rPr lang="en-US" sz="7200" dirty="0">
                <a:effectLst/>
                <a:latin typeface="+mj-lt"/>
                <a:ea typeface="Calibri" panose="020F0502020204030204" pitchFamily="34" charset="0"/>
                <a:cs typeface="Times New Roman" panose="02020603050405020304" pitchFamily="18" charset="0"/>
              </a:rPr>
              <a:t>of such love is reflected in the wedding ceremony in which the pastor </a:t>
            </a:r>
            <a:r>
              <a:rPr lang="fi-FI" sz="7200" dirty="0">
                <a:effectLst/>
                <a:latin typeface="+mj-lt"/>
                <a:ea typeface="Calibri" panose="020F0502020204030204" pitchFamily="34" charset="0"/>
                <a:cs typeface="Times New Roman" panose="02020603050405020304" pitchFamily="18" charset="0"/>
              </a:rPr>
              <a:t>asks: </a:t>
            </a:r>
          </a:p>
          <a:p>
            <a:pPr marL="457200" lvl="1" indent="0">
              <a:lnSpc>
                <a:spcPct val="170000"/>
              </a:lnSpc>
              <a:buNone/>
            </a:pPr>
            <a:r>
              <a:rPr lang="fi-FI" sz="5600" dirty="0">
                <a:effectLst/>
                <a:latin typeface="+mj-lt"/>
                <a:ea typeface="Calibri" panose="020F0502020204030204" pitchFamily="34" charset="0"/>
                <a:cs typeface="Didot" panose="02000503000000020003" pitchFamily="2" charset="-79"/>
              </a:rPr>
              <a:t>”</a:t>
            </a:r>
            <a:r>
              <a:rPr lang="en-GB" sz="5600" dirty="0">
                <a:effectLst/>
                <a:latin typeface="+mj-lt"/>
                <a:cs typeface="Didot" panose="02000503000000020003" pitchFamily="2" charset="-79"/>
              </a:rPr>
              <a:t>Before the eyes of the almighty God and in the presence of this assembly </a:t>
            </a:r>
            <a:r>
              <a:rPr lang="en-GB" sz="5600" b="1" dirty="0">
                <a:solidFill>
                  <a:srgbClr val="0070C0"/>
                </a:solidFill>
                <a:effectLst/>
                <a:latin typeface="+mj-lt"/>
                <a:cs typeface="Didot" panose="02000503000000020003" pitchFamily="2" charset="-79"/>
              </a:rPr>
              <a:t>I ask you, NN, will you</a:t>
            </a:r>
            <a:r>
              <a:rPr lang="en-GB" sz="5600" dirty="0">
                <a:effectLst/>
                <a:latin typeface="+mj-lt"/>
                <a:cs typeface="Didot" panose="02000503000000020003" pitchFamily="2" charset="-79"/>
              </a:rPr>
              <a:t> take MM</a:t>
            </a:r>
            <a:r>
              <a:rPr lang="en-GB" sz="5600" b="0" dirty="0">
                <a:effectLst/>
                <a:latin typeface="+mj-lt"/>
                <a:cs typeface="Didot" panose="02000503000000020003" pitchFamily="2" charset="-79"/>
              </a:rPr>
              <a:t> </a:t>
            </a:r>
            <a:r>
              <a:rPr lang="en-GB" sz="5600" dirty="0">
                <a:effectLst/>
                <a:latin typeface="+mj-lt"/>
                <a:cs typeface="Didot" panose="02000503000000020003" pitchFamily="2" charset="-79"/>
              </a:rPr>
              <a:t>to be your wedded wife/husband and to show her/him faithfulness and </a:t>
            </a:r>
            <a:r>
              <a:rPr lang="en-GB" sz="5600" b="1" dirty="0">
                <a:solidFill>
                  <a:srgbClr val="0070C0"/>
                </a:solidFill>
                <a:effectLst/>
                <a:latin typeface="+mj-lt"/>
                <a:cs typeface="Didot" panose="02000503000000020003" pitchFamily="2" charset="-79"/>
              </a:rPr>
              <a:t>love in need and in plenty, in sorrow and in joy?</a:t>
            </a:r>
            <a:r>
              <a:rPr lang="en-GB" sz="5600" dirty="0">
                <a:effectLst/>
                <a:latin typeface="+mj-lt"/>
                <a:cs typeface="Didot" panose="02000503000000020003" pitchFamily="2" charset="-79"/>
              </a:rPr>
              <a:t>”</a:t>
            </a:r>
          </a:p>
          <a:p>
            <a:pPr marL="0" indent="0">
              <a:buNone/>
            </a:pPr>
            <a:r>
              <a:rPr lang="en-US" sz="8000" dirty="0">
                <a:effectLst/>
                <a:latin typeface="+mj-lt"/>
                <a:ea typeface="Calibri" panose="020F0502020204030204" pitchFamily="34" charset="0"/>
                <a:cs typeface="Times New Roman" panose="02020603050405020304" pitchFamily="18" charset="0"/>
              </a:rPr>
              <a:t>Husserl argues that all “genuine love” entails a deeply personal conative factor, i.e. an act of will; so, not just spousal or religious forms of love entail such a factor but also love between friends, parents and children, and also love directed at the Good, Beauty and Truth.</a:t>
            </a:r>
          </a:p>
          <a:p>
            <a:pPr marL="0" indent="0">
              <a:buNone/>
            </a:pPr>
            <a:r>
              <a:rPr lang="en-US" sz="8000" dirty="0">
                <a:latin typeface="+mj-lt"/>
                <a:ea typeface="Calibri" panose="020F0502020204030204" pitchFamily="34" charset="0"/>
                <a:cs typeface="Times New Roman" panose="02020603050405020304" pitchFamily="18" charset="0"/>
              </a:rPr>
              <a:t>The idea here is that due to its conative element (volition, decision) such love is </a:t>
            </a:r>
            <a:r>
              <a:rPr lang="en-US" sz="8000" b="1" dirty="0">
                <a:solidFill>
                  <a:srgbClr val="0070C0"/>
                </a:solidFill>
                <a:latin typeface="+mj-lt"/>
                <a:ea typeface="Calibri" panose="020F0502020204030204" pitchFamily="34" charset="0"/>
                <a:cs typeface="Times New Roman" panose="02020603050405020304" pitchFamily="18" charset="0"/>
              </a:rPr>
              <a:t>resistant</a:t>
            </a:r>
            <a:r>
              <a:rPr lang="en-US" sz="8000" dirty="0">
                <a:latin typeface="+mj-lt"/>
                <a:ea typeface="Calibri" panose="020F0502020204030204" pitchFamily="34" charset="0"/>
                <a:cs typeface="Times New Roman" panose="02020603050405020304" pitchFamily="18" charset="0"/>
              </a:rPr>
              <a:t> to external and internal changes and thus </a:t>
            </a:r>
            <a:r>
              <a:rPr lang="en-US" sz="8000" b="1" dirty="0">
                <a:solidFill>
                  <a:srgbClr val="0070C0"/>
                </a:solidFill>
                <a:latin typeface="+mj-lt"/>
                <a:ea typeface="Calibri" panose="020F0502020204030204" pitchFamily="34" charset="0"/>
                <a:cs typeface="Times New Roman" panose="02020603050405020304" pitchFamily="18" charset="0"/>
              </a:rPr>
              <a:t>pervading</a:t>
            </a:r>
            <a:r>
              <a:rPr lang="en-US" sz="8000" dirty="0">
                <a:latin typeface="+mj-lt"/>
                <a:ea typeface="Calibri" panose="020F0502020204030204" pitchFamily="34" charset="0"/>
                <a:cs typeface="Times New Roman" panose="02020603050405020304" pitchFamily="18" charset="0"/>
              </a:rPr>
              <a:t>. Husserl argues that such loving is possible for human beings and is an ideal toward which they should strive.</a:t>
            </a:r>
          </a:p>
        </p:txBody>
      </p:sp>
    </p:spTree>
    <p:extLst>
      <p:ext uri="{BB962C8B-B14F-4D97-AF65-F5344CB8AC3E}">
        <p14:creationId xmlns:p14="http://schemas.microsoft.com/office/powerpoint/2010/main" val="373476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7E8DA-CA55-F3D5-6941-7F1201D6615C}"/>
              </a:ext>
            </a:extLst>
          </p:cNvPr>
          <p:cNvSpPr>
            <a:spLocks noGrp="1"/>
          </p:cNvSpPr>
          <p:nvPr>
            <p:ph type="title"/>
          </p:nvPr>
        </p:nvSpPr>
        <p:spPr>
          <a:xfrm>
            <a:off x="838200" y="365125"/>
            <a:ext cx="10515600" cy="45719"/>
          </a:xfrm>
        </p:spPr>
        <p:txBody>
          <a:bodyPr>
            <a:normAutofit fontScale="90000"/>
          </a:bodyPr>
          <a:lstStyle/>
          <a:p>
            <a:r>
              <a:rPr lang="en-FI" dirty="0"/>
              <a:t>  </a:t>
            </a:r>
          </a:p>
        </p:txBody>
      </p:sp>
      <p:sp>
        <p:nvSpPr>
          <p:cNvPr id="3" name="Content Placeholder 2">
            <a:extLst>
              <a:ext uri="{FF2B5EF4-FFF2-40B4-BE49-F238E27FC236}">
                <a16:creationId xmlns:a16="http://schemas.microsoft.com/office/drawing/2014/main" id="{653503E6-FC1D-E456-1CC6-14D260914D1E}"/>
              </a:ext>
            </a:extLst>
          </p:cNvPr>
          <p:cNvSpPr>
            <a:spLocks noGrp="1"/>
          </p:cNvSpPr>
          <p:nvPr>
            <p:ph idx="1"/>
          </p:nvPr>
        </p:nvSpPr>
        <p:spPr>
          <a:xfrm>
            <a:off x="838200" y="365124"/>
            <a:ext cx="10515600" cy="6640109"/>
          </a:xfrm>
        </p:spPr>
        <p:txBody>
          <a:bodyPr>
            <a:normAutofit fontScale="25000" lnSpcReduction="20000"/>
          </a:bodyPr>
          <a:lstStyle/>
          <a:p>
            <a:pPr marL="0" indent="0">
              <a:buNone/>
            </a:pPr>
            <a:r>
              <a:rPr lang="en-US" sz="7200" dirty="0">
                <a:latin typeface="+mj-lt"/>
                <a:ea typeface="Calibri" panose="020F0502020204030204" pitchFamily="34" charset="0"/>
                <a:cs typeface="Times New Roman" panose="02020603050405020304" pitchFamily="18" charset="0"/>
              </a:rPr>
              <a:t>Philosophers, both phenomenological and classical, have developed concepts to capture such experiential differences:</a:t>
            </a:r>
          </a:p>
          <a:p>
            <a:pPr marL="457200" lvl="1" indent="0">
              <a:buNone/>
            </a:pPr>
            <a:r>
              <a:rPr lang="en-US" sz="6400" dirty="0">
                <a:effectLst/>
                <a:latin typeface="+mj-lt"/>
                <a:ea typeface="Calibri" panose="020F0502020204030204" pitchFamily="34" charset="0"/>
                <a:cs typeface="Times New Roman" panose="02020603050405020304" pitchFamily="18" charset="0"/>
              </a:rPr>
              <a:t>Nikolai Hartmann (four types): </a:t>
            </a:r>
            <a:r>
              <a:rPr lang="en-GB" sz="6400" dirty="0">
                <a:effectLst/>
                <a:latin typeface="+mj-lt"/>
                <a:ea typeface="Calibri" panose="020F0502020204030204" pitchFamily="34" charset="0"/>
                <a:cs typeface="Times New Roman" panose="02020603050405020304" pitchFamily="18" charset="0"/>
              </a:rPr>
              <a:t>brotherly love (</a:t>
            </a:r>
            <a:r>
              <a:rPr lang="en-GB" sz="6400" i="1" dirty="0">
                <a:effectLst/>
                <a:latin typeface="+mj-lt"/>
                <a:ea typeface="Calibri" panose="020F0502020204030204" pitchFamily="34" charset="0"/>
                <a:cs typeface="Times New Roman" panose="02020603050405020304" pitchFamily="18" charset="0"/>
              </a:rPr>
              <a:t>agape</a:t>
            </a:r>
            <a:r>
              <a:rPr lang="en-GB" sz="6400" dirty="0">
                <a:effectLst/>
                <a:latin typeface="+mj-lt"/>
                <a:ea typeface="Calibri" panose="020F0502020204030204" pitchFamily="34" charset="0"/>
                <a:cs typeface="Times New Roman" panose="02020603050405020304" pitchFamily="18" charset="0"/>
              </a:rPr>
              <a:t>); love of the remote ideal (</a:t>
            </a:r>
            <a:r>
              <a:rPr lang="en-GB" sz="6400" i="1" dirty="0">
                <a:effectLst/>
                <a:latin typeface="+mj-lt"/>
                <a:ea typeface="Calibri" panose="020F0502020204030204" pitchFamily="34" charset="0"/>
                <a:cs typeface="Times New Roman" panose="02020603050405020304" pitchFamily="18" charset="0"/>
              </a:rPr>
              <a:t>eros</a:t>
            </a:r>
            <a:r>
              <a:rPr lang="en-GB" sz="6400" dirty="0">
                <a:effectLst/>
                <a:latin typeface="+mj-lt"/>
                <a:ea typeface="Calibri" panose="020F0502020204030204" pitchFamily="34" charset="0"/>
                <a:cs typeface="Times New Roman" panose="02020603050405020304" pitchFamily="18" charset="0"/>
              </a:rPr>
              <a:t>); love of the radiant virtue of an exemplary individual; personal love in depth (</a:t>
            </a:r>
            <a:r>
              <a:rPr lang="en-GB" sz="6400" i="1" dirty="0">
                <a:effectLst/>
                <a:latin typeface="+mj-lt"/>
                <a:ea typeface="Calibri" panose="020F0502020204030204" pitchFamily="34" charset="0"/>
                <a:cs typeface="Times New Roman" panose="02020603050405020304" pitchFamily="18" charset="0"/>
              </a:rPr>
              <a:t>Ethik</a:t>
            </a:r>
            <a:r>
              <a:rPr lang="en-GB" sz="6400" dirty="0">
                <a:effectLst/>
                <a:latin typeface="+mj-lt"/>
                <a:ea typeface="Calibri" panose="020F0502020204030204" pitchFamily="34" charset="0"/>
                <a:cs typeface="Times New Roman" panose="02020603050405020304" pitchFamily="18" charset="0"/>
              </a:rPr>
              <a:t> 1926).</a:t>
            </a:r>
            <a:endParaRPr lang="en-US" sz="6400" dirty="0">
              <a:effectLst/>
              <a:latin typeface="+mj-lt"/>
              <a:ea typeface="Calibri" panose="020F0502020204030204" pitchFamily="34" charset="0"/>
              <a:cs typeface="Times New Roman" panose="02020603050405020304" pitchFamily="18" charset="0"/>
            </a:endParaRPr>
          </a:p>
          <a:p>
            <a:pPr marL="457200" lvl="1" indent="0">
              <a:buNone/>
            </a:pPr>
            <a:r>
              <a:rPr lang="en-GB" sz="6400" dirty="0">
                <a:effectLst/>
                <a:latin typeface="+mj-lt"/>
                <a:ea typeface="Calibri" panose="020F0502020204030204" pitchFamily="34" charset="0"/>
                <a:cs typeface="Times New Roman" panose="02020603050405020304" pitchFamily="18" charset="0"/>
              </a:rPr>
              <a:t>Thomas Aquinas (three types): </a:t>
            </a:r>
            <a:r>
              <a:rPr lang="en-GB" sz="6400" i="1" dirty="0">
                <a:effectLst/>
                <a:latin typeface="+mj-lt"/>
                <a:ea typeface="Calibri" panose="020F0502020204030204" pitchFamily="34" charset="0"/>
                <a:cs typeface="Times New Roman" panose="02020603050405020304" pitchFamily="18" charset="0"/>
              </a:rPr>
              <a:t>amor dilectio</a:t>
            </a:r>
            <a:r>
              <a:rPr lang="en-GB" sz="6400" dirty="0">
                <a:effectLst/>
                <a:latin typeface="+mj-lt"/>
                <a:ea typeface="Calibri" panose="020F0502020204030204" pitchFamily="34" charset="0"/>
                <a:cs typeface="Times New Roman" panose="02020603050405020304" pitchFamily="18" charset="0"/>
              </a:rPr>
              <a:t>: chosen, will-based</a:t>
            </a:r>
            <a:r>
              <a:rPr lang="en-FI" sz="6400" dirty="0">
                <a:latin typeface="+mj-lt"/>
                <a:ea typeface="Calibri" panose="020F0502020204030204" pitchFamily="34" charset="0"/>
                <a:cs typeface="Times New Roman" panose="02020603050405020304" pitchFamily="18" charset="0"/>
              </a:rPr>
              <a:t>; </a:t>
            </a:r>
            <a:r>
              <a:rPr lang="en-GB" sz="6400" i="1" dirty="0">
                <a:effectLst/>
                <a:latin typeface="+mj-lt"/>
                <a:ea typeface="Calibri" panose="020F0502020204030204" pitchFamily="34" charset="0"/>
                <a:cs typeface="Times New Roman" panose="02020603050405020304" pitchFamily="18" charset="0"/>
              </a:rPr>
              <a:t>amor caritas</a:t>
            </a:r>
            <a:r>
              <a:rPr lang="en-GB" sz="6400" dirty="0">
                <a:effectLst/>
                <a:latin typeface="+mj-lt"/>
                <a:ea typeface="Calibri" panose="020F0502020204030204" pitchFamily="34" charset="0"/>
                <a:cs typeface="Times New Roman" panose="02020603050405020304" pitchFamily="18" charset="0"/>
              </a:rPr>
              <a:t>: perfect(ed);</a:t>
            </a:r>
            <a:r>
              <a:rPr lang="en-FI" sz="6400" dirty="0">
                <a:latin typeface="+mj-lt"/>
                <a:ea typeface="Calibri" panose="020F0502020204030204" pitchFamily="34" charset="0"/>
                <a:cs typeface="Times New Roman" panose="02020603050405020304" pitchFamily="18" charset="0"/>
              </a:rPr>
              <a:t> </a:t>
            </a:r>
            <a:r>
              <a:rPr lang="en-GB" sz="6400" i="1" dirty="0">
                <a:effectLst/>
                <a:latin typeface="+mj-lt"/>
                <a:ea typeface="Calibri" panose="020F0502020204030204" pitchFamily="34" charset="0"/>
                <a:cs typeface="Times New Roman" panose="02020603050405020304" pitchFamily="18" charset="0"/>
              </a:rPr>
              <a:t>amor amicitia</a:t>
            </a:r>
            <a:r>
              <a:rPr lang="en-GB" sz="6400" dirty="0">
                <a:effectLst/>
                <a:latin typeface="+mj-lt"/>
                <a:ea typeface="Calibri" panose="020F0502020204030204" pitchFamily="34" charset="0"/>
                <a:cs typeface="Times New Roman" panose="02020603050405020304" pitchFamily="18" charset="0"/>
              </a:rPr>
              <a:t>: habitual, habituated</a:t>
            </a:r>
            <a:r>
              <a:rPr lang="en-FI" sz="6400" dirty="0">
                <a:latin typeface="+mj-lt"/>
                <a:ea typeface="Calibri" panose="020F0502020204030204" pitchFamily="34" charset="0"/>
                <a:cs typeface="Times New Roman" panose="02020603050405020304" pitchFamily="18" charset="0"/>
              </a:rPr>
              <a:t>.</a:t>
            </a:r>
          </a:p>
          <a:p>
            <a:pPr marL="457200" lvl="1" indent="0">
              <a:buNone/>
            </a:pPr>
            <a:r>
              <a:rPr lang="en-GB" sz="6400" dirty="0">
                <a:latin typeface="+mj-lt"/>
                <a:ea typeface="Calibri" panose="020F0502020204030204" pitchFamily="34" charset="0"/>
                <a:cs typeface="Times New Roman" panose="02020603050405020304" pitchFamily="18" charset="0"/>
              </a:rPr>
              <a:t>Aurel Kolnai: “the traditional trinity”: contemplative love (</a:t>
            </a:r>
            <a:r>
              <a:rPr lang="en-US" sz="6400" i="1" dirty="0">
                <a:latin typeface="+mj-lt"/>
                <a:ea typeface="Calibri" panose="020F0502020204030204" pitchFamily="34" charset="0"/>
                <a:cs typeface="Times New Roman" panose="02020603050405020304" pitchFamily="18" charset="0"/>
              </a:rPr>
              <a:t>amor contemplacentiae</a:t>
            </a:r>
            <a:r>
              <a:rPr lang="en-FI" sz="6400" dirty="0">
                <a:latin typeface="+mj-lt"/>
                <a:ea typeface="Calibri" panose="020F0502020204030204" pitchFamily="34" charset="0"/>
                <a:cs typeface="Times New Roman" panose="02020603050405020304" pitchFamily="18" charset="0"/>
              </a:rPr>
              <a:t>); </a:t>
            </a:r>
            <a:r>
              <a:rPr lang="en-GB" sz="6400" dirty="0">
                <a:latin typeface="+mj-lt"/>
                <a:ea typeface="Calibri" panose="020F0502020204030204" pitchFamily="34" charset="0"/>
                <a:cs typeface="Times New Roman" panose="02020603050405020304" pitchFamily="18" charset="0"/>
              </a:rPr>
              <a:t>desiring, desire-motivating, lustful love (</a:t>
            </a:r>
            <a:r>
              <a:rPr lang="en-US" sz="6400" i="1" dirty="0">
                <a:latin typeface="+mj-lt"/>
                <a:ea typeface="Calibri" panose="020F0502020204030204" pitchFamily="34" charset="0"/>
                <a:cs typeface="Times New Roman" panose="02020603050405020304" pitchFamily="18" charset="0"/>
              </a:rPr>
              <a:t>amor concupiscentiae</a:t>
            </a:r>
            <a:r>
              <a:rPr lang="en-GB" sz="6400" dirty="0">
                <a:latin typeface="+mj-lt"/>
                <a:ea typeface="Calibri" panose="020F0502020204030204" pitchFamily="34" charset="0"/>
                <a:cs typeface="Times New Roman" panose="02020603050405020304" pitchFamily="18" charset="0"/>
              </a:rPr>
              <a:t>) takes pleasure in the beloved’s goodness; benevolent love (</a:t>
            </a:r>
            <a:r>
              <a:rPr lang="en-US" sz="6400" i="1" dirty="0">
                <a:latin typeface="+mj-lt"/>
                <a:ea typeface="Calibri" panose="020F0502020204030204" pitchFamily="34" charset="0"/>
                <a:cs typeface="Times New Roman" panose="02020603050405020304" pitchFamily="18" charset="0"/>
              </a:rPr>
              <a:t>amor benevolentiae</a:t>
            </a:r>
            <a:r>
              <a:rPr lang="en-GB" sz="6400" dirty="0">
                <a:latin typeface="+mj-lt"/>
                <a:ea typeface="Calibri" panose="020F0502020204030204" pitchFamily="34" charset="0"/>
                <a:cs typeface="Times New Roman" panose="02020603050405020304" pitchFamily="18" charset="0"/>
              </a:rPr>
              <a:t>); </a:t>
            </a:r>
          </a:p>
          <a:p>
            <a:pPr marL="457200" lvl="1" indent="0">
              <a:buNone/>
            </a:pPr>
            <a:r>
              <a:rPr lang="en-GB" sz="6400" dirty="0">
                <a:latin typeface="+mj-lt"/>
                <a:ea typeface="Calibri" panose="020F0502020204030204" pitchFamily="34" charset="0"/>
                <a:cs typeface="Times New Roman" panose="02020603050405020304" pitchFamily="18" charset="0"/>
              </a:rPr>
              <a:t>and additional manners of loving: loving for pleasure, that is for something else than for the beloved (</a:t>
            </a:r>
            <a:r>
              <a:rPr lang="en-US" sz="6400" i="1" dirty="0">
                <a:latin typeface="+mj-lt"/>
                <a:ea typeface="Calibri" panose="020F0502020204030204" pitchFamily="34" charset="0"/>
                <a:cs typeface="Times New Roman" panose="02020603050405020304" pitchFamily="18" charset="0"/>
              </a:rPr>
              <a:t>amor complacentia</a:t>
            </a:r>
            <a:r>
              <a:rPr lang="en-GB" sz="6400" dirty="0">
                <a:latin typeface="+mj-lt"/>
                <a:ea typeface="Calibri" panose="020F0502020204030204" pitchFamily="34" charset="0"/>
                <a:cs typeface="Times New Roman" panose="02020603050405020304" pitchFamily="18" charset="0"/>
              </a:rPr>
              <a:t>); loving for the sake of the beloved one (</a:t>
            </a:r>
            <a:r>
              <a:rPr lang="en-US" sz="6400" i="1" dirty="0">
                <a:latin typeface="+mj-lt"/>
                <a:ea typeface="Calibri" panose="020F0502020204030204" pitchFamily="34" charset="0"/>
                <a:cs typeface="Times New Roman" panose="02020603050405020304" pitchFamily="18" charset="0"/>
              </a:rPr>
              <a:t>amor amicitae</a:t>
            </a:r>
            <a:r>
              <a:rPr lang="en-GB" sz="6400" dirty="0">
                <a:latin typeface="+mj-lt"/>
                <a:ea typeface="Calibri" panose="020F0502020204030204" pitchFamily="34" charset="0"/>
                <a:cs typeface="Times New Roman" panose="02020603050405020304" pitchFamily="18" charset="0"/>
              </a:rPr>
              <a:t>).</a:t>
            </a:r>
          </a:p>
          <a:p>
            <a:pPr marL="457200" lvl="1" indent="0">
              <a:buNone/>
            </a:pPr>
            <a:r>
              <a:rPr lang="en-FI" sz="6400" dirty="0">
                <a:latin typeface="+mj-lt"/>
                <a:ea typeface="Calibri" panose="020F0502020204030204" pitchFamily="34" charset="0"/>
                <a:cs typeface="Times New Roman" panose="02020603050405020304" pitchFamily="18" charset="0"/>
              </a:rPr>
              <a:t>Hanna Arendt: fundamental love of the world (</a:t>
            </a:r>
            <a:r>
              <a:rPr lang="en-FI" sz="6400" i="1" dirty="0">
                <a:latin typeface="+mj-lt"/>
                <a:ea typeface="Calibri" panose="020F0502020204030204" pitchFamily="34" charset="0"/>
                <a:cs typeface="Times New Roman" panose="02020603050405020304" pitchFamily="18" charset="0"/>
              </a:rPr>
              <a:t>amor mundi</a:t>
            </a:r>
            <a:r>
              <a:rPr lang="en-FI" sz="6400" dirty="0">
                <a:latin typeface="+mj-lt"/>
                <a:ea typeface="Calibri" panose="020F0502020204030204" pitchFamily="34" charset="0"/>
                <a:cs typeface="Times New Roman" panose="02020603050405020304" pitchFamily="18" charset="0"/>
              </a:rPr>
              <a:t>).</a:t>
            </a:r>
            <a:endParaRPr lang="en-US" sz="6400" dirty="0">
              <a:effectLst/>
              <a:latin typeface="+mj-lt"/>
              <a:ea typeface="Calibri" panose="020F0502020204030204" pitchFamily="34" charset="0"/>
              <a:cs typeface="Times New Roman" panose="02020603050405020304" pitchFamily="18" charset="0"/>
            </a:endParaRPr>
          </a:p>
          <a:p>
            <a:pPr marL="457200" lvl="1" indent="0">
              <a:buNone/>
            </a:pPr>
            <a:endParaRPr lang="en-FI" sz="6000" dirty="0">
              <a:effectLst/>
              <a:latin typeface="+mj-lt"/>
              <a:ea typeface="Calibri" panose="020F0502020204030204" pitchFamily="34" charset="0"/>
              <a:cs typeface="Times New Roman" panose="02020603050405020304" pitchFamily="18" charset="0"/>
            </a:endParaRPr>
          </a:p>
          <a:p>
            <a:pPr marL="0" indent="0">
              <a:buNone/>
            </a:pPr>
            <a:r>
              <a:rPr lang="en-US" sz="6400" dirty="0">
                <a:effectLst/>
                <a:latin typeface="+mj-lt"/>
                <a:ea typeface="Calibri" panose="020F0502020204030204" pitchFamily="34" charset="0"/>
                <a:cs typeface="Times New Roman" panose="02020603050405020304" pitchFamily="18" charset="0"/>
              </a:rPr>
              <a:t>Naming of kinds of love:</a:t>
            </a:r>
            <a:endParaRPr lang="en-FI" sz="6400" dirty="0">
              <a:effectLst/>
              <a:latin typeface="+mj-lt"/>
              <a:ea typeface="Calibri" panose="020F0502020204030204" pitchFamily="34" charset="0"/>
              <a:cs typeface="Times New Roman" panose="02020603050405020304" pitchFamily="18" charset="0"/>
            </a:endParaRPr>
          </a:p>
          <a:p>
            <a:r>
              <a:rPr lang="en-GB" sz="5600" dirty="0">
                <a:effectLst/>
                <a:latin typeface="+mj-lt"/>
                <a:ea typeface="Calibri" panose="020F0502020204030204" pitchFamily="34" charset="0"/>
                <a:cs typeface="Times New Roman" panose="02020603050405020304" pitchFamily="18" charset="0"/>
              </a:rPr>
              <a:t>contemplative (</a:t>
            </a:r>
            <a:r>
              <a:rPr lang="en-US" sz="5600" i="1" dirty="0">
                <a:effectLst/>
                <a:latin typeface="+mj-lt"/>
                <a:ea typeface="Calibri" panose="020F0502020204030204" pitchFamily="34" charset="0"/>
                <a:cs typeface="Times New Roman" panose="02020603050405020304" pitchFamily="18" charset="0"/>
              </a:rPr>
              <a:t>amor contemplacentiae</a:t>
            </a:r>
            <a:r>
              <a:rPr lang="en-FI" sz="5600" dirty="0">
                <a:effectLst/>
                <a:latin typeface="+mj-lt"/>
                <a:ea typeface="Calibri" panose="020F0502020204030204" pitchFamily="34" charset="0"/>
                <a:cs typeface="Times New Roman" panose="02020603050405020304" pitchFamily="18" charset="0"/>
              </a:rPr>
              <a:t>), e.g., for God, Nature, Beauty,</a:t>
            </a:r>
          </a:p>
          <a:p>
            <a:r>
              <a:rPr lang="en-GB" sz="5600" dirty="0">
                <a:effectLst/>
                <a:latin typeface="+mj-lt"/>
                <a:ea typeface="Calibri" panose="020F0502020204030204" pitchFamily="34" charset="0"/>
                <a:cs typeface="Times New Roman" panose="02020603050405020304" pitchFamily="18" charset="0"/>
              </a:rPr>
              <a:t>desiring, desire-motivating: lustful (</a:t>
            </a:r>
            <a:r>
              <a:rPr lang="en-US" sz="5600" i="1" dirty="0">
                <a:effectLst/>
                <a:latin typeface="+mj-lt"/>
                <a:ea typeface="Calibri" panose="020F0502020204030204" pitchFamily="34" charset="0"/>
                <a:cs typeface="Times New Roman" panose="02020603050405020304" pitchFamily="18" charset="0"/>
              </a:rPr>
              <a:t>amor concupiscentiae</a:t>
            </a:r>
            <a:r>
              <a:rPr lang="en-GB" sz="5600" dirty="0">
                <a:effectLst/>
                <a:latin typeface="+mj-lt"/>
                <a:ea typeface="Calibri" panose="020F0502020204030204" pitchFamily="34" charset="0"/>
                <a:cs typeface="Times New Roman" panose="02020603050405020304" pitchFamily="18" charset="0"/>
              </a:rPr>
              <a:t>),</a:t>
            </a:r>
            <a:endParaRPr lang="en-FI" sz="5600" dirty="0">
              <a:effectLst/>
              <a:latin typeface="+mj-lt"/>
              <a:ea typeface="Calibri" panose="020F0502020204030204" pitchFamily="34" charset="0"/>
              <a:cs typeface="Times New Roman" panose="02020603050405020304" pitchFamily="18" charset="0"/>
            </a:endParaRPr>
          </a:p>
          <a:p>
            <a:r>
              <a:rPr lang="en-GB" sz="5600" dirty="0">
                <a:effectLst/>
                <a:latin typeface="+mj-lt"/>
                <a:ea typeface="Calibri" panose="020F0502020204030204" pitchFamily="34" charset="0"/>
                <a:cs typeface="Times New Roman" panose="02020603050405020304" pitchFamily="18" charset="0"/>
              </a:rPr>
              <a:t>benevolent (</a:t>
            </a:r>
            <a:r>
              <a:rPr lang="en-US" sz="5600" i="1" dirty="0">
                <a:effectLst/>
                <a:latin typeface="+mj-lt"/>
                <a:ea typeface="Calibri" panose="020F0502020204030204" pitchFamily="34" charset="0"/>
                <a:cs typeface="Times New Roman" panose="02020603050405020304" pitchFamily="18" charset="0"/>
              </a:rPr>
              <a:t>amor benevolentiae</a:t>
            </a:r>
            <a:r>
              <a:rPr lang="en-GB" sz="5600" dirty="0">
                <a:effectLst/>
                <a:latin typeface="+mj-lt"/>
                <a:ea typeface="Calibri" panose="020F0502020204030204" pitchFamily="34" charset="0"/>
                <a:cs typeface="Times New Roman" panose="02020603050405020304" pitchFamily="18" charset="0"/>
              </a:rPr>
              <a:t>),</a:t>
            </a:r>
          </a:p>
          <a:p>
            <a:r>
              <a:rPr lang="en-GB" sz="5600" i="1" dirty="0">
                <a:effectLst/>
                <a:latin typeface="+mj-lt"/>
                <a:ea typeface="Calibri" panose="020F0502020204030204" pitchFamily="34" charset="0"/>
                <a:cs typeface="Times New Roman" panose="02020603050405020304" pitchFamily="18" charset="0"/>
              </a:rPr>
              <a:t>amor dilectio</a:t>
            </a:r>
            <a:r>
              <a:rPr lang="en-GB" sz="5600" dirty="0">
                <a:effectLst/>
                <a:latin typeface="+mj-lt"/>
                <a:ea typeface="Calibri" panose="020F0502020204030204" pitchFamily="34" charset="0"/>
                <a:cs typeface="Times New Roman" panose="02020603050405020304" pitchFamily="18" charset="0"/>
              </a:rPr>
              <a:t>: chosen: will-based,</a:t>
            </a:r>
            <a:endParaRPr lang="en-FI" sz="5600" dirty="0">
              <a:effectLst/>
              <a:latin typeface="+mj-lt"/>
              <a:ea typeface="Calibri" panose="020F0502020204030204" pitchFamily="34" charset="0"/>
              <a:cs typeface="Times New Roman" panose="02020603050405020304" pitchFamily="18" charset="0"/>
            </a:endParaRPr>
          </a:p>
          <a:p>
            <a:r>
              <a:rPr lang="en-GB" sz="5600" i="1" dirty="0">
                <a:effectLst/>
                <a:latin typeface="+mj-lt"/>
                <a:ea typeface="Calibri" panose="020F0502020204030204" pitchFamily="34" charset="0"/>
                <a:cs typeface="Times New Roman" panose="02020603050405020304" pitchFamily="18" charset="0"/>
              </a:rPr>
              <a:t>amor caritas</a:t>
            </a:r>
            <a:r>
              <a:rPr lang="en-GB" sz="5600" dirty="0">
                <a:effectLst/>
                <a:latin typeface="+mj-lt"/>
                <a:ea typeface="Calibri" panose="020F0502020204030204" pitchFamily="34" charset="0"/>
                <a:cs typeface="Times New Roman" panose="02020603050405020304" pitchFamily="18" charset="0"/>
              </a:rPr>
              <a:t>: perfect(ed): universal neighbourly love in Christianity</a:t>
            </a:r>
            <a:endParaRPr lang="en-FI" sz="5600" dirty="0">
              <a:effectLst/>
              <a:latin typeface="+mj-lt"/>
              <a:ea typeface="Calibri" panose="020F0502020204030204" pitchFamily="34" charset="0"/>
              <a:cs typeface="Times New Roman" panose="02020603050405020304" pitchFamily="18" charset="0"/>
            </a:endParaRPr>
          </a:p>
          <a:p>
            <a:r>
              <a:rPr lang="en-GB" sz="5600" i="1" dirty="0">
                <a:effectLst/>
                <a:latin typeface="+mj-lt"/>
                <a:ea typeface="Calibri" panose="020F0502020204030204" pitchFamily="34" charset="0"/>
                <a:cs typeface="Times New Roman" panose="02020603050405020304" pitchFamily="18" charset="0"/>
              </a:rPr>
              <a:t>amor amicitia</a:t>
            </a:r>
            <a:r>
              <a:rPr lang="en-GB" sz="5600" dirty="0">
                <a:effectLst/>
                <a:latin typeface="+mj-lt"/>
                <a:ea typeface="Calibri" panose="020F0502020204030204" pitchFamily="34" charset="0"/>
                <a:cs typeface="Times New Roman" panose="02020603050405020304" pitchFamily="18" charset="0"/>
              </a:rPr>
              <a:t>: habitual, habituated</a:t>
            </a:r>
            <a:r>
              <a:rPr lang="en-FI" sz="5600" dirty="0">
                <a:latin typeface="+mj-lt"/>
                <a:ea typeface="Calibri" panose="020F0502020204030204" pitchFamily="34" charset="0"/>
                <a:cs typeface="Times New Roman" panose="02020603050405020304" pitchFamily="18" charset="0"/>
              </a:rPr>
              <a:t>,</a:t>
            </a:r>
            <a:endParaRPr lang="en-FI" sz="5600" dirty="0">
              <a:effectLst/>
              <a:latin typeface="+mj-lt"/>
              <a:ea typeface="Calibri" panose="020F0502020204030204" pitchFamily="34" charset="0"/>
              <a:cs typeface="Times New Roman" panose="02020603050405020304" pitchFamily="18" charset="0"/>
            </a:endParaRPr>
          </a:p>
          <a:p>
            <a:r>
              <a:rPr lang="en-US" sz="5600" dirty="0">
                <a:effectLst/>
                <a:latin typeface="+mj-lt"/>
                <a:ea typeface="Calibri" panose="020F0502020204030204" pitchFamily="34" charset="0"/>
                <a:cs typeface="Times New Roman" panose="02020603050405020304" pitchFamily="18" charset="0"/>
              </a:rPr>
              <a:t>erotic carnal (</a:t>
            </a:r>
            <a:r>
              <a:rPr lang="en-US" sz="5600" i="1" dirty="0">
                <a:effectLst/>
                <a:latin typeface="+mj-lt"/>
                <a:ea typeface="Calibri" panose="020F0502020204030204" pitchFamily="34" charset="0"/>
                <a:cs typeface="Times New Roman" panose="02020603050405020304" pitchFamily="18" charset="0"/>
              </a:rPr>
              <a:t>eros</a:t>
            </a:r>
            <a:r>
              <a:rPr lang="en-US" sz="5600" dirty="0">
                <a:effectLst/>
                <a:latin typeface="+mj-lt"/>
                <a:ea typeface="Calibri" panose="020F0502020204030204" pitchFamily="34" charset="0"/>
                <a:cs typeface="Times New Roman" panose="02020603050405020304" pitchFamily="18" charset="0"/>
              </a:rPr>
              <a:t>) (Plato’s </a:t>
            </a:r>
            <a:r>
              <a:rPr lang="en-US" sz="5600" i="1" dirty="0">
                <a:effectLst/>
                <a:latin typeface="+mj-lt"/>
                <a:ea typeface="Calibri" panose="020F0502020204030204" pitchFamily="34" charset="0"/>
                <a:cs typeface="Times New Roman" panose="02020603050405020304" pitchFamily="18" charset="0"/>
              </a:rPr>
              <a:t>Symposium</a:t>
            </a:r>
            <a:r>
              <a:rPr lang="en-US" sz="5600" dirty="0">
                <a:effectLst/>
                <a:latin typeface="+mj-lt"/>
                <a:ea typeface="Calibri" panose="020F0502020204030204" pitchFamily="34" charset="0"/>
                <a:cs typeface="Times New Roman" panose="02020603050405020304" pitchFamily="18" charset="0"/>
              </a:rPr>
              <a:t>)</a:t>
            </a:r>
            <a:endParaRPr lang="en-FI" sz="5600" dirty="0">
              <a:effectLst/>
              <a:latin typeface="+mj-lt"/>
              <a:ea typeface="Calibri" panose="020F0502020204030204" pitchFamily="34" charset="0"/>
              <a:cs typeface="Times New Roman" panose="02020603050405020304" pitchFamily="18" charset="0"/>
            </a:endParaRPr>
          </a:p>
          <a:p>
            <a:r>
              <a:rPr lang="en-US" sz="5600" dirty="0">
                <a:effectLst/>
                <a:latin typeface="+mj-lt"/>
                <a:ea typeface="Calibri" panose="020F0502020204030204" pitchFamily="34" charset="0"/>
                <a:cs typeface="Times New Roman" panose="02020603050405020304" pitchFamily="18" charset="0"/>
              </a:rPr>
              <a:t>playful free (</a:t>
            </a:r>
            <a:r>
              <a:rPr lang="en-US" sz="5600" i="1" dirty="0">
                <a:effectLst/>
                <a:latin typeface="+mj-lt"/>
                <a:ea typeface="Calibri" panose="020F0502020204030204" pitchFamily="34" charset="0"/>
                <a:cs typeface="Times New Roman" panose="02020603050405020304" pitchFamily="18" charset="0"/>
              </a:rPr>
              <a:t>ludus</a:t>
            </a:r>
            <a:r>
              <a:rPr lang="en-US" sz="5600" dirty="0">
                <a:effectLst/>
                <a:latin typeface="+mj-lt"/>
                <a:ea typeface="Calibri" panose="020F0502020204030204" pitchFamily="34" charset="0"/>
                <a:cs typeface="Times New Roman" panose="02020603050405020304" pitchFamily="18" charset="0"/>
              </a:rPr>
              <a:t>),</a:t>
            </a:r>
            <a:endParaRPr lang="en-FI" sz="5600" dirty="0">
              <a:effectLst/>
              <a:latin typeface="+mj-lt"/>
              <a:ea typeface="Calibri" panose="020F0502020204030204" pitchFamily="34" charset="0"/>
              <a:cs typeface="Times New Roman" panose="02020603050405020304" pitchFamily="18" charset="0"/>
            </a:endParaRPr>
          </a:p>
          <a:p>
            <a:r>
              <a:rPr lang="en-US" sz="5600" dirty="0">
                <a:effectLst/>
                <a:latin typeface="+mj-lt"/>
                <a:ea typeface="Calibri" panose="020F0502020204030204" pitchFamily="34" charset="0"/>
                <a:cs typeface="Times New Roman" panose="02020603050405020304" pitchFamily="18" charset="0"/>
              </a:rPr>
              <a:t>committed, long-term (</a:t>
            </a:r>
            <a:r>
              <a:rPr lang="en-US" sz="5600" i="1" dirty="0">
                <a:effectLst/>
                <a:latin typeface="+mj-lt"/>
                <a:ea typeface="Calibri" panose="020F0502020204030204" pitchFamily="34" charset="0"/>
                <a:cs typeface="Times New Roman" panose="02020603050405020304" pitchFamily="18" charset="0"/>
              </a:rPr>
              <a:t>pragma</a:t>
            </a:r>
            <a:r>
              <a:rPr lang="en-US" sz="5600" dirty="0">
                <a:effectLst/>
                <a:latin typeface="+mj-lt"/>
                <a:ea typeface="Calibri" panose="020F0502020204030204" pitchFamily="34" charset="0"/>
                <a:cs typeface="Times New Roman" panose="02020603050405020304" pitchFamily="18" charset="0"/>
              </a:rPr>
              <a:t>),</a:t>
            </a:r>
            <a:endParaRPr lang="en-FI" sz="5600" dirty="0">
              <a:effectLst/>
              <a:latin typeface="+mj-lt"/>
              <a:ea typeface="Calibri" panose="020F0502020204030204" pitchFamily="34" charset="0"/>
              <a:cs typeface="Times New Roman" panose="02020603050405020304" pitchFamily="18" charset="0"/>
            </a:endParaRPr>
          </a:p>
          <a:p>
            <a:r>
              <a:rPr lang="en-US" sz="5600" dirty="0">
                <a:effectLst/>
                <a:latin typeface="+mj-lt"/>
                <a:ea typeface="Calibri" panose="020F0502020204030204" pitchFamily="34" charset="0"/>
                <a:cs typeface="Times New Roman" panose="02020603050405020304" pitchFamily="18" charset="0"/>
              </a:rPr>
              <a:t>character-based (mutual, highest) (</a:t>
            </a:r>
            <a:r>
              <a:rPr lang="en-US" sz="5600" i="1" dirty="0">
                <a:effectLst/>
                <a:latin typeface="+mj-lt"/>
                <a:ea typeface="Calibri" panose="020F0502020204030204" pitchFamily="34" charset="0"/>
                <a:cs typeface="Times New Roman" panose="02020603050405020304" pitchFamily="18" charset="0"/>
              </a:rPr>
              <a:t>philia</a:t>
            </a:r>
            <a:r>
              <a:rPr lang="en-US" sz="5600" dirty="0">
                <a:effectLst/>
                <a:latin typeface="+mj-lt"/>
                <a:ea typeface="Calibri" panose="020F0502020204030204" pitchFamily="34" charset="0"/>
                <a:cs typeface="Times New Roman" panose="02020603050405020304" pitchFamily="18" charset="0"/>
              </a:rPr>
              <a:t>) (Aristotle’s </a:t>
            </a:r>
            <a:r>
              <a:rPr lang="en-US" sz="5600" i="1" dirty="0">
                <a:effectLst/>
                <a:latin typeface="+mj-lt"/>
                <a:ea typeface="Calibri" panose="020F0502020204030204" pitchFamily="34" charset="0"/>
                <a:cs typeface="Times New Roman" panose="02020603050405020304" pitchFamily="18" charset="0"/>
              </a:rPr>
              <a:t>Nicomachian Ethics</a:t>
            </a:r>
            <a:r>
              <a:rPr lang="en-US" sz="5600" dirty="0">
                <a:effectLst/>
                <a:latin typeface="+mj-lt"/>
                <a:ea typeface="Calibri" panose="020F0502020204030204" pitchFamily="34" charset="0"/>
                <a:cs typeface="Times New Roman" panose="02020603050405020304" pitchFamily="18" charset="0"/>
              </a:rPr>
              <a:t>)</a:t>
            </a:r>
            <a:endParaRPr lang="en-FI" sz="5600" dirty="0">
              <a:effectLst/>
              <a:latin typeface="+mj-lt"/>
              <a:ea typeface="Calibri" panose="020F0502020204030204" pitchFamily="34" charset="0"/>
              <a:cs typeface="Times New Roman" panose="02020603050405020304" pitchFamily="18" charset="0"/>
            </a:endParaRPr>
          </a:p>
          <a:p>
            <a:r>
              <a:rPr lang="en-US" sz="5600" dirty="0">
                <a:effectLst/>
                <a:latin typeface="+mj-lt"/>
                <a:ea typeface="Calibri" panose="020F0502020204030204" pitchFamily="34" charset="0"/>
                <a:cs typeface="Times New Roman" panose="02020603050405020304" pitchFamily="18" charset="0"/>
              </a:rPr>
              <a:t>familial (natural, instinctual) (</a:t>
            </a:r>
            <a:r>
              <a:rPr lang="en-US" sz="5600" i="1" dirty="0">
                <a:effectLst/>
                <a:latin typeface="+mj-lt"/>
                <a:ea typeface="Calibri" panose="020F0502020204030204" pitchFamily="34" charset="0"/>
                <a:cs typeface="Times New Roman" panose="02020603050405020304" pitchFamily="18" charset="0"/>
              </a:rPr>
              <a:t>storge</a:t>
            </a:r>
            <a:r>
              <a:rPr lang="en-US" sz="5600" dirty="0">
                <a:effectLst/>
                <a:latin typeface="+mj-lt"/>
                <a:ea typeface="Calibri" panose="020F0502020204030204" pitchFamily="34" charset="0"/>
                <a:cs typeface="Times New Roman" panose="02020603050405020304" pitchFamily="18" charset="0"/>
              </a:rPr>
              <a:t>),</a:t>
            </a:r>
            <a:endParaRPr lang="en-FI" sz="5600" dirty="0">
              <a:effectLst/>
              <a:latin typeface="+mj-lt"/>
              <a:ea typeface="Calibri" panose="020F0502020204030204" pitchFamily="34" charset="0"/>
              <a:cs typeface="Times New Roman" panose="02020603050405020304" pitchFamily="18" charset="0"/>
            </a:endParaRPr>
          </a:p>
          <a:p>
            <a:r>
              <a:rPr lang="en-US" sz="5600" dirty="0">
                <a:effectLst/>
                <a:latin typeface="+mj-lt"/>
                <a:ea typeface="Calibri" panose="020F0502020204030204" pitchFamily="34" charset="0"/>
                <a:cs typeface="Times New Roman" panose="02020603050405020304" pitchFamily="18" charset="0"/>
              </a:rPr>
              <a:t>self-love (</a:t>
            </a:r>
            <a:r>
              <a:rPr lang="en-US" sz="5600" i="1" dirty="0">
                <a:effectLst/>
                <a:latin typeface="+mj-lt"/>
                <a:ea typeface="Calibri" panose="020F0502020204030204" pitchFamily="34" charset="0"/>
                <a:cs typeface="Times New Roman" panose="02020603050405020304" pitchFamily="18" charset="0"/>
              </a:rPr>
              <a:t>philautia</a:t>
            </a:r>
            <a:r>
              <a:rPr lang="en-US" sz="5600" dirty="0">
                <a:effectLst/>
                <a:latin typeface="+mj-lt"/>
                <a:ea typeface="Calibri" panose="020F0502020204030204" pitchFamily="34" charset="0"/>
                <a:cs typeface="Times New Roman" panose="02020603050405020304" pitchFamily="18" charset="0"/>
              </a:rPr>
              <a:t>), </a:t>
            </a:r>
            <a:endParaRPr lang="en-FI" sz="5600" dirty="0">
              <a:effectLst/>
              <a:latin typeface="+mj-lt"/>
              <a:ea typeface="Calibri" panose="020F0502020204030204" pitchFamily="34" charset="0"/>
              <a:cs typeface="Times New Roman" panose="02020603050405020304" pitchFamily="18" charset="0"/>
            </a:endParaRPr>
          </a:p>
          <a:p>
            <a:r>
              <a:rPr lang="en-US" sz="5600" dirty="0">
                <a:effectLst/>
                <a:latin typeface="+mj-lt"/>
                <a:ea typeface="Calibri" panose="020F0502020204030204" pitchFamily="34" charset="0"/>
                <a:cs typeface="Times New Roman" panose="02020603050405020304" pitchFamily="18" charset="0"/>
              </a:rPr>
              <a:t>charitable (</a:t>
            </a:r>
            <a:r>
              <a:rPr lang="en-US" sz="5600" i="1" dirty="0">
                <a:effectLst/>
                <a:latin typeface="+mj-lt"/>
                <a:ea typeface="Calibri" panose="020F0502020204030204" pitchFamily="34" charset="0"/>
                <a:cs typeface="Times New Roman" panose="02020603050405020304" pitchFamily="18" charset="0"/>
              </a:rPr>
              <a:t>agape</a:t>
            </a:r>
            <a:r>
              <a:rPr lang="en-FI" sz="5600" dirty="0">
                <a:effectLst/>
                <a:latin typeface="+mj-lt"/>
                <a:ea typeface="Calibri" panose="020F0502020204030204" pitchFamily="34" charset="0"/>
                <a:cs typeface="Times New Roman" panose="02020603050405020304" pitchFamily="18" charset="0"/>
              </a:rPr>
              <a:t>): highest, God’s love for humans.</a:t>
            </a:r>
          </a:p>
          <a:p>
            <a:endParaRPr lang="en-FI" dirty="0"/>
          </a:p>
        </p:txBody>
      </p:sp>
    </p:spTree>
    <p:extLst>
      <p:ext uri="{BB962C8B-B14F-4D97-AF65-F5344CB8AC3E}">
        <p14:creationId xmlns:p14="http://schemas.microsoft.com/office/powerpoint/2010/main" val="396009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8" end="1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
                                            <p:txEl>
                                              <p:pRg st="19" end="1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F4C02-AC53-F36E-1A5D-7835CA124692}"/>
              </a:ext>
            </a:extLst>
          </p:cNvPr>
          <p:cNvSpPr>
            <a:spLocks noGrp="1"/>
          </p:cNvSpPr>
          <p:nvPr>
            <p:ph type="title"/>
          </p:nvPr>
        </p:nvSpPr>
        <p:spPr/>
        <p:txBody>
          <a:bodyPr/>
          <a:lstStyle/>
          <a:p>
            <a:r>
              <a:rPr lang="en-FI" dirty="0"/>
              <a:t> </a:t>
            </a:r>
          </a:p>
        </p:txBody>
      </p:sp>
      <p:pic>
        <p:nvPicPr>
          <p:cNvPr id="5" name="Picture 4">
            <a:extLst>
              <a:ext uri="{FF2B5EF4-FFF2-40B4-BE49-F238E27FC236}">
                <a16:creationId xmlns:a16="http://schemas.microsoft.com/office/drawing/2014/main" id="{6E302986-F464-0C7D-D1AA-01C4270918B7}"/>
              </a:ext>
            </a:extLst>
          </p:cNvPr>
          <p:cNvPicPr>
            <a:picLocks noChangeAspect="1"/>
          </p:cNvPicPr>
          <p:nvPr/>
        </p:nvPicPr>
        <p:blipFill>
          <a:blip r:embed="rId3"/>
          <a:stretch>
            <a:fillRect/>
          </a:stretch>
        </p:blipFill>
        <p:spPr>
          <a:xfrm>
            <a:off x="0" y="-33800"/>
            <a:ext cx="3810000" cy="2349500"/>
          </a:xfrm>
          <a:prstGeom prst="rect">
            <a:avLst/>
          </a:prstGeom>
        </p:spPr>
      </p:pic>
      <p:pic>
        <p:nvPicPr>
          <p:cNvPr id="6" name="Picture 5">
            <a:extLst>
              <a:ext uri="{FF2B5EF4-FFF2-40B4-BE49-F238E27FC236}">
                <a16:creationId xmlns:a16="http://schemas.microsoft.com/office/drawing/2014/main" id="{1BE23214-5B58-5D6D-D0E0-4EC02F15308F}"/>
              </a:ext>
            </a:extLst>
          </p:cNvPr>
          <p:cNvPicPr>
            <a:picLocks noChangeAspect="1"/>
          </p:cNvPicPr>
          <p:nvPr/>
        </p:nvPicPr>
        <p:blipFill>
          <a:blip r:embed="rId4"/>
          <a:stretch>
            <a:fillRect/>
          </a:stretch>
        </p:blipFill>
        <p:spPr>
          <a:xfrm>
            <a:off x="4016242" y="22309"/>
            <a:ext cx="1905001" cy="2349501"/>
          </a:xfrm>
          <a:prstGeom prst="rect">
            <a:avLst/>
          </a:prstGeom>
        </p:spPr>
      </p:pic>
      <p:pic>
        <p:nvPicPr>
          <p:cNvPr id="9" name="Picture 8">
            <a:extLst>
              <a:ext uri="{FF2B5EF4-FFF2-40B4-BE49-F238E27FC236}">
                <a16:creationId xmlns:a16="http://schemas.microsoft.com/office/drawing/2014/main" id="{BF009F26-E9C6-A470-06D5-8D275D6D3F44}"/>
              </a:ext>
            </a:extLst>
          </p:cNvPr>
          <p:cNvPicPr>
            <a:picLocks noChangeAspect="1"/>
          </p:cNvPicPr>
          <p:nvPr/>
        </p:nvPicPr>
        <p:blipFill>
          <a:blip r:embed="rId5"/>
          <a:stretch>
            <a:fillRect/>
          </a:stretch>
        </p:blipFill>
        <p:spPr>
          <a:xfrm>
            <a:off x="0" y="4798770"/>
            <a:ext cx="2743200" cy="2059229"/>
          </a:xfrm>
          <a:prstGeom prst="rect">
            <a:avLst/>
          </a:prstGeom>
        </p:spPr>
      </p:pic>
      <p:pic>
        <p:nvPicPr>
          <p:cNvPr id="12" name="Content Placeholder 11">
            <a:extLst>
              <a:ext uri="{FF2B5EF4-FFF2-40B4-BE49-F238E27FC236}">
                <a16:creationId xmlns:a16="http://schemas.microsoft.com/office/drawing/2014/main" id="{E2E35CD6-9201-9CC6-5894-7BD17B592812}"/>
              </a:ext>
            </a:extLst>
          </p:cNvPr>
          <p:cNvPicPr>
            <a:picLocks noGrp="1" noChangeAspect="1"/>
          </p:cNvPicPr>
          <p:nvPr>
            <p:ph idx="1"/>
          </p:nvPr>
        </p:nvPicPr>
        <p:blipFill>
          <a:blip r:embed="rId6"/>
          <a:stretch>
            <a:fillRect/>
          </a:stretch>
        </p:blipFill>
        <p:spPr>
          <a:xfrm>
            <a:off x="13592" y="2785932"/>
            <a:ext cx="6257166" cy="1796316"/>
          </a:xfrm>
        </p:spPr>
      </p:pic>
      <p:pic>
        <p:nvPicPr>
          <p:cNvPr id="14" name="Picture 13">
            <a:extLst>
              <a:ext uri="{FF2B5EF4-FFF2-40B4-BE49-F238E27FC236}">
                <a16:creationId xmlns:a16="http://schemas.microsoft.com/office/drawing/2014/main" id="{930BD071-DB3C-F67C-D04E-5B1C0113EF61}"/>
              </a:ext>
            </a:extLst>
          </p:cNvPr>
          <p:cNvPicPr>
            <a:picLocks noChangeAspect="1"/>
          </p:cNvPicPr>
          <p:nvPr/>
        </p:nvPicPr>
        <p:blipFill>
          <a:blip r:embed="rId7"/>
          <a:stretch>
            <a:fillRect/>
          </a:stretch>
        </p:blipFill>
        <p:spPr>
          <a:xfrm>
            <a:off x="5186786" y="4798770"/>
            <a:ext cx="3687329" cy="2074122"/>
          </a:xfrm>
          <a:prstGeom prst="rect">
            <a:avLst/>
          </a:prstGeom>
        </p:spPr>
      </p:pic>
      <p:pic>
        <p:nvPicPr>
          <p:cNvPr id="15" name="Picture 14">
            <a:extLst>
              <a:ext uri="{FF2B5EF4-FFF2-40B4-BE49-F238E27FC236}">
                <a16:creationId xmlns:a16="http://schemas.microsoft.com/office/drawing/2014/main" id="{28286649-AA72-4119-38FF-98F3A2B6994E}"/>
              </a:ext>
            </a:extLst>
          </p:cNvPr>
          <p:cNvPicPr>
            <a:picLocks noChangeAspect="1"/>
          </p:cNvPicPr>
          <p:nvPr/>
        </p:nvPicPr>
        <p:blipFill>
          <a:blip r:embed="rId8"/>
          <a:stretch>
            <a:fillRect/>
          </a:stretch>
        </p:blipFill>
        <p:spPr>
          <a:xfrm>
            <a:off x="3350862" y="4798770"/>
            <a:ext cx="1330760" cy="2074122"/>
          </a:xfrm>
          <a:prstGeom prst="rect">
            <a:avLst/>
          </a:prstGeom>
        </p:spPr>
      </p:pic>
      <p:pic>
        <p:nvPicPr>
          <p:cNvPr id="16" name="Picture 15">
            <a:extLst>
              <a:ext uri="{FF2B5EF4-FFF2-40B4-BE49-F238E27FC236}">
                <a16:creationId xmlns:a16="http://schemas.microsoft.com/office/drawing/2014/main" id="{51499257-6F6E-DC85-8F32-CD0F7EEA8E3B}"/>
              </a:ext>
            </a:extLst>
          </p:cNvPr>
          <p:cNvPicPr>
            <a:picLocks noChangeAspect="1"/>
          </p:cNvPicPr>
          <p:nvPr/>
        </p:nvPicPr>
        <p:blipFill>
          <a:blip r:embed="rId9"/>
          <a:stretch>
            <a:fillRect/>
          </a:stretch>
        </p:blipFill>
        <p:spPr>
          <a:xfrm>
            <a:off x="6270758" y="22308"/>
            <a:ext cx="3132665" cy="2349499"/>
          </a:xfrm>
          <a:prstGeom prst="rect">
            <a:avLst/>
          </a:prstGeom>
        </p:spPr>
      </p:pic>
      <p:sp>
        <p:nvSpPr>
          <p:cNvPr id="3" name="TextBox 2">
            <a:extLst>
              <a:ext uri="{FF2B5EF4-FFF2-40B4-BE49-F238E27FC236}">
                <a16:creationId xmlns:a16="http://schemas.microsoft.com/office/drawing/2014/main" id="{807321F2-3807-E49C-C8E0-1937F93A0016}"/>
              </a:ext>
            </a:extLst>
          </p:cNvPr>
          <p:cNvSpPr txBox="1"/>
          <p:nvPr/>
        </p:nvSpPr>
        <p:spPr>
          <a:xfrm>
            <a:off x="1996167" y="2393552"/>
            <a:ext cx="10163873" cy="369332"/>
          </a:xfrm>
          <a:prstGeom prst="rect">
            <a:avLst/>
          </a:prstGeom>
          <a:noFill/>
        </p:spPr>
        <p:txBody>
          <a:bodyPr wrap="none" rtlCol="0">
            <a:spAutoFit/>
          </a:bodyPr>
          <a:lstStyle/>
          <a:p>
            <a:r>
              <a:rPr lang="en-FI" dirty="0"/>
              <a:t>Variations of love: love of God, love of nation, parental love, romantic and tragic love, self-love, erotic love</a:t>
            </a:r>
          </a:p>
        </p:txBody>
      </p:sp>
    </p:spTree>
    <p:extLst>
      <p:ext uri="{BB962C8B-B14F-4D97-AF65-F5344CB8AC3E}">
        <p14:creationId xmlns:p14="http://schemas.microsoft.com/office/powerpoint/2010/main" val="292550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63F9C-F79F-98C8-62B3-105F3372F3A3}"/>
              </a:ext>
            </a:extLst>
          </p:cNvPr>
          <p:cNvSpPr>
            <a:spLocks noGrp="1"/>
          </p:cNvSpPr>
          <p:nvPr>
            <p:ph type="title"/>
          </p:nvPr>
        </p:nvSpPr>
        <p:spPr/>
        <p:txBody>
          <a:bodyPr/>
          <a:lstStyle/>
          <a:p>
            <a:r>
              <a:rPr lang="en-FI" sz="2800" dirty="0"/>
              <a:t>An initial comparison between the objects of hatred, fear and disgust</a:t>
            </a:r>
            <a:br>
              <a:rPr lang="en-FI" dirty="0"/>
            </a:br>
            <a:endParaRPr lang="en-FI" dirty="0"/>
          </a:p>
        </p:txBody>
      </p:sp>
      <p:sp>
        <p:nvSpPr>
          <p:cNvPr id="3" name="Content Placeholder 2">
            <a:extLst>
              <a:ext uri="{FF2B5EF4-FFF2-40B4-BE49-F238E27FC236}">
                <a16:creationId xmlns:a16="http://schemas.microsoft.com/office/drawing/2014/main" id="{1C3C6CDA-9138-8F78-3015-E1EDE825AE69}"/>
              </a:ext>
            </a:extLst>
          </p:cNvPr>
          <p:cNvSpPr>
            <a:spLocks noGrp="1"/>
          </p:cNvSpPr>
          <p:nvPr>
            <p:ph idx="1"/>
          </p:nvPr>
        </p:nvSpPr>
        <p:spPr>
          <a:xfrm>
            <a:off x="838200" y="1208868"/>
            <a:ext cx="10515600" cy="5649132"/>
          </a:xfrm>
        </p:spPr>
        <p:txBody>
          <a:bodyPr>
            <a:normAutofit fontScale="85000" lnSpcReduction="10000"/>
          </a:bodyPr>
          <a:lstStyle/>
          <a:p>
            <a:pPr marL="0" indent="0">
              <a:buNone/>
            </a:pPr>
            <a:r>
              <a:rPr lang="en-US" sz="1800" dirty="0">
                <a:effectLst/>
                <a:latin typeface="+mj-lt"/>
                <a:ea typeface="Calibri" panose="020F0502020204030204" pitchFamily="34" charset="0"/>
                <a:cs typeface="Times New Roman" panose="02020603050405020304" pitchFamily="18" charset="0"/>
              </a:rPr>
              <a:t>HATRED</a:t>
            </a:r>
            <a:endParaRPr lang="en-FI" sz="1800" dirty="0">
              <a:effectLst/>
              <a:latin typeface="+mj-lt"/>
              <a:ea typeface="Calibri" panose="020F0502020204030204" pitchFamily="34" charset="0"/>
              <a:cs typeface="Times New Roman" panose="02020603050405020304" pitchFamily="18" charset="0"/>
            </a:endParaRPr>
          </a:p>
          <a:p>
            <a:pPr marL="0" indent="0">
              <a:buNone/>
            </a:pPr>
            <a:r>
              <a:rPr lang="en-US" sz="1500" dirty="0">
                <a:latin typeface="+mj-lt"/>
                <a:ea typeface="Calibri" panose="020F0502020204030204" pitchFamily="34" charset="0"/>
                <a:cs typeface="Times New Roman" panose="02020603050405020304" pitchFamily="18" charset="0"/>
              </a:rPr>
              <a:t>•</a:t>
            </a:r>
            <a:r>
              <a:rPr lang="en-US" sz="1800" dirty="0">
                <a:latin typeface="+mj-lt"/>
                <a:ea typeface="Calibri" panose="020F0502020204030204" pitchFamily="34" charset="0"/>
                <a:cs typeface="Times New Roman" panose="02020603050405020304" pitchFamily="18" charset="0"/>
              </a:rPr>
              <a:t> basic </a:t>
            </a:r>
            <a:r>
              <a:rPr lang="en-US" sz="1800" dirty="0">
                <a:effectLst/>
                <a:latin typeface="+mj-lt"/>
                <a:ea typeface="Calibri" panose="020F0502020204030204" pitchFamily="34" charset="0"/>
                <a:cs typeface="Times New Roman" panose="02020603050405020304" pitchFamily="18" charset="0"/>
              </a:rPr>
              <a:t>intentional object: </a:t>
            </a:r>
            <a:r>
              <a:rPr lang="en-US" sz="1800" b="1" dirty="0">
                <a:solidFill>
                  <a:srgbClr val="0070C0"/>
                </a:solidFill>
                <a:effectLst/>
                <a:latin typeface="+mj-lt"/>
                <a:ea typeface="Calibri" panose="020F0502020204030204" pitchFamily="34" charset="0"/>
                <a:cs typeface="Times New Roman" panose="02020603050405020304" pitchFamily="18" charset="0"/>
              </a:rPr>
              <a:t>persons</a:t>
            </a:r>
            <a:r>
              <a:rPr lang="en-US" sz="1800" dirty="0">
                <a:effectLst/>
                <a:latin typeface="+mj-lt"/>
                <a:ea typeface="Calibri" panose="020F0502020204030204" pitchFamily="34" charset="0"/>
                <a:cs typeface="Times New Roman" panose="02020603050405020304" pitchFamily="18" charset="0"/>
              </a:rPr>
              <a:t>: a person or a collective or persons or something expressive of the attitudes or words of persons (581),</a:t>
            </a:r>
          </a:p>
          <a:p>
            <a:pPr marL="0" indent="0">
              <a:buNone/>
            </a:pPr>
            <a:r>
              <a:rPr lang="en-US" sz="1500" dirty="0">
                <a:latin typeface="+mj-lt"/>
                <a:ea typeface="Calibri" panose="020F0502020204030204" pitchFamily="34" charset="0"/>
                <a:cs typeface="Times New Roman" panose="02020603050405020304" pitchFamily="18" charset="0"/>
              </a:rPr>
              <a:t>•</a:t>
            </a:r>
            <a:r>
              <a:rPr lang="en-US" sz="1800" dirty="0">
                <a:effectLst/>
                <a:latin typeface="+mj-lt"/>
                <a:ea typeface="Calibri" panose="020F0502020204030204" pitchFamily="34" charset="0"/>
                <a:cs typeface="Times New Roman" panose="02020603050405020304" pitchFamily="18" charset="0"/>
              </a:rPr>
              <a:t> when the object of the emotion is not a person, other concepts and terms are more adequate to describe the emotion: loathing, detestation, repugnance,</a:t>
            </a:r>
          </a:p>
          <a:p>
            <a:pPr marL="0" indent="0">
              <a:buNone/>
            </a:pPr>
            <a:r>
              <a:rPr lang="en-FI" sz="1500" dirty="0">
                <a:effectLst/>
                <a:latin typeface="+mj-lt"/>
                <a:ea typeface="Calibri" panose="020F0502020204030204" pitchFamily="34" charset="0"/>
                <a:cs typeface="Times New Roman" panose="02020603050405020304" pitchFamily="18" charset="0"/>
              </a:rPr>
              <a:t>• </a:t>
            </a:r>
            <a:r>
              <a:rPr lang="en-FI" sz="1800" dirty="0">
                <a:effectLst/>
                <a:latin typeface="+mj-lt"/>
                <a:ea typeface="Calibri" panose="020F0502020204030204" pitchFamily="34" charset="0"/>
                <a:cs typeface="Times New Roman" panose="02020603050405020304" pitchFamily="18" charset="0"/>
              </a:rPr>
              <a:t>is not a “counter-emotion” of love: </a:t>
            </a:r>
            <a:r>
              <a:rPr lang="en-US" sz="1800" dirty="0">
                <a:effectLst/>
                <a:latin typeface="+mj-lt"/>
                <a:ea typeface="Calibri" panose="020F0502020204030204" pitchFamily="34" charset="0"/>
                <a:cs typeface="Times New Roman" panose="02020603050405020304" pitchFamily="18" charset="0"/>
              </a:rPr>
              <a:t>“I love the ducks in the park; I would refuse to say that I ‘hate’ the seagulls which infest it in the wintertime” (Kolnai 1998, 581).</a:t>
            </a:r>
            <a:endParaRPr lang="en-FI" sz="1800" dirty="0">
              <a:effectLst/>
              <a:latin typeface="+mj-lt"/>
              <a:ea typeface="Calibri" panose="020F0502020204030204" pitchFamily="34" charset="0"/>
              <a:cs typeface="Times New Roman" panose="02020603050405020304" pitchFamily="18" charset="0"/>
            </a:endParaRPr>
          </a:p>
          <a:p>
            <a:pPr marL="0" indent="0">
              <a:buNone/>
            </a:pPr>
            <a:endParaRPr lang="en-US" sz="1800" dirty="0">
              <a:latin typeface="+mj-lt"/>
              <a:ea typeface="Calibri" panose="020F0502020204030204" pitchFamily="34" charset="0"/>
              <a:cs typeface="Times New Roman" panose="02020603050405020304" pitchFamily="18" charset="0"/>
            </a:endParaRPr>
          </a:p>
          <a:p>
            <a:pPr marL="0" indent="0">
              <a:buNone/>
            </a:pPr>
            <a:r>
              <a:rPr lang="en-US" sz="1800" dirty="0">
                <a:effectLst/>
                <a:latin typeface="+mj-lt"/>
                <a:ea typeface="Calibri" panose="020F0502020204030204" pitchFamily="34" charset="0"/>
                <a:cs typeface="Times New Roman" panose="02020603050405020304" pitchFamily="18" charset="0"/>
              </a:rPr>
              <a:t>DISGUST</a:t>
            </a:r>
            <a:endParaRPr lang="en-FI" sz="1800" dirty="0">
              <a:effectLst/>
              <a:latin typeface="+mj-lt"/>
              <a:ea typeface="Calibri" panose="020F0502020204030204" pitchFamily="34" charset="0"/>
              <a:cs typeface="Times New Roman" panose="02020603050405020304" pitchFamily="18" charset="0"/>
            </a:endParaRPr>
          </a:p>
          <a:p>
            <a:pPr marL="0" indent="0">
              <a:buNone/>
            </a:pPr>
            <a:r>
              <a:rPr lang="en-US" sz="1500" dirty="0">
                <a:effectLst/>
                <a:latin typeface="+mj-lt"/>
                <a:ea typeface="Calibri" panose="020F0502020204030204" pitchFamily="34" charset="0"/>
                <a:cs typeface="Times New Roman" panose="02020603050405020304" pitchFamily="18" charset="0"/>
              </a:rPr>
              <a:t>•</a:t>
            </a:r>
            <a:r>
              <a:rPr lang="en-US" sz="1800" dirty="0">
                <a:effectLst/>
                <a:latin typeface="+mj-lt"/>
                <a:ea typeface="Calibri" panose="020F0502020204030204" pitchFamily="34" charset="0"/>
                <a:cs typeface="Times New Roman" panose="02020603050405020304" pitchFamily="18" charset="0"/>
              </a:rPr>
              <a:t> basic intentional object: </a:t>
            </a:r>
            <a:r>
              <a:rPr lang="en-US" sz="1800" b="1" dirty="0">
                <a:solidFill>
                  <a:srgbClr val="0070C0"/>
                </a:solidFill>
                <a:effectLst/>
                <a:latin typeface="+mj-lt"/>
                <a:ea typeface="Calibri" panose="020F0502020204030204" pitchFamily="34" charset="0"/>
                <a:cs typeface="Times New Roman" panose="02020603050405020304" pitchFamily="18" charset="0"/>
              </a:rPr>
              <a:t>living beings (organisms) and bodies </a:t>
            </a:r>
            <a:r>
              <a:rPr lang="en-US" sz="1800" dirty="0">
                <a:effectLst/>
                <a:latin typeface="+mj-lt"/>
                <a:ea typeface="Calibri" panose="020F0502020204030204" pitchFamily="34" charset="0"/>
                <a:cs typeface="Times New Roman" panose="02020603050405020304" pitchFamily="18" charset="0"/>
              </a:rPr>
              <a:t>or their remains, products, vestiges or representations (1998, 581),</a:t>
            </a:r>
            <a:endParaRPr lang="en-FI" sz="1800" dirty="0">
              <a:effectLst/>
              <a:latin typeface="+mj-lt"/>
              <a:ea typeface="Calibri" panose="020F0502020204030204" pitchFamily="34" charset="0"/>
              <a:cs typeface="Times New Roman" panose="02020603050405020304" pitchFamily="18" charset="0"/>
            </a:endParaRPr>
          </a:p>
          <a:p>
            <a:pPr marL="0" indent="0">
              <a:buNone/>
            </a:pPr>
            <a:r>
              <a:rPr lang="en-US" sz="1500" dirty="0">
                <a:effectLst/>
                <a:latin typeface="+mj-lt"/>
                <a:ea typeface="Calibri" panose="020F0502020204030204" pitchFamily="34" charset="0"/>
                <a:cs typeface="Times New Roman" panose="02020603050405020304" pitchFamily="18" charset="0"/>
              </a:rPr>
              <a:t>•</a:t>
            </a:r>
            <a:r>
              <a:rPr lang="en-US" sz="1800" dirty="0">
                <a:effectLst/>
                <a:latin typeface="+mj-lt"/>
                <a:ea typeface="Calibri" panose="020F0502020204030204" pitchFamily="34" charset="0"/>
                <a:cs typeface="Times New Roman" panose="02020603050405020304" pitchFamily="18" charset="0"/>
              </a:rPr>
              <a:t> has </a:t>
            </a:r>
            <a:r>
              <a:rPr lang="en-US" sz="1800" b="1" dirty="0">
                <a:solidFill>
                  <a:srgbClr val="0070C0"/>
                </a:solidFill>
                <a:effectLst/>
                <a:latin typeface="+mj-lt"/>
                <a:ea typeface="Calibri" panose="020F0502020204030204" pitchFamily="34" charset="0"/>
                <a:cs typeface="Times New Roman" panose="02020603050405020304" pitchFamily="18" charset="0"/>
              </a:rPr>
              <a:t>no</a:t>
            </a:r>
            <a:r>
              <a:rPr lang="en-US" sz="1800" dirty="0">
                <a:effectLst/>
                <a:latin typeface="+mj-lt"/>
                <a:ea typeface="Calibri" panose="020F0502020204030204" pitchFamily="34" charset="0"/>
                <a:cs typeface="Times New Roman" panose="02020603050405020304" pitchFamily="18" charset="0"/>
              </a:rPr>
              <a:t> positive counterpart whatsoever (1998, 581).</a:t>
            </a:r>
            <a:endParaRPr lang="en-FI" sz="1800" dirty="0">
              <a:effectLst/>
              <a:latin typeface="+mj-lt"/>
              <a:ea typeface="Calibri" panose="020F0502020204030204" pitchFamily="34" charset="0"/>
              <a:cs typeface="Times New Roman" panose="02020603050405020304" pitchFamily="18" charset="0"/>
            </a:endParaRPr>
          </a:p>
          <a:p>
            <a:pPr marL="0" indent="0">
              <a:buNone/>
            </a:pPr>
            <a:endParaRPr lang="en-US" sz="1800" dirty="0">
              <a:effectLst/>
              <a:latin typeface="+mj-lt"/>
              <a:ea typeface="Calibri" panose="020F0502020204030204" pitchFamily="34" charset="0"/>
              <a:cs typeface="Times New Roman" panose="02020603050405020304" pitchFamily="18" charset="0"/>
            </a:endParaRPr>
          </a:p>
          <a:p>
            <a:pPr marL="0" indent="0">
              <a:buNone/>
            </a:pPr>
            <a:r>
              <a:rPr lang="en-US" sz="1800" dirty="0">
                <a:effectLst/>
                <a:latin typeface="+mj-lt"/>
                <a:ea typeface="Calibri" panose="020F0502020204030204" pitchFamily="34" charset="0"/>
                <a:cs typeface="Times New Roman" panose="02020603050405020304" pitchFamily="18" charset="0"/>
              </a:rPr>
              <a:t>FEAR</a:t>
            </a:r>
            <a:endParaRPr lang="en-FI" sz="1800" dirty="0">
              <a:effectLst/>
              <a:latin typeface="+mj-lt"/>
              <a:ea typeface="Calibri" panose="020F0502020204030204" pitchFamily="34" charset="0"/>
              <a:cs typeface="Times New Roman" panose="02020603050405020304" pitchFamily="18" charset="0"/>
            </a:endParaRPr>
          </a:p>
          <a:p>
            <a:pPr marL="0" indent="0">
              <a:buNone/>
            </a:pPr>
            <a:r>
              <a:rPr lang="en-US" sz="1500" dirty="0">
                <a:effectLst/>
                <a:latin typeface="+mj-lt"/>
                <a:ea typeface="Calibri" panose="020F0502020204030204" pitchFamily="34" charset="0"/>
                <a:cs typeface="Times New Roman" panose="02020603050405020304" pitchFamily="18" charset="0"/>
              </a:rPr>
              <a:t>•</a:t>
            </a:r>
            <a:r>
              <a:rPr lang="en-US" sz="1800" dirty="0">
                <a:effectLst/>
                <a:latin typeface="+mj-lt"/>
                <a:ea typeface="Calibri" panose="020F0502020204030204" pitchFamily="34" charset="0"/>
                <a:cs typeface="Times New Roman" panose="02020603050405020304" pitchFamily="18" charset="0"/>
              </a:rPr>
              <a:t> basic intentional object: </a:t>
            </a:r>
            <a:r>
              <a:rPr lang="en-US" sz="1800" b="1" dirty="0">
                <a:solidFill>
                  <a:srgbClr val="0070C0"/>
                </a:solidFill>
                <a:effectLst/>
                <a:latin typeface="+mj-lt"/>
                <a:ea typeface="Calibri" panose="020F0502020204030204" pitchFamily="34" charset="0"/>
                <a:cs typeface="Times New Roman" panose="02020603050405020304" pitchFamily="18" charset="0"/>
              </a:rPr>
              <a:t>something</a:t>
            </a:r>
            <a:r>
              <a:rPr lang="en-US" sz="1800" dirty="0">
                <a:effectLst/>
                <a:latin typeface="+mj-lt"/>
                <a:ea typeface="Calibri" panose="020F0502020204030204" pitchFamily="34" charset="0"/>
                <a:cs typeface="Times New Roman" panose="02020603050405020304" pitchFamily="18" charset="0"/>
              </a:rPr>
              <a:t> harmful or threating; </a:t>
            </a:r>
            <a:r>
              <a:rPr lang="en-US" sz="1800" b="1" dirty="0">
                <a:solidFill>
                  <a:srgbClr val="0070C0"/>
                </a:solidFill>
                <a:effectLst/>
                <a:latin typeface="+mj-lt"/>
                <a:ea typeface="Calibri" panose="020F0502020204030204" pitchFamily="34" charset="0"/>
                <a:cs typeface="Times New Roman" panose="02020603050405020304" pitchFamily="18" charset="0"/>
              </a:rPr>
              <a:t>highly variant</a:t>
            </a:r>
            <a:r>
              <a:rPr lang="en-US" sz="1800" dirty="0">
                <a:effectLst/>
                <a:latin typeface="+mj-lt"/>
                <a:ea typeface="Calibri" panose="020F0502020204030204" pitchFamily="34" charset="0"/>
                <a:cs typeface="Times New Roman" panose="02020603050405020304" pitchFamily="18" charset="0"/>
              </a:rPr>
              <a:t>, from physical to mental, from real to imaginary (e.g., ghosts),</a:t>
            </a:r>
          </a:p>
          <a:p>
            <a:pPr marL="0" indent="0">
              <a:buNone/>
            </a:pPr>
            <a:r>
              <a:rPr lang="en-US" sz="1500" dirty="0">
                <a:effectLst/>
                <a:latin typeface="+mj-lt"/>
                <a:ea typeface="Calibri" panose="020F0502020204030204" pitchFamily="34" charset="0"/>
                <a:cs typeface="Times New Roman" panose="02020603050405020304" pitchFamily="18" charset="0"/>
              </a:rPr>
              <a:t>•</a:t>
            </a:r>
            <a:r>
              <a:rPr lang="en-US" sz="1800" dirty="0">
                <a:effectLst/>
                <a:latin typeface="+mj-lt"/>
                <a:ea typeface="Calibri" panose="020F0502020204030204" pitchFamily="34" charset="0"/>
                <a:cs typeface="Times New Roman" panose="02020603050405020304" pitchFamily="18" charset="0"/>
              </a:rPr>
              <a:t> has no </a:t>
            </a:r>
            <a:r>
              <a:rPr lang="en-US" sz="1800" b="1" dirty="0">
                <a:solidFill>
                  <a:srgbClr val="0070C0"/>
                </a:solidFill>
                <a:effectLst/>
                <a:latin typeface="+mj-lt"/>
                <a:ea typeface="Calibri" panose="020F0502020204030204" pitchFamily="34" charset="0"/>
                <a:cs typeface="Times New Roman" panose="02020603050405020304" pitchFamily="18" charset="0"/>
              </a:rPr>
              <a:t>one</a:t>
            </a:r>
            <a:r>
              <a:rPr lang="en-US" sz="1800" dirty="0">
                <a:effectLst/>
                <a:latin typeface="+mj-lt"/>
                <a:ea typeface="Calibri" panose="020F0502020204030204" pitchFamily="34" charset="0"/>
                <a:cs typeface="Times New Roman" panose="02020603050405020304" pitchFamily="18" charset="0"/>
              </a:rPr>
              <a:t> positive counterpart but several different ones: trust, gratitude, feeling of safety, feeling of tranquility, source of encouragement which various counterparts which counter-emotions…</a:t>
            </a:r>
            <a:endParaRPr lang="en-FI" sz="1800" dirty="0">
              <a:effectLst/>
              <a:latin typeface="+mj-lt"/>
              <a:ea typeface="Calibri" panose="020F0502020204030204" pitchFamily="34" charset="0"/>
              <a:cs typeface="Times New Roman" panose="02020603050405020304" pitchFamily="18" charset="0"/>
            </a:endParaRPr>
          </a:p>
          <a:p>
            <a:pPr marL="457200" lvl="1" indent="0">
              <a:buNone/>
            </a:pPr>
            <a:r>
              <a:rPr lang="en-US" sz="1900" dirty="0">
                <a:latin typeface="+mj-lt"/>
                <a:ea typeface="Calibri" panose="020F0502020204030204" pitchFamily="34" charset="0"/>
                <a:cs typeface="Times New Roman" panose="02020603050405020304" pitchFamily="18" charset="0"/>
              </a:rPr>
              <a:t>…</a:t>
            </a:r>
            <a:r>
              <a:rPr lang="en-US" sz="1900" dirty="0">
                <a:effectLst/>
                <a:latin typeface="+mj-lt"/>
                <a:ea typeface="Calibri" panose="020F0502020204030204" pitchFamily="34" charset="0"/>
                <a:cs typeface="Times New Roman" panose="02020603050405020304" pitchFamily="18" charset="0"/>
              </a:rPr>
              <a:t>are intentionally various: only trust (or gratitude) is necessarily directed at a well-defined intentional object,</a:t>
            </a:r>
            <a:endParaRPr lang="en-FI" sz="1900" dirty="0">
              <a:effectLst/>
              <a:latin typeface="+mj-lt"/>
              <a:ea typeface="Calibri" panose="020F0502020204030204" pitchFamily="34" charset="0"/>
              <a:cs typeface="Times New Roman" panose="02020603050405020304" pitchFamily="18" charset="0"/>
            </a:endParaRPr>
          </a:p>
          <a:p>
            <a:pPr marL="457200" lvl="1" indent="0">
              <a:buNone/>
            </a:pPr>
            <a:r>
              <a:rPr lang="en-US" sz="1900" dirty="0">
                <a:latin typeface="+mj-lt"/>
                <a:ea typeface="Calibri" panose="020F0502020204030204" pitchFamily="34" charset="0"/>
                <a:cs typeface="Times New Roman" panose="02020603050405020304" pitchFamily="18" charset="0"/>
              </a:rPr>
              <a:t>…</a:t>
            </a:r>
            <a:r>
              <a:rPr lang="en-US" sz="1900" dirty="0">
                <a:effectLst/>
                <a:latin typeface="+mj-lt"/>
                <a:ea typeface="Calibri" panose="020F0502020204030204" pitchFamily="34" charset="0"/>
                <a:cs typeface="Times New Roman" panose="02020603050405020304" pitchFamily="18" charset="0"/>
              </a:rPr>
              <a:t>each of which may function as a positive counterpart of fear but only in specific situations:</a:t>
            </a:r>
            <a:endParaRPr lang="en-FI" sz="1900" dirty="0">
              <a:effectLst/>
              <a:latin typeface="+mj-lt"/>
              <a:ea typeface="Calibri" panose="020F0502020204030204" pitchFamily="34" charset="0"/>
              <a:cs typeface="Times New Roman" panose="02020603050405020304" pitchFamily="18" charset="0"/>
            </a:endParaRPr>
          </a:p>
          <a:p>
            <a:pPr marL="457200" lvl="1" indent="0">
              <a:buNone/>
            </a:pPr>
            <a:r>
              <a:rPr lang="en-US" sz="1900" dirty="0">
                <a:effectLst/>
                <a:latin typeface="+mj-lt"/>
                <a:ea typeface="Calibri" panose="020F0502020204030204" pitchFamily="34" charset="0"/>
                <a:cs typeface="Times New Roman" panose="02020603050405020304" pitchFamily="18" charset="0"/>
              </a:rPr>
              <a:t>“What is common to this bunch of ‘opposites’ is precisely only the absence of fear and nothing as </a:t>
            </a:r>
            <a:r>
              <a:rPr lang="en-US" sz="1900" b="1" dirty="0">
                <a:solidFill>
                  <a:srgbClr val="0070C0"/>
                </a:solidFill>
                <a:effectLst/>
                <a:latin typeface="+mj-lt"/>
                <a:ea typeface="Calibri" panose="020F0502020204030204" pitchFamily="34" charset="0"/>
                <a:cs typeface="Times New Roman" panose="02020603050405020304" pitchFamily="18" charset="0"/>
              </a:rPr>
              <a:t>definite and sharply profiled </a:t>
            </a:r>
            <a:r>
              <a:rPr lang="en-US" sz="1900" dirty="0">
                <a:effectLst/>
                <a:latin typeface="+mj-lt"/>
                <a:ea typeface="Calibri" panose="020F0502020204030204" pitchFamily="34" charset="0"/>
                <a:cs typeface="Times New Roman" panose="02020603050405020304" pitchFamily="18" charset="0"/>
              </a:rPr>
              <a:t>as fear” (1998, 582).</a:t>
            </a:r>
            <a:endParaRPr lang="en-FI" sz="1900" dirty="0">
              <a:effectLst/>
              <a:latin typeface="+mj-lt"/>
              <a:ea typeface="Calibri" panose="020F0502020204030204" pitchFamily="34" charset="0"/>
              <a:cs typeface="Times New Roman" panose="02020603050405020304" pitchFamily="18" charset="0"/>
            </a:endParaRPr>
          </a:p>
          <a:p>
            <a:endParaRPr lang="en-FI" dirty="0"/>
          </a:p>
        </p:txBody>
      </p:sp>
    </p:spTree>
    <p:extLst>
      <p:ext uri="{BB962C8B-B14F-4D97-AF65-F5344CB8AC3E}">
        <p14:creationId xmlns:p14="http://schemas.microsoft.com/office/powerpoint/2010/main" val="265152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EC0B-1B3D-D231-D7C2-0A597B82A756}"/>
              </a:ext>
            </a:extLst>
          </p:cNvPr>
          <p:cNvSpPr>
            <a:spLocks noGrp="1"/>
          </p:cNvSpPr>
          <p:nvPr>
            <p:ph type="title"/>
          </p:nvPr>
        </p:nvSpPr>
        <p:spPr>
          <a:xfrm>
            <a:off x="821267" y="0"/>
            <a:ext cx="10515600" cy="1325563"/>
          </a:xfrm>
        </p:spPr>
        <p:txBody>
          <a:bodyPr>
            <a:normAutofit/>
          </a:bodyPr>
          <a:lstStyle/>
          <a:p>
            <a:r>
              <a:rPr lang="en-FI" sz="3200" dirty="0"/>
              <a:t>Primary and secondary sources (on empathy and disgust)</a:t>
            </a:r>
            <a:br>
              <a:rPr lang="en-FI" sz="3200" dirty="0"/>
            </a:br>
            <a:endParaRPr lang="en-FI" sz="3200" dirty="0"/>
          </a:p>
        </p:txBody>
      </p:sp>
      <p:sp>
        <p:nvSpPr>
          <p:cNvPr id="3" name="Content Placeholder 2">
            <a:extLst>
              <a:ext uri="{FF2B5EF4-FFF2-40B4-BE49-F238E27FC236}">
                <a16:creationId xmlns:a16="http://schemas.microsoft.com/office/drawing/2014/main" id="{DF7E5F2A-7B1E-EE09-846D-D538620AC0D6}"/>
              </a:ext>
            </a:extLst>
          </p:cNvPr>
          <p:cNvSpPr>
            <a:spLocks noGrp="1"/>
          </p:cNvSpPr>
          <p:nvPr>
            <p:ph idx="1"/>
          </p:nvPr>
        </p:nvSpPr>
        <p:spPr>
          <a:xfrm>
            <a:off x="821267" y="355601"/>
            <a:ext cx="10515600" cy="6502400"/>
          </a:xfrm>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effectLst/>
              <a:latin typeface="+mj-lt"/>
              <a:ea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latin typeface="+mj-lt"/>
              <a:ea typeface="Helvetica" pitchFamily="2" charset="0"/>
            </a:endParaRPr>
          </a:p>
          <a:p>
            <a:pPr marL="0" indent="0">
              <a:lnSpc>
                <a:spcPct val="120000"/>
              </a:lnSpc>
              <a:buNone/>
            </a:pPr>
            <a:r>
              <a:rPr lang="en-US" sz="2600" dirty="0">
                <a:effectLst/>
                <a:latin typeface="+mj-lt"/>
                <a:ea typeface="Calibri" panose="020F0502020204030204" pitchFamily="34" charset="0"/>
                <a:cs typeface="Didot" panose="02000503000000020003" pitchFamily="2" charset="-79"/>
              </a:rPr>
              <a:t>Heinämaa, Sara 2021:</a:t>
            </a:r>
            <a:r>
              <a:rPr lang="en-US" sz="2600" dirty="0">
                <a:effectLst/>
                <a:latin typeface="+mj-lt"/>
                <a:ea typeface="Times New Roman" panose="02020603050405020304" pitchFamily="18" charset="0"/>
                <a:cs typeface="Didot" panose="02000503000000020003" pitchFamily="2" charset="-79"/>
              </a:rPr>
              <a:t> “On the transcendental undercurrents of phenomenology: The case of the living body,” </a:t>
            </a:r>
            <a:r>
              <a:rPr lang="en-US" sz="2600" i="1" dirty="0">
                <a:effectLst/>
                <a:latin typeface="+mj-lt"/>
                <a:ea typeface="Times New Roman" panose="02020603050405020304" pitchFamily="18" charset="0"/>
                <a:cs typeface="Didot" panose="02000503000000020003" pitchFamily="2" charset="-79"/>
              </a:rPr>
              <a:t>Continental Philosophy Review</a:t>
            </a:r>
            <a:r>
              <a:rPr lang="en-US" sz="2600" dirty="0">
                <a:effectLst/>
                <a:latin typeface="+mj-lt"/>
                <a:ea typeface="Times New Roman" panose="02020603050405020304" pitchFamily="18" charset="0"/>
                <a:cs typeface="Didot" panose="02000503000000020003" pitchFamily="2" charset="-79"/>
              </a:rPr>
              <a:t>, Special issue on </a:t>
            </a:r>
            <a:r>
              <a:rPr lang="en-US" sz="2600" i="1" dirty="0">
                <a:effectLst/>
                <a:latin typeface="+mj-lt"/>
                <a:ea typeface="Times New Roman" panose="02020603050405020304" pitchFamily="18" charset="0"/>
                <a:cs typeface="Didot" panose="02000503000000020003" pitchFamily="2" charset="-79"/>
              </a:rPr>
              <a:t>Methods</a:t>
            </a:r>
            <a:r>
              <a:rPr lang="en-US" sz="2600" dirty="0">
                <a:effectLst/>
                <a:latin typeface="+mj-lt"/>
                <a:ea typeface="Times New Roman" panose="02020603050405020304" pitchFamily="18" charset="0"/>
                <a:cs typeface="Didot" panose="02000503000000020003" pitchFamily="2" charset="-79"/>
              </a:rPr>
              <a:t>, eds. Steven Crowell and Anthony Fernandez, vol. 54, no. 2, 2021, 237–257, </a:t>
            </a:r>
            <a:r>
              <a:rPr lang="en-US" sz="2600" dirty="0">
                <a:effectLst/>
                <a:latin typeface="+mj-lt"/>
                <a:ea typeface="Times New Roman" panose="02020603050405020304" pitchFamily="18" charset="0"/>
                <a:cs typeface="Didot" panose="02000503000000020003" pitchFamily="2" charset="-79"/>
                <a:hlinkClick r:id="rId2"/>
              </a:rPr>
              <a:t>https://link.springer.com/article/10.1007/s11007-021-09534-z</a:t>
            </a:r>
            <a:endParaRPr lang="en-US" sz="2600" dirty="0">
              <a:latin typeface="+mj-lt"/>
              <a:ea typeface="Times New Roman" panose="02020603050405020304" pitchFamily="18" charset="0"/>
            </a:endParaRPr>
          </a:p>
          <a:p>
            <a:pPr marL="0" indent="0">
              <a:lnSpc>
                <a:spcPct val="120000"/>
              </a:lnSpc>
              <a:buNone/>
            </a:pPr>
            <a:r>
              <a:rPr lang="en-US" sz="2600" dirty="0">
                <a:latin typeface="+mj-lt"/>
                <a:ea typeface="Calibri" panose="020F0502020204030204" pitchFamily="34" charset="0"/>
                <a:cs typeface="Didot" panose="02000503000000020003" pitchFamily="2" charset="-79"/>
              </a:rPr>
              <a:t>Husserl, Edmund Hua1: </a:t>
            </a:r>
            <a:r>
              <a:rPr lang="en-US" sz="2600" i="1" dirty="0">
                <a:effectLst/>
                <a:latin typeface="+mj-lt"/>
                <a:ea typeface="Times New Roman" panose="02020603050405020304" pitchFamily="18" charset="0"/>
                <a:cs typeface="Didot" panose="02000503000000020003" pitchFamily="2" charset="-79"/>
              </a:rPr>
              <a:t>Cartesianische Meditationen und Pariser Vorträge, Husserliana I</a:t>
            </a:r>
            <a:r>
              <a:rPr lang="en-US" sz="2600" dirty="0">
                <a:effectLst/>
                <a:latin typeface="+mj-lt"/>
                <a:ea typeface="Times New Roman" panose="02020603050405020304" pitchFamily="18" charset="0"/>
                <a:cs typeface="Didot" panose="02000503000000020003" pitchFamily="2" charset="-79"/>
              </a:rPr>
              <a:t>, ed. Stephan Strasser, The Hague: Martinus Nijhoff</a:t>
            </a:r>
            <a:r>
              <a:rPr lang="en-US" sz="2600" dirty="0">
                <a:latin typeface="+mj-lt"/>
                <a:ea typeface="Times New Roman" panose="02020603050405020304" pitchFamily="18" charset="0"/>
                <a:cs typeface="Didot" panose="02000503000000020003" pitchFamily="2" charset="-79"/>
              </a:rPr>
              <a:t>, 1950.</a:t>
            </a:r>
            <a:r>
              <a:rPr lang="en-US" sz="2600" dirty="0">
                <a:effectLst/>
                <a:latin typeface="+mj-lt"/>
                <a:ea typeface="Times New Roman" panose="02020603050405020304" pitchFamily="18" charset="0"/>
                <a:cs typeface="Didot" panose="02000503000000020003" pitchFamily="2" charset="-79"/>
              </a:rPr>
              <a:t> In English: </a:t>
            </a:r>
            <a:r>
              <a:rPr lang="en-US" sz="2600" i="1" dirty="0">
                <a:effectLst/>
                <a:latin typeface="+mj-lt"/>
                <a:ea typeface="Times New Roman" panose="02020603050405020304" pitchFamily="18" charset="0"/>
                <a:cs typeface="Didot" panose="02000503000000020003" pitchFamily="2" charset="-79"/>
              </a:rPr>
              <a:t>Cartesian Meditations</a:t>
            </a:r>
            <a:r>
              <a:rPr lang="en-US" sz="2600" dirty="0">
                <a:effectLst/>
                <a:latin typeface="+mj-lt"/>
                <a:ea typeface="Times New Roman" panose="02020603050405020304" pitchFamily="18" charset="0"/>
                <a:cs typeface="Didot" panose="02000503000000020003" pitchFamily="2" charset="-79"/>
              </a:rPr>
              <a:t>, trans. Dorion Cairns, The Hague: Martinus Nijhoff, 1960.</a:t>
            </a:r>
            <a:r>
              <a:rPr lang="en-FI" sz="2600" dirty="0">
                <a:effectLst/>
                <a:latin typeface="+mj-lt"/>
                <a:cs typeface="Didot" panose="02000503000000020003" pitchFamily="2" charset="-79"/>
              </a:rPr>
              <a:t> </a:t>
            </a:r>
            <a:endParaRPr lang="en-US" sz="2600" dirty="0">
              <a:latin typeface="+mj-lt"/>
              <a:ea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effectLst/>
              <a:latin typeface="+mj-lt"/>
              <a:ea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effectLst/>
                <a:latin typeface="+mj-lt"/>
                <a:ea typeface="Helvetica" pitchFamily="2" charset="0"/>
              </a:rPr>
              <a:t>Kolnai, Aurel 1929: “</a:t>
            </a:r>
            <a:r>
              <a:rPr lang="en-US" sz="2600" dirty="0">
                <a:effectLst/>
                <a:latin typeface="+mj-lt"/>
                <a:ea typeface="Times New Roman" panose="02020603050405020304" pitchFamily="18" charset="0"/>
              </a:rPr>
              <a:t>Der Ekel,</a:t>
            </a:r>
            <a:r>
              <a:rPr lang="en-US" sz="2600" dirty="0">
                <a:effectLst/>
                <a:latin typeface="+mj-lt"/>
                <a:ea typeface="Helvetica" pitchFamily="2" charset="0"/>
              </a:rPr>
              <a:t>”</a:t>
            </a:r>
            <a:r>
              <a:rPr lang="en-US" sz="2600" dirty="0">
                <a:effectLst/>
                <a:latin typeface="+mj-lt"/>
                <a:ea typeface="Times New Roman" panose="02020603050405020304" pitchFamily="18" charset="0"/>
              </a:rPr>
              <a:t> </a:t>
            </a:r>
            <a:r>
              <a:rPr lang="en-US" sz="2600" i="1" dirty="0">
                <a:effectLst/>
                <a:latin typeface="+mj-lt"/>
                <a:ea typeface="Times New Roman" panose="02020603050405020304" pitchFamily="18" charset="0"/>
              </a:rPr>
              <a:t>Jahrbuch f</a:t>
            </a:r>
            <a:r>
              <a:rPr lang="en-US" sz="2600" i="1" dirty="0">
                <a:effectLst/>
                <a:latin typeface="+mj-lt"/>
                <a:ea typeface="Helvetica" pitchFamily="2" charset="0"/>
              </a:rPr>
              <a:t>ü</a:t>
            </a:r>
            <a:r>
              <a:rPr lang="en-US" sz="2600" i="1" dirty="0">
                <a:effectLst/>
                <a:latin typeface="+mj-lt"/>
                <a:ea typeface="Times New Roman" panose="02020603050405020304" pitchFamily="18" charset="0"/>
              </a:rPr>
              <a:t>r Philosophie und ph</a:t>
            </a:r>
            <a:r>
              <a:rPr lang="en-US" sz="2600" i="1" dirty="0">
                <a:effectLst/>
                <a:latin typeface="+mj-lt"/>
                <a:ea typeface="Helvetica" pitchFamily="2" charset="0"/>
              </a:rPr>
              <a:t>änomenologische</a:t>
            </a:r>
            <a:r>
              <a:rPr lang="en-US" sz="2600" i="1" dirty="0">
                <a:effectLst/>
                <a:latin typeface="+mj-lt"/>
                <a:ea typeface="Times New Roman" panose="02020603050405020304" pitchFamily="18" charset="0"/>
              </a:rPr>
              <a:t> Forschung</a:t>
            </a:r>
            <a:r>
              <a:rPr lang="en-US" sz="2600" dirty="0">
                <a:effectLst/>
                <a:latin typeface="+mj-lt"/>
                <a:ea typeface="Times New Roman" panose="02020603050405020304" pitchFamily="18" charset="0"/>
              </a:rPr>
              <a:t>, vol. X, 515</a:t>
            </a:r>
            <a:r>
              <a:rPr lang="en-US" sz="2600" dirty="0">
                <a:effectLst/>
                <a:latin typeface="+mj-lt"/>
                <a:ea typeface="Helvetica" pitchFamily="2" charset="0"/>
              </a:rPr>
              <a:t>–569.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effectLst/>
              <a:latin typeface="+mj-lt"/>
              <a:ea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effectLst/>
                <a:latin typeface="+mj-lt"/>
                <a:ea typeface="Times New Roman" panose="02020603050405020304" pitchFamily="18" charset="0"/>
              </a:rPr>
              <a:t>Korsmeyer, Carolyn 2020: “Philosophical perspectives on disgust and repulsion,” </a:t>
            </a:r>
            <a:r>
              <a:rPr lang="en-US" sz="2600" i="1" dirty="0">
                <a:effectLst/>
                <a:latin typeface="+mj-lt"/>
                <a:ea typeface="Times New Roman" panose="02020603050405020304" pitchFamily="18" charset="0"/>
              </a:rPr>
              <a:t>Emotionen</a:t>
            </a:r>
            <a:r>
              <a:rPr lang="en-US" sz="2600" i="0" dirty="0">
                <a:effectLst/>
                <a:latin typeface="+mj-lt"/>
                <a:ea typeface="Times New Roman" panose="02020603050405020304" pitchFamily="18" charset="0"/>
              </a:rPr>
              <a:t>, eds. Hermann Kappelhoff, Jan-Hendrik Bakels, Hauke Lehmann and Christina Schmit, </a:t>
            </a:r>
            <a:r>
              <a:rPr lang="en-GB" sz="2600" b="0" i="0" u="none" strike="noStrike" dirty="0">
                <a:solidFill>
                  <a:srgbClr val="333333"/>
                </a:solidFill>
                <a:effectLst/>
                <a:latin typeface="+mj-lt"/>
                <a:ea typeface="Times New Roman" panose="02020603050405020304" pitchFamily="18" charset="0"/>
              </a:rPr>
              <a:t> Dordrecht: Springer,</a:t>
            </a:r>
            <a:r>
              <a:rPr lang="en-US" sz="2600" i="0" dirty="0">
                <a:effectLst/>
                <a:latin typeface="+mj-lt"/>
                <a:ea typeface="Times New Roman" panose="02020603050405020304" pitchFamily="18" charset="0"/>
              </a:rPr>
              <a:t> 160–164. </a:t>
            </a:r>
          </a:p>
          <a:p>
            <a:pPr marL="0" indent="0">
              <a:lnSpc>
                <a:spcPct val="100000"/>
              </a:lnSpc>
              <a:spcBef>
                <a:spcPts val="0"/>
              </a:spcBef>
              <a:buNone/>
              <a:defRPr/>
            </a:pPr>
            <a:r>
              <a:rPr lang="en-FI" sz="2600" dirty="0">
                <a:effectLst/>
                <a:latin typeface="+mj-lt"/>
                <a:ea typeface="Calibri" panose="020F0502020204030204" pitchFamily="34" charset="0"/>
                <a:cs typeface="Didot" panose="02000503000000020003" pitchFamily="2" charset="-79"/>
              </a:rPr>
              <a:t>Luo, </a:t>
            </a:r>
            <a:r>
              <a:rPr lang="en-FI" sz="2600" dirty="0">
                <a:latin typeface="+mj-lt"/>
                <a:ea typeface="Calibri" panose="020F0502020204030204" pitchFamily="34" charset="0"/>
                <a:cs typeface="Didot" panose="02000503000000020003" pitchFamily="2" charset="-79"/>
              </a:rPr>
              <a:t>Zhida 2017:</a:t>
            </a:r>
            <a:r>
              <a:rPr lang="en-FI" sz="2600" dirty="0">
                <a:effectLst/>
                <a:latin typeface="+mj-lt"/>
                <a:ea typeface="Calibri" panose="020F0502020204030204" pitchFamily="34" charset="0"/>
                <a:cs typeface="Didot" panose="02000503000000020003" pitchFamily="2" charset="-79"/>
              </a:rPr>
              <a:t> Motivating empathy: The problem of bodily similarity in Husserl’s theory of empathy,” </a:t>
            </a:r>
            <a:r>
              <a:rPr lang="en-FI" sz="2600" i="1" dirty="0">
                <a:effectLst/>
                <a:latin typeface="+mj-lt"/>
                <a:ea typeface="Calibri" panose="020F0502020204030204" pitchFamily="34" charset="0"/>
                <a:cs typeface="Didot" panose="02000503000000020003" pitchFamily="2" charset="-79"/>
              </a:rPr>
              <a:t>Husserl Studies</a:t>
            </a:r>
            <a:r>
              <a:rPr lang="en-FI" sz="2600" dirty="0">
                <a:effectLst/>
                <a:latin typeface="+mj-lt"/>
                <a:ea typeface="Calibri" panose="020F0502020204030204" pitchFamily="34" charset="0"/>
                <a:cs typeface="Didot" panose="02000503000000020003" pitchFamily="2" charset="-79"/>
              </a:rPr>
              <a:t>, vol. </a:t>
            </a:r>
            <a:r>
              <a:rPr lang="en-FI" sz="2600" dirty="0">
                <a:latin typeface="+mj-lt"/>
                <a:ea typeface="Calibri" panose="020F0502020204030204" pitchFamily="34" charset="0"/>
                <a:cs typeface="Didot" panose="02000503000000020003" pitchFamily="2" charset="-79"/>
              </a:rPr>
              <a:t>33</a:t>
            </a:r>
            <a:r>
              <a:rPr lang="en-FI" sz="2600" dirty="0">
                <a:effectLst/>
                <a:latin typeface="+mj-lt"/>
                <a:ea typeface="Calibri" panose="020F0502020204030204" pitchFamily="34" charset="0"/>
                <a:cs typeface="Didot" panose="02000503000000020003" pitchFamily="2" charset="-79"/>
              </a:rPr>
              <a:t>, </a:t>
            </a:r>
            <a:r>
              <a:rPr lang="en-GB" sz="2600" dirty="0">
                <a:latin typeface="+mj-lt"/>
                <a:ea typeface="Calibri" panose="020F0502020204030204" pitchFamily="34" charset="0"/>
                <a:cs typeface="Didot" panose="02000503000000020003" pitchFamily="2" charset="-79"/>
              </a:rPr>
              <a:t>n</a:t>
            </a:r>
            <a:r>
              <a:rPr lang="en-FI" sz="2600" dirty="0">
                <a:effectLst/>
                <a:latin typeface="+mj-lt"/>
                <a:ea typeface="Calibri" panose="020F0502020204030204" pitchFamily="34" charset="0"/>
                <a:cs typeface="Didot" panose="02000503000000020003" pitchFamily="2" charset="-79"/>
              </a:rPr>
              <a:t>o. 1, 45–61, </a:t>
            </a:r>
            <a:r>
              <a:rPr lang="en-GB" sz="2600" dirty="0">
                <a:effectLst/>
                <a:latin typeface="+mj-lt"/>
                <a:ea typeface="Calibri" panose="020F0502020204030204" pitchFamily="34" charset="0"/>
                <a:cs typeface="Didot" panose="02000503000000020003" pitchFamily="2" charset="-79"/>
                <a:hlinkClick r:id="rId3"/>
              </a:rPr>
              <a:t>https://www.academia.edu/22784147/Motivating_Empathy_The_Problem_of_Bodily_Similarity_in_Husserls_Theory_of_Empathy</a:t>
            </a:r>
            <a:endParaRPr lang="en-US" sz="2600" i="0" dirty="0">
              <a:effectLst/>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effectLst/>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effectLst/>
                <a:latin typeface="+mj-lt"/>
                <a:ea typeface="Times New Roman" panose="02020603050405020304" pitchFamily="18" charset="0"/>
              </a:rPr>
              <a:t>McGin, Colin 2014: </a:t>
            </a:r>
            <a:r>
              <a:rPr lang="en-GB" sz="2600" i="1" dirty="0">
                <a:effectLst/>
                <a:latin typeface="+mj-lt"/>
              </a:rPr>
              <a:t>The Meaning of Disgust,</a:t>
            </a:r>
            <a:r>
              <a:rPr lang="en-GB" sz="2600" dirty="0">
                <a:effectLst/>
                <a:latin typeface="+mj-lt"/>
              </a:rPr>
              <a:t> Oxford: Oxford University Press.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600" dirty="0">
              <a:effectLst/>
              <a:latin typeface="+mj-lt"/>
            </a:endParaRPr>
          </a:p>
          <a:p>
            <a:pPr marL="0" indent="0">
              <a:lnSpc>
                <a:spcPct val="100000"/>
              </a:lnSpc>
              <a:spcBef>
                <a:spcPts val="0"/>
              </a:spcBef>
              <a:buNone/>
              <a:defRPr/>
            </a:pPr>
            <a:r>
              <a:rPr lang="en-US" sz="2600" dirty="0">
                <a:effectLst/>
                <a:latin typeface="+mj-lt"/>
                <a:ea typeface="Calibri" panose="020F0502020204030204" pitchFamily="34" charset="0"/>
                <a:cs typeface="Didot" panose="02000503000000020003" pitchFamily="2" charset="-79"/>
              </a:rPr>
              <a:t>Stein, Edith [1917] 1989: </a:t>
            </a:r>
            <a:r>
              <a:rPr lang="en-US" sz="2600" i="1" dirty="0">
                <a:effectLst/>
                <a:latin typeface="+mj-lt"/>
                <a:ea typeface="Calibri" panose="020F0502020204030204" pitchFamily="34" charset="0"/>
                <a:cs typeface="Didot" panose="02000503000000020003" pitchFamily="2" charset="-79"/>
              </a:rPr>
              <a:t>O</a:t>
            </a:r>
            <a:r>
              <a:rPr lang="en-GB" sz="2600" i="1" dirty="0">
                <a:effectLst/>
                <a:latin typeface="+mj-lt"/>
                <a:ea typeface="Calibri" panose="020F0502020204030204" pitchFamily="34" charset="0"/>
                <a:cs typeface="Didot" panose="02000503000000020003" pitchFamily="2" charset="-79"/>
              </a:rPr>
              <a:t>n the Problem of Empathy</a:t>
            </a:r>
            <a:r>
              <a:rPr lang="en-GB" sz="2600" dirty="0">
                <a:effectLst/>
                <a:latin typeface="+mj-lt"/>
                <a:ea typeface="Calibri" panose="020F0502020204030204" pitchFamily="34" charset="0"/>
                <a:cs typeface="Didot" panose="02000503000000020003" pitchFamily="2" charset="-79"/>
              </a:rPr>
              <a:t>, trans. Waltraud Stein, </a:t>
            </a:r>
            <a:r>
              <a:rPr lang="en-GB" sz="2600" i="1" dirty="0">
                <a:effectLst/>
                <a:latin typeface="+mj-lt"/>
                <a:ea typeface="Calibri" panose="020F0502020204030204" pitchFamily="34" charset="0"/>
                <a:cs typeface="Didot" panose="02000503000000020003" pitchFamily="2" charset="-79"/>
              </a:rPr>
              <a:t>Collected Works of Edith Stein, Sister Teresa Benedicta of the Cross Discalced Carmelite</a:t>
            </a:r>
            <a:r>
              <a:rPr lang="en-GB" sz="2600" dirty="0">
                <a:effectLst/>
                <a:latin typeface="+mj-lt"/>
                <a:ea typeface="Calibri" panose="020F0502020204030204" pitchFamily="34" charset="0"/>
                <a:cs typeface="Didot" panose="02000503000000020003" pitchFamily="2" charset="-79"/>
              </a:rPr>
              <a:t>, </a:t>
            </a:r>
            <a:r>
              <a:rPr lang="en-GB" sz="2600" i="1" dirty="0">
                <a:effectLst/>
                <a:latin typeface="+mj-lt"/>
                <a:ea typeface="Calibri" panose="020F0502020204030204" pitchFamily="34" charset="0"/>
                <a:cs typeface="Didot" panose="02000503000000020003" pitchFamily="2" charset="-79"/>
              </a:rPr>
              <a:t>Volume Three</a:t>
            </a:r>
            <a:r>
              <a:rPr lang="en-GB" sz="2600" dirty="0">
                <a:effectLst/>
                <a:latin typeface="+mj-lt"/>
                <a:ea typeface="Calibri" panose="020F0502020204030204" pitchFamily="34" charset="0"/>
                <a:cs typeface="Didot" panose="02000503000000020003" pitchFamily="2" charset="-79"/>
              </a:rPr>
              <a:t>, 3</a:t>
            </a:r>
            <a:r>
              <a:rPr lang="en-GB" sz="2600" baseline="30000" dirty="0">
                <a:effectLst/>
                <a:latin typeface="+mj-lt"/>
                <a:ea typeface="Calibri" panose="020F0502020204030204" pitchFamily="34" charset="0"/>
                <a:cs typeface="Didot" panose="02000503000000020003" pitchFamily="2" charset="-79"/>
              </a:rPr>
              <a:t>rd</a:t>
            </a:r>
            <a:r>
              <a:rPr lang="en-GB" sz="2600" dirty="0">
                <a:effectLst/>
                <a:latin typeface="+mj-lt"/>
                <a:ea typeface="Calibri" panose="020F0502020204030204" pitchFamily="34" charset="0"/>
                <a:cs typeface="Didot" panose="02000503000000020003" pitchFamily="2" charset="-79"/>
              </a:rPr>
              <a:t> revised edition, Washington: ICS Publications. Original </a:t>
            </a:r>
            <a:r>
              <a:rPr lang="en-GB" sz="2600" i="1" dirty="0">
                <a:effectLst/>
                <a:latin typeface="+mj-lt"/>
                <a:ea typeface="Calibri" panose="020F0502020204030204" pitchFamily="34" charset="0"/>
                <a:cs typeface="Didot" panose="02000503000000020003" pitchFamily="2" charset="-79"/>
              </a:rPr>
              <a:t>Zum Problem der Einfühlung </a:t>
            </a:r>
            <a:r>
              <a:rPr lang="en-GB" sz="2600" dirty="0">
                <a:effectLst/>
                <a:latin typeface="+mj-lt"/>
                <a:ea typeface="Calibri" panose="020F0502020204030204" pitchFamily="34" charset="0"/>
                <a:cs typeface="Didot" panose="02000503000000020003" pitchFamily="2" charset="-79"/>
              </a:rPr>
              <a:t>1917.</a:t>
            </a:r>
            <a:endParaRPr lang="en-US" sz="2600" i="0" dirty="0">
              <a:effectLst/>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i="0" dirty="0">
              <a:effectLst/>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effectLst/>
                <a:latin typeface="+mj-lt"/>
                <a:ea typeface="Times New Roman" panose="02020603050405020304" pitchFamily="18" charset="0"/>
              </a:rPr>
              <a:t>Strohminger, Nina 2014a: “Disgust talked about,” </a:t>
            </a:r>
            <a:r>
              <a:rPr lang="en-US" sz="2600" i="1" dirty="0">
                <a:effectLst/>
                <a:latin typeface="+mj-lt"/>
                <a:ea typeface="Times New Roman" panose="02020603050405020304" pitchFamily="18" charset="0"/>
              </a:rPr>
              <a:t>Philosophy Compass</a:t>
            </a:r>
            <a:r>
              <a:rPr lang="en-US" sz="2600" dirty="0">
                <a:effectLst/>
                <a:latin typeface="+mj-lt"/>
                <a:ea typeface="Times New Roman" panose="02020603050405020304" pitchFamily="18" charset="0"/>
              </a:rPr>
              <a:t>, vol. 9, no. 7, 478–493.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600" dirty="0">
              <a:effectLst/>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effectLst/>
                <a:latin typeface="+mj-lt"/>
                <a:ea typeface="Times New Roman" panose="02020603050405020304" pitchFamily="18" charset="0"/>
              </a:rPr>
              <a:t>Strohminger, Nina 2014b: “The meaning of disgust: A refutation,” </a:t>
            </a:r>
            <a:r>
              <a:rPr lang="en-US" sz="2600" i="1" dirty="0">
                <a:effectLst/>
                <a:latin typeface="+mj-lt"/>
                <a:ea typeface="Times New Roman" panose="02020603050405020304" pitchFamily="18" charset="0"/>
              </a:rPr>
              <a:t>Emotion Review</a:t>
            </a:r>
            <a:r>
              <a:rPr lang="en-US" sz="2600" dirty="0">
                <a:effectLst/>
                <a:latin typeface="+mj-lt"/>
                <a:ea typeface="Times New Roman" panose="02020603050405020304" pitchFamily="18" charset="0"/>
              </a:rPr>
              <a:t>, vol. 6, no. 3, 214–216.</a:t>
            </a:r>
          </a:p>
          <a:p>
            <a:pPr marL="0" indent="0">
              <a:lnSpc>
                <a:spcPct val="120000"/>
              </a:lnSpc>
              <a:buNone/>
            </a:pPr>
            <a:r>
              <a:rPr lang="en-GB" sz="2600" dirty="0">
                <a:latin typeface="+mj-lt"/>
                <a:ea typeface="Calibri" panose="020F0502020204030204" pitchFamily="34" charset="0"/>
                <a:cs typeface="Didot" panose="02000503000000020003" pitchFamily="2" charset="-79"/>
              </a:rPr>
              <a:t>Svenaeus, Fredrik 2018: “Edit Stein’s phenomenology of sensual and emotive empathy,” Phenomenology and the Cognitive Sciences, vol. 17, 741–760, </a:t>
            </a:r>
            <a:r>
              <a:rPr lang="en-GB" sz="2600" dirty="0">
                <a:latin typeface="+mj-lt"/>
                <a:ea typeface="Calibri" panose="020F0502020204030204" pitchFamily="34" charset="0"/>
                <a:cs typeface="Didot" panose="02000503000000020003" pitchFamily="2" charset="-79"/>
                <a:hlinkClick r:id="rId4"/>
              </a:rPr>
              <a:t>https://www.researchgate.net/publication/323709201_Edith_Stein%27s_Encounter_with_Edmund_Husserl_and_Her_Phenomenology_of_the_Person</a:t>
            </a:r>
            <a:endParaRPr lang="en-GB" sz="2600" dirty="0">
              <a:latin typeface="+mj-lt"/>
              <a:ea typeface="Calibri" panose="020F0502020204030204" pitchFamily="34" charset="0"/>
              <a:cs typeface="Didot" panose="02000503000000020003" pitchFamily="2" charset="-79"/>
            </a:endParaRPr>
          </a:p>
          <a:p>
            <a:pPr marL="0" indent="0">
              <a:lnSpc>
                <a:spcPct val="120000"/>
              </a:lnSpc>
              <a:buNone/>
            </a:pPr>
            <a:r>
              <a:rPr lang="en-GB" sz="2600" dirty="0">
                <a:effectLst/>
                <a:latin typeface="+mj-lt"/>
                <a:ea typeface="Calibri" panose="020F0502020204030204" pitchFamily="34" charset="0"/>
                <a:cs typeface="Didot" panose="02000503000000020003" pitchFamily="2" charset="-79"/>
              </a:rPr>
              <a:t>Szanto, Thomas and Dermot Moran: “Edith Stein,” </a:t>
            </a:r>
            <a:r>
              <a:rPr lang="en-GB" sz="2600" i="1" dirty="0">
                <a:effectLst/>
                <a:latin typeface="+mj-lt"/>
                <a:ea typeface="Calibri" panose="020F0502020204030204" pitchFamily="34" charset="0"/>
                <a:cs typeface="Didot" panose="02000503000000020003" pitchFamily="2" charset="-79"/>
              </a:rPr>
              <a:t>Stanford Encyclopedia of Philosophy</a:t>
            </a:r>
            <a:r>
              <a:rPr lang="en-GB" sz="2600" dirty="0">
                <a:effectLst/>
                <a:latin typeface="+mj-lt"/>
                <a:ea typeface="Calibri" panose="020F0502020204030204" pitchFamily="34" charset="0"/>
                <a:cs typeface="Didot" panose="02000503000000020003" pitchFamily="2" charset="-79"/>
              </a:rPr>
              <a:t>,  ed. </a:t>
            </a:r>
            <a:r>
              <a:rPr lang="en-GB" sz="2600" b="0" i="0" u="none" strike="noStrike" dirty="0">
                <a:solidFill>
                  <a:srgbClr val="1A1A1A"/>
                </a:solidFill>
                <a:effectLst/>
                <a:latin typeface="+mj-lt"/>
                <a:cs typeface="Didot" panose="02000503000000020003" pitchFamily="2" charset="-79"/>
              </a:rPr>
              <a:t>Edward N. Zalta, URL = &lt;https://plato.stanford.edu/archives/spr2020/entries/stein/&gt;</a:t>
            </a:r>
            <a:r>
              <a:rPr lang="en-GB" sz="2600" dirty="0">
                <a:effectLst/>
                <a:latin typeface="+mj-lt"/>
              </a:rPr>
              <a:t>. </a:t>
            </a:r>
            <a:endParaRPr lang="en-GB" sz="2600" dirty="0">
              <a:latin typeface="+mj-lt"/>
            </a:endParaRPr>
          </a:p>
          <a:p>
            <a:endParaRPr lang="en-FI" dirty="0"/>
          </a:p>
        </p:txBody>
      </p:sp>
    </p:spTree>
    <p:extLst>
      <p:ext uri="{BB962C8B-B14F-4D97-AF65-F5344CB8AC3E}">
        <p14:creationId xmlns:p14="http://schemas.microsoft.com/office/powerpoint/2010/main" val="209768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DE8CF-BC29-DBDD-B5F0-6D4EFCA78E12}"/>
              </a:ext>
            </a:extLst>
          </p:cNvPr>
          <p:cNvSpPr>
            <a:spLocks noGrp="1"/>
          </p:cNvSpPr>
          <p:nvPr>
            <p:ph type="title"/>
          </p:nvPr>
        </p:nvSpPr>
        <p:spPr>
          <a:xfrm>
            <a:off x="838200" y="116931"/>
            <a:ext cx="10515600" cy="1325563"/>
          </a:xfrm>
        </p:spPr>
        <p:txBody>
          <a:bodyPr>
            <a:normAutofit/>
          </a:bodyPr>
          <a:lstStyle/>
          <a:p>
            <a:r>
              <a:rPr lang="en-FI" sz="2800">
                <a:latin typeface="Didot" panose="02000503000000020003" pitchFamily="2" charset="-79"/>
                <a:cs typeface="Didot" panose="02000503000000020003" pitchFamily="2" charset="-79"/>
              </a:rPr>
              <a:t>E</a:t>
            </a:r>
            <a:r>
              <a:rPr lang="en-GB" sz="2800" dirty="0">
                <a:latin typeface="Didot" panose="02000503000000020003" pitchFamily="2" charset="-79"/>
                <a:cs typeface="Didot" panose="02000503000000020003" pitchFamily="2" charset="-79"/>
              </a:rPr>
              <a:t>m</a:t>
            </a:r>
            <a:r>
              <a:rPr lang="en-FI" sz="2800">
                <a:latin typeface="Didot" panose="02000503000000020003" pitchFamily="2" charset="-79"/>
                <a:cs typeface="Didot" panose="02000503000000020003" pitchFamily="2" charset="-79"/>
              </a:rPr>
              <a:t>pathy and its bodily conditions (Pauliina’s question)</a:t>
            </a:r>
          </a:p>
        </p:txBody>
      </p:sp>
      <p:sp>
        <p:nvSpPr>
          <p:cNvPr id="3" name="Content Placeholder 2">
            <a:extLst>
              <a:ext uri="{FF2B5EF4-FFF2-40B4-BE49-F238E27FC236}">
                <a16:creationId xmlns:a16="http://schemas.microsoft.com/office/drawing/2014/main" id="{75F92347-6A9E-EF6C-98EA-D08F9F0B5755}"/>
              </a:ext>
            </a:extLst>
          </p:cNvPr>
          <p:cNvSpPr>
            <a:spLocks noGrp="1"/>
          </p:cNvSpPr>
          <p:nvPr>
            <p:ph idx="1"/>
          </p:nvPr>
        </p:nvSpPr>
        <p:spPr>
          <a:xfrm>
            <a:off x="838200" y="995082"/>
            <a:ext cx="10382573" cy="5862918"/>
          </a:xfrm>
        </p:spPr>
        <p:txBody>
          <a:bodyPr>
            <a:normAutofit fontScale="92500"/>
          </a:bodyPr>
          <a:lstStyle/>
          <a:p>
            <a:pPr marL="0" indent="0">
              <a:lnSpc>
                <a:spcPct val="120000"/>
              </a:lnSpc>
              <a:buNone/>
            </a:pPr>
            <a:endParaRPr lang="en-FI" sz="1400" dirty="0">
              <a:effectLst/>
              <a:latin typeface="Didot" panose="02000503000000020003" pitchFamily="2" charset="-79"/>
              <a:ea typeface="Calibri" panose="020F0502020204030204" pitchFamily="34" charset="0"/>
              <a:cs typeface="Didot" panose="02000503000000020003" pitchFamily="2" charset="-79"/>
            </a:endParaRPr>
          </a:p>
          <a:p>
            <a:pPr marL="0" indent="0">
              <a:lnSpc>
                <a:spcPct val="120000"/>
              </a:lnSpc>
              <a:buNone/>
            </a:pPr>
            <a:r>
              <a:rPr lang="en-US" sz="1400" dirty="0">
                <a:effectLst/>
                <a:latin typeface="Didot" panose="02000503000000020003" pitchFamily="2" charset="-79"/>
                <a:ea typeface="Calibri" panose="020F0502020204030204" pitchFamily="34" charset="0"/>
                <a:cs typeface="Didot" panose="02000503000000020003" pitchFamily="2" charset="-79"/>
              </a:rPr>
              <a:t>Heinämaa, Sara 2021:</a:t>
            </a:r>
            <a:r>
              <a:rPr lang="en-US" sz="1400" dirty="0">
                <a:effectLst/>
                <a:latin typeface="Didot" panose="02000503000000020003" pitchFamily="2" charset="-79"/>
                <a:ea typeface="Times New Roman" panose="02020603050405020304" pitchFamily="18" charset="0"/>
                <a:cs typeface="Didot" panose="02000503000000020003" pitchFamily="2" charset="-79"/>
              </a:rPr>
              <a:t> “On the transcendental undercurrents of phenomenology: The case of the living body,” </a:t>
            </a:r>
            <a:r>
              <a:rPr lang="en-US" sz="1400" i="1" dirty="0">
                <a:effectLst/>
                <a:latin typeface="Didot" panose="02000503000000020003" pitchFamily="2" charset="-79"/>
                <a:ea typeface="Times New Roman" panose="02020603050405020304" pitchFamily="18" charset="0"/>
                <a:cs typeface="Didot" panose="02000503000000020003" pitchFamily="2" charset="-79"/>
              </a:rPr>
              <a:t>Continental Philosophy Review</a:t>
            </a:r>
            <a:r>
              <a:rPr lang="en-US" sz="1400" dirty="0">
                <a:effectLst/>
                <a:latin typeface="Didot" panose="02000503000000020003" pitchFamily="2" charset="-79"/>
                <a:ea typeface="Times New Roman" panose="02020603050405020304" pitchFamily="18" charset="0"/>
                <a:cs typeface="Didot" panose="02000503000000020003" pitchFamily="2" charset="-79"/>
              </a:rPr>
              <a:t>, Special issue on </a:t>
            </a:r>
            <a:r>
              <a:rPr lang="en-US" sz="1400" i="1" dirty="0">
                <a:effectLst/>
                <a:latin typeface="Didot" panose="02000503000000020003" pitchFamily="2" charset="-79"/>
                <a:ea typeface="Times New Roman" panose="02020603050405020304" pitchFamily="18" charset="0"/>
                <a:cs typeface="Didot" panose="02000503000000020003" pitchFamily="2" charset="-79"/>
              </a:rPr>
              <a:t>Methods</a:t>
            </a:r>
            <a:r>
              <a:rPr lang="en-US" sz="1400" dirty="0">
                <a:effectLst/>
                <a:latin typeface="Didot" panose="02000503000000020003" pitchFamily="2" charset="-79"/>
                <a:ea typeface="Times New Roman" panose="02020603050405020304" pitchFamily="18" charset="0"/>
                <a:cs typeface="Didot" panose="02000503000000020003" pitchFamily="2" charset="-79"/>
              </a:rPr>
              <a:t>, eds. Steven Crowell and Anthony Fernandez, vol. 54, no. 2, 2021, 237–257, </a:t>
            </a:r>
            <a:r>
              <a:rPr lang="en-US" sz="1400" dirty="0">
                <a:effectLst/>
                <a:latin typeface="Didot" panose="02000503000000020003" pitchFamily="2" charset="-79"/>
                <a:ea typeface="Times New Roman" panose="02020603050405020304" pitchFamily="18" charset="0"/>
                <a:cs typeface="Didot" panose="02000503000000020003" pitchFamily="2" charset="-79"/>
                <a:hlinkClick r:id="rId2"/>
              </a:rPr>
              <a:t>https://link.springer.com/article/10.1007/s11007-021-09534-z</a:t>
            </a:r>
            <a:endParaRPr lang="en-FI" sz="1400" dirty="0">
              <a:latin typeface="Didot" panose="02000503000000020003" pitchFamily="2" charset="-79"/>
              <a:ea typeface="Calibri" panose="020F0502020204030204" pitchFamily="34" charset="0"/>
              <a:cs typeface="Didot" panose="02000503000000020003" pitchFamily="2" charset="-79"/>
            </a:endParaRPr>
          </a:p>
          <a:p>
            <a:pPr marL="0" indent="0">
              <a:lnSpc>
                <a:spcPct val="120000"/>
              </a:lnSpc>
              <a:buNone/>
            </a:pPr>
            <a:r>
              <a:rPr lang="en-FI" sz="1400" dirty="0">
                <a:effectLst/>
                <a:latin typeface="Didot" panose="02000503000000020003" pitchFamily="2" charset="-79"/>
                <a:ea typeface="Calibri" panose="020F0502020204030204" pitchFamily="34" charset="0"/>
                <a:cs typeface="Didot" panose="02000503000000020003" pitchFamily="2" charset="-79"/>
              </a:rPr>
              <a:t>Luo, </a:t>
            </a:r>
            <a:r>
              <a:rPr lang="en-FI" sz="1400" dirty="0">
                <a:latin typeface="Didot" panose="02000503000000020003" pitchFamily="2" charset="-79"/>
                <a:ea typeface="Calibri" panose="020F0502020204030204" pitchFamily="34" charset="0"/>
                <a:cs typeface="Didot" panose="02000503000000020003" pitchFamily="2" charset="-79"/>
              </a:rPr>
              <a:t>Zhida 2017:</a:t>
            </a:r>
            <a:r>
              <a:rPr lang="en-FI" sz="1400" dirty="0">
                <a:effectLst/>
                <a:latin typeface="Didot" panose="02000503000000020003" pitchFamily="2" charset="-79"/>
                <a:ea typeface="Calibri" panose="020F0502020204030204" pitchFamily="34" charset="0"/>
                <a:cs typeface="Didot" panose="02000503000000020003" pitchFamily="2" charset="-79"/>
              </a:rPr>
              <a:t> Motivating empathy: The problem of bodily similarity in Husserl’s theory of empathy,” </a:t>
            </a:r>
            <a:r>
              <a:rPr lang="en-FI" sz="1400" i="1" dirty="0">
                <a:effectLst/>
                <a:latin typeface="Didot" panose="02000503000000020003" pitchFamily="2" charset="-79"/>
                <a:ea typeface="Calibri" panose="020F0502020204030204" pitchFamily="34" charset="0"/>
                <a:cs typeface="Didot" panose="02000503000000020003" pitchFamily="2" charset="-79"/>
              </a:rPr>
              <a:t>Husserl Studies</a:t>
            </a:r>
            <a:r>
              <a:rPr lang="en-FI" sz="1400" dirty="0">
                <a:effectLst/>
                <a:latin typeface="Didot" panose="02000503000000020003" pitchFamily="2" charset="-79"/>
                <a:ea typeface="Calibri" panose="020F0502020204030204" pitchFamily="34" charset="0"/>
                <a:cs typeface="Didot" panose="02000503000000020003" pitchFamily="2" charset="-79"/>
              </a:rPr>
              <a:t>, vol. </a:t>
            </a:r>
            <a:r>
              <a:rPr lang="en-FI" sz="1400" dirty="0">
                <a:latin typeface="Didot" panose="02000503000000020003" pitchFamily="2" charset="-79"/>
                <a:ea typeface="Calibri" panose="020F0502020204030204" pitchFamily="34" charset="0"/>
                <a:cs typeface="Didot" panose="02000503000000020003" pitchFamily="2" charset="-79"/>
              </a:rPr>
              <a:t>33</a:t>
            </a:r>
            <a:r>
              <a:rPr lang="en-FI" sz="1400" dirty="0">
                <a:effectLst/>
                <a:latin typeface="Didot" panose="02000503000000020003" pitchFamily="2" charset="-79"/>
                <a:ea typeface="Calibri" panose="020F0502020204030204" pitchFamily="34" charset="0"/>
                <a:cs typeface="Didot" panose="02000503000000020003" pitchFamily="2" charset="-79"/>
              </a:rPr>
              <a:t>, </a:t>
            </a:r>
            <a:r>
              <a:rPr lang="en-GB" sz="1400" dirty="0">
                <a:latin typeface="Didot" panose="02000503000000020003" pitchFamily="2" charset="-79"/>
                <a:ea typeface="Calibri" panose="020F0502020204030204" pitchFamily="34" charset="0"/>
                <a:cs typeface="Didot" panose="02000503000000020003" pitchFamily="2" charset="-79"/>
              </a:rPr>
              <a:t>n</a:t>
            </a:r>
            <a:r>
              <a:rPr lang="en-FI" sz="1400" dirty="0">
                <a:effectLst/>
                <a:latin typeface="Didot" panose="02000503000000020003" pitchFamily="2" charset="-79"/>
                <a:ea typeface="Calibri" panose="020F0502020204030204" pitchFamily="34" charset="0"/>
                <a:cs typeface="Didot" panose="02000503000000020003" pitchFamily="2" charset="-79"/>
              </a:rPr>
              <a:t>o. 1, 45–61, </a:t>
            </a:r>
            <a:r>
              <a:rPr lang="en-GB" sz="1400" dirty="0">
                <a:effectLst/>
                <a:latin typeface="Didot" panose="02000503000000020003" pitchFamily="2" charset="-79"/>
                <a:ea typeface="Calibri" panose="020F0502020204030204" pitchFamily="34" charset="0"/>
                <a:cs typeface="Didot" panose="02000503000000020003" pitchFamily="2" charset="-79"/>
                <a:hlinkClick r:id="rId3"/>
              </a:rPr>
              <a:t>https://www.academia.edu/22784147/Motivating_Empathy_The_Problem_of_Bodily_Similarity_in_Husserls_Theory_of_Empathy</a:t>
            </a:r>
            <a:endParaRPr lang="en-GB" sz="1400" dirty="0">
              <a:effectLst/>
              <a:latin typeface="Didot" panose="02000503000000020003" pitchFamily="2" charset="-79"/>
              <a:ea typeface="Calibri" panose="020F0502020204030204" pitchFamily="34" charset="0"/>
              <a:cs typeface="Didot" panose="02000503000000020003" pitchFamily="2" charset="-79"/>
            </a:endParaRPr>
          </a:p>
          <a:p>
            <a:pPr marL="0" indent="0">
              <a:lnSpc>
                <a:spcPct val="120000"/>
              </a:lnSpc>
              <a:buNone/>
            </a:pPr>
            <a:endParaRPr lang="en-GB" sz="1400" dirty="0">
              <a:effectLst/>
              <a:latin typeface="Didot" panose="02000503000000020003" pitchFamily="2" charset="-79"/>
              <a:ea typeface="Calibri" panose="020F0502020204030204" pitchFamily="34" charset="0"/>
              <a:cs typeface="Didot" panose="02000503000000020003" pitchFamily="2" charset="-79"/>
            </a:endParaRPr>
          </a:p>
          <a:p>
            <a:pPr marL="0" indent="0">
              <a:lnSpc>
                <a:spcPct val="120000"/>
              </a:lnSpc>
              <a:buNone/>
            </a:pPr>
            <a:r>
              <a:rPr lang="en-US" sz="1600" dirty="0">
                <a:latin typeface="Didot" panose="02000503000000020003" pitchFamily="2" charset="-79"/>
                <a:ea typeface="Calibri" panose="020F0502020204030204" pitchFamily="34" charset="0"/>
                <a:cs typeface="Didot" panose="02000503000000020003" pitchFamily="2" charset="-79"/>
              </a:rPr>
              <a:t>Husserl, Edmund Hua1: </a:t>
            </a:r>
            <a:r>
              <a:rPr lang="en-US" sz="1600" i="1" dirty="0">
                <a:effectLst/>
                <a:latin typeface="Didot" panose="02000503000000020003" pitchFamily="2" charset="-79"/>
                <a:ea typeface="Times New Roman" panose="02020603050405020304" pitchFamily="18" charset="0"/>
                <a:cs typeface="Didot" panose="02000503000000020003" pitchFamily="2" charset="-79"/>
              </a:rPr>
              <a:t>Cartesianische Meditationen und Pariser Vorträge, Husserliana I</a:t>
            </a:r>
            <a:r>
              <a:rPr lang="en-US" sz="1600" dirty="0">
                <a:effectLst/>
                <a:latin typeface="Didot" panose="02000503000000020003" pitchFamily="2" charset="-79"/>
                <a:ea typeface="Times New Roman" panose="02020603050405020304" pitchFamily="18" charset="0"/>
                <a:cs typeface="Didot" panose="02000503000000020003" pitchFamily="2" charset="-79"/>
              </a:rPr>
              <a:t>, ed. Stephan Strasser, The Hague: Martinus Nijhoff</a:t>
            </a:r>
            <a:r>
              <a:rPr lang="en-US" sz="1600" dirty="0">
                <a:latin typeface="Didot" panose="02000503000000020003" pitchFamily="2" charset="-79"/>
                <a:ea typeface="Times New Roman" panose="02020603050405020304" pitchFamily="18" charset="0"/>
                <a:cs typeface="Didot" panose="02000503000000020003" pitchFamily="2" charset="-79"/>
              </a:rPr>
              <a:t>, 1950.</a:t>
            </a:r>
            <a:r>
              <a:rPr lang="en-US" sz="1600" dirty="0">
                <a:effectLst/>
                <a:latin typeface="Didot" panose="02000503000000020003" pitchFamily="2" charset="-79"/>
                <a:ea typeface="Times New Roman" panose="02020603050405020304" pitchFamily="18" charset="0"/>
                <a:cs typeface="Didot" panose="02000503000000020003" pitchFamily="2" charset="-79"/>
              </a:rPr>
              <a:t> In English: </a:t>
            </a:r>
            <a:r>
              <a:rPr lang="en-US" sz="1600" i="1" dirty="0">
                <a:effectLst/>
                <a:latin typeface="Didot" panose="02000503000000020003" pitchFamily="2" charset="-79"/>
                <a:ea typeface="Times New Roman" panose="02020603050405020304" pitchFamily="18" charset="0"/>
                <a:cs typeface="Didot" panose="02000503000000020003" pitchFamily="2" charset="-79"/>
              </a:rPr>
              <a:t>Cartesian Meditations</a:t>
            </a:r>
            <a:r>
              <a:rPr lang="en-US" sz="1600" dirty="0">
                <a:effectLst/>
                <a:latin typeface="Didot" panose="02000503000000020003" pitchFamily="2" charset="-79"/>
                <a:ea typeface="Times New Roman" panose="02020603050405020304" pitchFamily="18" charset="0"/>
                <a:cs typeface="Didot" panose="02000503000000020003" pitchFamily="2" charset="-79"/>
              </a:rPr>
              <a:t>, trans. Dorion Cairns, The Hague: Martinus Nijhoff, 1960.</a:t>
            </a:r>
            <a:r>
              <a:rPr lang="en-FI" sz="1600" dirty="0">
                <a:effectLst/>
                <a:latin typeface="Didot" panose="02000503000000020003" pitchFamily="2" charset="-79"/>
                <a:cs typeface="Didot" panose="02000503000000020003" pitchFamily="2" charset="-79"/>
              </a:rPr>
              <a:t> </a:t>
            </a:r>
          </a:p>
          <a:p>
            <a:pPr marL="0" indent="0">
              <a:lnSpc>
                <a:spcPct val="120000"/>
              </a:lnSpc>
              <a:buNone/>
            </a:pPr>
            <a:r>
              <a:rPr lang="en-US" sz="1600" dirty="0">
                <a:effectLst/>
                <a:latin typeface="Didot" panose="02000503000000020003" pitchFamily="2" charset="-79"/>
                <a:ea typeface="Calibri" panose="020F0502020204030204" pitchFamily="34" charset="0"/>
                <a:cs typeface="Didot" panose="02000503000000020003" pitchFamily="2" charset="-79"/>
              </a:rPr>
              <a:t>Stein, Edith [1917] 1989: </a:t>
            </a:r>
            <a:r>
              <a:rPr lang="en-US" sz="1600" i="1" dirty="0">
                <a:effectLst/>
                <a:latin typeface="Didot" panose="02000503000000020003" pitchFamily="2" charset="-79"/>
                <a:ea typeface="Calibri" panose="020F0502020204030204" pitchFamily="34" charset="0"/>
                <a:cs typeface="Didot" panose="02000503000000020003" pitchFamily="2" charset="-79"/>
              </a:rPr>
              <a:t>O</a:t>
            </a:r>
            <a:r>
              <a:rPr lang="en-GB" sz="1600" i="1" dirty="0">
                <a:effectLst/>
                <a:latin typeface="Didot" panose="02000503000000020003" pitchFamily="2" charset="-79"/>
                <a:ea typeface="Calibri" panose="020F0502020204030204" pitchFamily="34" charset="0"/>
                <a:cs typeface="Didot" panose="02000503000000020003" pitchFamily="2" charset="-79"/>
              </a:rPr>
              <a:t>n the Problem of Empathy</a:t>
            </a:r>
            <a:r>
              <a:rPr lang="en-GB" sz="1600" dirty="0">
                <a:effectLst/>
                <a:latin typeface="Didot" panose="02000503000000020003" pitchFamily="2" charset="-79"/>
                <a:ea typeface="Calibri" panose="020F0502020204030204" pitchFamily="34" charset="0"/>
                <a:cs typeface="Didot" panose="02000503000000020003" pitchFamily="2" charset="-79"/>
              </a:rPr>
              <a:t>, trans. Waltraud Stein, </a:t>
            </a:r>
            <a:r>
              <a:rPr lang="en-GB" sz="1600" i="1" dirty="0">
                <a:effectLst/>
                <a:latin typeface="Didot" panose="02000503000000020003" pitchFamily="2" charset="-79"/>
                <a:ea typeface="Calibri" panose="020F0502020204030204" pitchFamily="34" charset="0"/>
                <a:cs typeface="Didot" panose="02000503000000020003" pitchFamily="2" charset="-79"/>
              </a:rPr>
              <a:t>Collected Works of Edith Stein, Sister Teresa Benedicta of the Cross Discalced Carmelite</a:t>
            </a:r>
            <a:r>
              <a:rPr lang="en-GB" sz="1600" dirty="0">
                <a:effectLst/>
                <a:latin typeface="Didot" panose="02000503000000020003" pitchFamily="2" charset="-79"/>
                <a:ea typeface="Calibri" panose="020F0502020204030204" pitchFamily="34" charset="0"/>
                <a:cs typeface="Didot" panose="02000503000000020003" pitchFamily="2" charset="-79"/>
              </a:rPr>
              <a:t>, </a:t>
            </a:r>
            <a:r>
              <a:rPr lang="en-GB" sz="1600" i="1" dirty="0">
                <a:effectLst/>
                <a:latin typeface="Didot" panose="02000503000000020003" pitchFamily="2" charset="-79"/>
                <a:ea typeface="Calibri" panose="020F0502020204030204" pitchFamily="34" charset="0"/>
                <a:cs typeface="Didot" panose="02000503000000020003" pitchFamily="2" charset="-79"/>
              </a:rPr>
              <a:t>Volume Three</a:t>
            </a:r>
            <a:r>
              <a:rPr lang="en-GB" sz="1600" dirty="0">
                <a:effectLst/>
                <a:latin typeface="Didot" panose="02000503000000020003" pitchFamily="2" charset="-79"/>
                <a:ea typeface="Calibri" panose="020F0502020204030204" pitchFamily="34" charset="0"/>
                <a:cs typeface="Didot" panose="02000503000000020003" pitchFamily="2" charset="-79"/>
              </a:rPr>
              <a:t>, 3</a:t>
            </a:r>
            <a:r>
              <a:rPr lang="en-GB" sz="1600" baseline="30000" dirty="0">
                <a:effectLst/>
                <a:latin typeface="Didot" panose="02000503000000020003" pitchFamily="2" charset="-79"/>
                <a:ea typeface="Calibri" panose="020F0502020204030204" pitchFamily="34" charset="0"/>
                <a:cs typeface="Didot" panose="02000503000000020003" pitchFamily="2" charset="-79"/>
              </a:rPr>
              <a:t>rd</a:t>
            </a:r>
            <a:r>
              <a:rPr lang="en-GB" sz="1600" dirty="0">
                <a:effectLst/>
                <a:latin typeface="Didot" panose="02000503000000020003" pitchFamily="2" charset="-79"/>
                <a:ea typeface="Calibri" panose="020F0502020204030204" pitchFamily="34" charset="0"/>
                <a:cs typeface="Didot" panose="02000503000000020003" pitchFamily="2" charset="-79"/>
              </a:rPr>
              <a:t> revised edition, Washington: ICS Publications. Original </a:t>
            </a:r>
            <a:r>
              <a:rPr lang="en-GB" sz="1600" i="1" dirty="0">
                <a:effectLst/>
                <a:latin typeface="Didot" panose="02000503000000020003" pitchFamily="2" charset="-79"/>
                <a:ea typeface="Calibri" panose="020F0502020204030204" pitchFamily="34" charset="0"/>
                <a:cs typeface="Didot" panose="02000503000000020003" pitchFamily="2" charset="-79"/>
              </a:rPr>
              <a:t>Zum Problem der Einfühlung </a:t>
            </a:r>
            <a:r>
              <a:rPr lang="en-GB" sz="1600" dirty="0">
                <a:effectLst/>
                <a:latin typeface="Didot" panose="02000503000000020003" pitchFamily="2" charset="-79"/>
                <a:ea typeface="Calibri" panose="020F0502020204030204" pitchFamily="34" charset="0"/>
                <a:cs typeface="Didot" panose="02000503000000020003" pitchFamily="2" charset="-79"/>
              </a:rPr>
              <a:t>1917.</a:t>
            </a:r>
          </a:p>
          <a:p>
            <a:pPr marL="0" indent="0">
              <a:lnSpc>
                <a:spcPct val="120000"/>
              </a:lnSpc>
              <a:buNone/>
            </a:pPr>
            <a:endParaRPr lang="en-GB" sz="1600" dirty="0">
              <a:effectLst/>
              <a:latin typeface="Didot" panose="02000503000000020003" pitchFamily="2" charset="-79"/>
              <a:ea typeface="Calibri" panose="020F0502020204030204" pitchFamily="34" charset="0"/>
              <a:cs typeface="Didot" panose="02000503000000020003" pitchFamily="2" charset="-79"/>
            </a:endParaRPr>
          </a:p>
          <a:p>
            <a:pPr marL="0" indent="0">
              <a:lnSpc>
                <a:spcPct val="120000"/>
              </a:lnSpc>
              <a:buNone/>
            </a:pPr>
            <a:r>
              <a:rPr lang="en-GB" sz="1400" dirty="0">
                <a:latin typeface="Didot" panose="02000503000000020003" pitchFamily="2" charset="-79"/>
                <a:ea typeface="Calibri" panose="020F0502020204030204" pitchFamily="34" charset="0"/>
                <a:cs typeface="Didot" panose="02000503000000020003" pitchFamily="2" charset="-79"/>
              </a:rPr>
              <a:t>Svenaeus, Fredrik 2018: “Edit Stein’s phenomenology of sensual and emotive empathy,” Phenomenology and the Cognitive Sciences, vol. 17, 741–760, </a:t>
            </a:r>
            <a:r>
              <a:rPr lang="en-GB" sz="1400" dirty="0">
                <a:latin typeface="Didot" panose="02000503000000020003" pitchFamily="2" charset="-79"/>
                <a:ea typeface="Calibri" panose="020F0502020204030204" pitchFamily="34" charset="0"/>
                <a:cs typeface="Didot" panose="02000503000000020003" pitchFamily="2" charset="-79"/>
                <a:hlinkClick r:id="rId4"/>
              </a:rPr>
              <a:t>https://www.researchgate.net/publication/323709201_Edith_Stein%27s_Encounter_with_Edmund_Husserl_and_Her_Phenomenology_of_the_Person</a:t>
            </a:r>
            <a:endParaRPr lang="en-GB" sz="1400" dirty="0">
              <a:latin typeface="Didot" panose="02000503000000020003" pitchFamily="2" charset="-79"/>
              <a:ea typeface="Calibri" panose="020F0502020204030204" pitchFamily="34" charset="0"/>
              <a:cs typeface="Didot" panose="02000503000000020003" pitchFamily="2" charset="-79"/>
            </a:endParaRPr>
          </a:p>
          <a:p>
            <a:pPr marL="0" indent="0">
              <a:lnSpc>
                <a:spcPct val="120000"/>
              </a:lnSpc>
              <a:buNone/>
            </a:pPr>
            <a:r>
              <a:rPr lang="en-GB" sz="1400" dirty="0">
                <a:effectLst/>
                <a:latin typeface="Didot" panose="02000503000000020003" pitchFamily="2" charset="-79"/>
                <a:ea typeface="Calibri" panose="020F0502020204030204" pitchFamily="34" charset="0"/>
                <a:cs typeface="Didot" panose="02000503000000020003" pitchFamily="2" charset="-79"/>
              </a:rPr>
              <a:t>Szanto, Thomas and Dermot Moran: “Edith Stein,” </a:t>
            </a:r>
            <a:r>
              <a:rPr lang="en-GB" sz="1400" i="1" dirty="0">
                <a:effectLst/>
                <a:latin typeface="Didot" panose="02000503000000020003" pitchFamily="2" charset="-79"/>
                <a:ea typeface="Calibri" panose="020F0502020204030204" pitchFamily="34" charset="0"/>
                <a:cs typeface="Didot" panose="02000503000000020003" pitchFamily="2" charset="-79"/>
              </a:rPr>
              <a:t>Stanford Encyclopedia of Philosophy</a:t>
            </a:r>
            <a:r>
              <a:rPr lang="en-GB" sz="1400" dirty="0">
                <a:effectLst/>
                <a:latin typeface="Didot" panose="02000503000000020003" pitchFamily="2" charset="-79"/>
                <a:ea typeface="Calibri" panose="020F0502020204030204" pitchFamily="34" charset="0"/>
                <a:cs typeface="Didot" panose="02000503000000020003" pitchFamily="2" charset="-79"/>
              </a:rPr>
              <a:t>,  ed. </a:t>
            </a:r>
            <a:r>
              <a:rPr lang="en-GB" sz="1400" b="0" i="0" u="none" strike="noStrike" dirty="0">
                <a:solidFill>
                  <a:srgbClr val="1A1A1A"/>
                </a:solidFill>
                <a:effectLst/>
                <a:latin typeface="Didot" panose="02000503000000020003" pitchFamily="2" charset="-79"/>
                <a:cs typeface="Didot" panose="02000503000000020003" pitchFamily="2" charset="-79"/>
              </a:rPr>
              <a:t>Edward N. Zalta, URL = &lt;https://plato.stanford.edu/archives/spr2020/entries/stein/&gt;</a:t>
            </a:r>
            <a:endParaRPr lang="en-GB" sz="1400" dirty="0">
              <a:effectLst/>
              <a:latin typeface="Didot" panose="02000503000000020003" pitchFamily="2" charset="-79"/>
              <a:ea typeface="Calibri" panose="020F0502020204030204" pitchFamily="34" charset="0"/>
              <a:cs typeface="Didot" panose="02000503000000020003" pitchFamily="2" charset="-79"/>
            </a:endParaRPr>
          </a:p>
          <a:p>
            <a:endParaRPr lang="en-FI" dirty="0"/>
          </a:p>
        </p:txBody>
      </p:sp>
    </p:spTree>
    <p:extLst>
      <p:ext uri="{BB962C8B-B14F-4D97-AF65-F5344CB8AC3E}">
        <p14:creationId xmlns:p14="http://schemas.microsoft.com/office/powerpoint/2010/main" val="301950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3E70-6C62-56C6-C49D-4F891BA373CE}"/>
              </a:ext>
            </a:extLst>
          </p:cNvPr>
          <p:cNvSpPr>
            <a:spLocks noGrp="1"/>
          </p:cNvSpPr>
          <p:nvPr>
            <p:ph type="title"/>
          </p:nvPr>
        </p:nvSpPr>
        <p:spPr>
          <a:xfrm flipV="1">
            <a:off x="838200" y="228600"/>
            <a:ext cx="10515600" cy="136525"/>
          </a:xfrm>
        </p:spPr>
        <p:txBody>
          <a:bodyPr>
            <a:normAutofit fontScale="90000"/>
          </a:bodyPr>
          <a:lstStyle/>
          <a:p>
            <a:r>
              <a:rPr lang="en-FI"/>
              <a:t> </a:t>
            </a:r>
          </a:p>
        </p:txBody>
      </p:sp>
      <p:sp>
        <p:nvSpPr>
          <p:cNvPr id="3" name="Content Placeholder 2">
            <a:extLst>
              <a:ext uri="{FF2B5EF4-FFF2-40B4-BE49-F238E27FC236}">
                <a16:creationId xmlns:a16="http://schemas.microsoft.com/office/drawing/2014/main" id="{DCC090CC-8540-FBE1-F562-962BBC050762}"/>
              </a:ext>
            </a:extLst>
          </p:cNvPr>
          <p:cNvSpPr>
            <a:spLocks noGrp="1"/>
          </p:cNvSpPr>
          <p:nvPr>
            <p:ph idx="1"/>
          </p:nvPr>
        </p:nvSpPr>
        <p:spPr>
          <a:xfrm>
            <a:off x="838200" y="365124"/>
            <a:ext cx="10515600" cy="6264275"/>
          </a:xfrm>
        </p:spPr>
        <p:txBody>
          <a:bodyPr>
            <a:normAutofit/>
          </a:bodyPr>
          <a:lstStyle/>
          <a:p>
            <a:pPr marL="0" indent="0">
              <a:lnSpc>
                <a:spcPct val="150000"/>
              </a:lnSpc>
              <a:buNone/>
            </a:pPr>
            <a:endParaRPr lang="en-US" sz="1800" dirty="0">
              <a:latin typeface="Didot" panose="02000503000000020003" pitchFamily="2" charset="-79"/>
              <a:cs typeface="Didot" panose="02000503000000020003" pitchFamily="2" charset="-79"/>
            </a:endParaRPr>
          </a:p>
          <a:p>
            <a:pPr marL="0" indent="0">
              <a:lnSpc>
                <a:spcPct val="150000"/>
              </a:lnSpc>
              <a:buNone/>
            </a:pPr>
            <a:r>
              <a:rPr lang="en-US" sz="1800" dirty="0">
                <a:latin typeface="Didot" panose="02000503000000020003" pitchFamily="2" charset="-79"/>
                <a:cs typeface="Didot" panose="02000503000000020003" pitchFamily="2" charset="-79"/>
              </a:rPr>
              <a:t>“Empathy (…) is the experience </a:t>
            </a:r>
            <a:r>
              <a:rPr lang="en-US" sz="1800" b="1" dirty="0">
                <a:solidFill>
                  <a:srgbClr val="0070C0"/>
                </a:solidFill>
                <a:latin typeface="Didot" panose="02000503000000020003" pitchFamily="2" charset="-79"/>
                <a:cs typeface="Didot" panose="02000503000000020003" pitchFamily="2" charset="-79"/>
              </a:rPr>
              <a:t>of foreign consciousness in general</a:t>
            </a:r>
            <a:r>
              <a:rPr lang="en-US" sz="1800" dirty="0">
                <a:latin typeface="Didot" panose="02000503000000020003" pitchFamily="2" charset="-79"/>
                <a:cs typeface="Didot" panose="02000503000000020003" pitchFamily="2" charset="-79"/>
              </a:rPr>
              <a:t>, irrespectively of the kind of the experiencing subject or of the subject whose consciousness is experienced” (Stein 1917, 10/11).</a:t>
            </a:r>
          </a:p>
          <a:p>
            <a:pPr marL="0" indent="0">
              <a:lnSpc>
                <a:spcPct val="150000"/>
              </a:lnSpc>
              <a:buNone/>
            </a:pPr>
            <a:endParaRPr lang="en-US" sz="1800" dirty="0">
              <a:latin typeface="Didot" panose="02000503000000020003" pitchFamily="2" charset="-79"/>
              <a:cs typeface="Didot" panose="02000503000000020003" pitchFamily="2" charset="-79"/>
            </a:endParaRPr>
          </a:p>
          <a:p>
            <a:pPr marL="0" indent="0">
              <a:lnSpc>
                <a:spcPct val="150000"/>
              </a:lnSpc>
              <a:buNone/>
            </a:pPr>
            <a:r>
              <a:rPr lang="en-US" sz="1800" dirty="0">
                <a:effectLst/>
                <a:latin typeface="Didot" panose="02000503000000020003" pitchFamily="2" charset="-79"/>
                <a:ea typeface="Times New Roman" panose="02020603050405020304" pitchFamily="18" charset="0"/>
                <a:cs typeface="Didot" panose="02000503000000020003" pitchFamily="2" charset="-79"/>
              </a:rPr>
              <a:t>“If we stick to the factical, i.e., to the experience of someone else as it comes to pass at any time, we find that actually the sensuous seen body is experienced forthwith as the body </a:t>
            </a:r>
            <a:r>
              <a:rPr lang="en-US" sz="1800" b="1" dirty="0">
                <a:solidFill>
                  <a:srgbClr val="0070C0"/>
                </a:solidFill>
                <a:effectLst/>
                <a:latin typeface="Didot" panose="02000503000000020003" pitchFamily="2" charset="-79"/>
                <a:ea typeface="Times New Roman" panose="02020603050405020304" pitchFamily="18" charset="0"/>
                <a:cs typeface="Didot" panose="02000503000000020003" pitchFamily="2" charset="-79"/>
              </a:rPr>
              <a:t>of someone else </a:t>
            </a:r>
            <a:r>
              <a:rPr lang="en-US" sz="1800" dirty="0">
                <a:effectLst/>
                <a:latin typeface="Didot" panose="02000503000000020003" pitchFamily="2" charset="-79"/>
                <a:ea typeface="Times New Roman" panose="02020603050405020304" pitchFamily="18" charset="0"/>
                <a:cs typeface="Didot" panose="02000503000000020003" pitchFamily="2" charset="-79"/>
              </a:rPr>
              <a:t>and not as merely an indication of someone else (…) What I actually see is not a sign (…); on the contrary, it is </a:t>
            </a:r>
            <a:r>
              <a:rPr lang="en-US" sz="1800" b="1" dirty="0">
                <a:solidFill>
                  <a:srgbClr val="0070C0"/>
                </a:solidFill>
                <a:effectLst/>
                <a:latin typeface="Didot" panose="02000503000000020003" pitchFamily="2" charset="-79"/>
                <a:ea typeface="Times New Roman" panose="02020603050405020304" pitchFamily="18" charset="0"/>
                <a:cs typeface="Didot" panose="02000503000000020003" pitchFamily="2" charset="-79"/>
              </a:rPr>
              <a:t>someone else</a:t>
            </a:r>
            <a:r>
              <a:rPr lang="en-US" sz="1800" dirty="0">
                <a:effectLst/>
                <a:latin typeface="Didot" panose="02000503000000020003" pitchFamily="2" charset="-79"/>
                <a:ea typeface="Times New Roman" panose="02020603050405020304" pitchFamily="18" charset="0"/>
                <a:cs typeface="Didot" panose="02000503000000020003" pitchFamily="2" charset="-79"/>
              </a:rPr>
              <a:t>” (Husserl Hua1, 150–153/121–124).</a:t>
            </a:r>
            <a:endParaRPr lang="en-US" sz="1800" dirty="0">
              <a:latin typeface="Didot" panose="02000503000000020003" pitchFamily="2" charset="-79"/>
              <a:cs typeface="Didot" panose="02000503000000020003" pitchFamily="2" charset="-79"/>
            </a:endParaRPr>
          </a:p>
          <a:p>
            <a:pPr marL="0" indent="0">
              <a:lnSpc>
                <a:spcPct val="150000"/>
              </a:lnSpc>
              <a:buNone/>
            </a:pPr>
            <a:r>
              <a:rPr lang="en-US" sz="1800" dirty="0">
                <a:effectLst/>
                <a:latin typeface="Didot" panose="02000503000000020003" pitchFamily="2" charset="-79"/>
                <a:ea typeface="Times New Roman" panose="02020603050405020304" pitchFamily="18" charset="0"/>
                <a:cs typeface="Didot" panose="02000503000000020003" pitchFamily="2" charset="-79"/>
              </a:rPr>
              <a:t>“The lived body of another continues to prove itself as actually a lived body, solely in its changing but incessantly </a:t>
            </a:r>
            <a:r>
              <a:rPr lang="en-US" sz="1800" b="1" dirty="0">
                <a:solidFill>
                  <a:srgbClr val="0070C0"/>
                </a:solidFill>
                <a:effectLst/>
                <a:latin typeface="Didot" panose="02000503000000020003" pitchFamily="2" charset="-79"/>
                <a:ea typeface="Times New Roman" panose="02020603050405020304" pitchFamily="18" charset="0"/>
                <a:cs typeface="Didot" panose="02000503000000020003" pitchFamily="2" charset="-79"/>
              </a:rPr>
              <a:t>harmonious behavior</a:t>
            </a:r>
            <a:r>
              <a:rPr lang="en-US" sz="1800" dirty="0">
                <a:effectLst/>
                <a:latin typeface="Didot" panose="02000503000000020003" pitchFamily="2" charset="-79"/>
                <a:ea typeface="Times New Roman" panose="02020603050405020304" pitchFamily="18" charset="0"/>
                <a:cs typeface="Didot" panose="02000503000000020003" pitchFamily="2" charset="-79"/>
              </a:rPr>
              <a:t>. Such harmonious behavior (…) </a:t>
            </a:r>
            <a:r>
              <a:rPr lang="en-US" sz="1800" b="1" dirty="0">
                <a:solidFill>
                  <a:srgbClr val="0070C0"/>
                </a:solidFill>
                <a:effectLst/>
                <a:latin typeface="Didot" panose="02000503000000020003" pitchFamily="2" charset="-79"/>
                <a:ea typeface="Times New Roman" panose="02020603050405020304" pitchFamily="18" charset="0"/>
                <a:cs typeface="Didot" panose="02000503000000020003" pitchFamily="2" charset="-79"/>
              </a:rPr>
              <a:t>must present itself fulfillingly </a:t>
            </a:r>
            <a:r>
              <a:rPr lang="en-US" sz="1800" dirty="0">
                <a:effectLst/>
                <a:latin typeface="Didot" panose="02000503000000020003" pitchFamily="2" charset="-79"/>
                <a:ea typeface="Times New Roman" panose="02020603050405020304" pitchFamily="18" charset="0"/>
                <a:cs typeface="Didot" panose="02000503000000020003" pitchFamily="2" charset="-79"/>
              </a:rPr>
              <a:t>in originary experience [perception] and do so throughout the continuous change in behavior from phase to phase. </a:t>
            </a:r>
            <a:r>
              <a:rPr lang="en-US" sz="1800" b="1" dirty="0">
                <a:solidFill>
                  <a:srgbClr val="0070C0"/>
                </a:solidFill>
                <a:effectLst/>
                <a:latin typeface="Didot" panose="02000503000000020003" pitchFamily="2" charset="-79"/>
                <a:ea typeface="Times New Roman" panose="02020603050405020304" pitchFamily="18" charset="0"/>
                <a:cs typeface="Didot" panose="02000503000000020003" pitchFamily="2" charset="-79"/>
              </a:rPr>
              <a:t>The organism becomes experienced as a pseudo-organism precisely if there is something discordant about its behavior</a:t>
            </a:r>
            <a:r>
              <a:rPr lang="en-US" sz="1800" dirty="0">
                <a:effectLst/>
                <a:latin typeface="Didot" panose="02000503000000020003" pitchFamily="2" charset="-79"/>
                <a:ea typeface="Times New Roman" panose="02020603050405020304" pitchFamily="18" charset="0"/>
                <a:cs typeface="Didot" panose="02000503000000020003" pitchFamily="2" charset="-79"/>
              </a:rPr>
              <a:t>”  (Husserl Hua1, 144/114).</a:t>
            </a:r>
          </a:p>
          <a:p>
            <a:pPr marL="0" indent="0">
              <a:buNone/>
            </a:pPr>
            <a:endParaRPr lang="en-FI" dirty="0"/>
          </a:p>
        </p:txBody>
      </p:sp>
    </p:spTree>
    <p:extLst>
      <p:ext uri="{BB962C8B-B14F-4D97-AF65-F5344CB8AC3E}">
        <p14:creationId xmlns:p14="http://schemas.microsoft.com/office/powerpoint/2010/main" val="105250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2C22-295E-89C8-4728-76C00DA9DD60}"/>
              </a:ext>
            </a:extLst>
          </p:cNvPr>
          <p:cNvSpPr>
            <a:spLocks noGrp="1"/>
          </p:cNvSpPr>
          <p:nvPr>
            <p:ph type="title"/>
          </p:nvPr>
        </p:nvSpPr>
        <p:spPr>
          <a:xfrm>
            <a:off x="838200" y="418914"/>
            <a:ext cx="10515600" cy="522381"/>
          </a:xfrm>
        </p:spPr>
        <p:txBody>
          <a:bodyPr>
            <a:normAutofit fontScale="90000"/>
          </a:bodyPr>
          <a:lstStyle/>
          <a:p>
            <a:r>
              <a:rPr lang="en-FI" sz="3200"/>
              <a:t>Tehchnical terminology (Nina’s question)</a:t>
            </a:r>
          </a:p>
        </p:txBody>
      </p:sp>
      <p:sp>
        <p:nvSpPr>
          <p:cNvPr id="3" name="Content Placeholder 2">
            <a:extLst>
              <a:ext uri="{FF2B5EF4-FFF2-40B4-BE49-F238E27FC236}">
                <a16:creationId xmlns:a16="http://schemas.microsoft.com/office/drawing/2014/main" id="{3D641840-5ED5-4C5C-CE5E-BAF85B384939}"/>
              </a:ext>
            </a:extLst>
          </p:cNvPr>
          <p:cNvSpPr>
            <a:spLocks noGrp="1"/>
          </p:cNvSpPr>
          <p:nvPr>
            <p:ph idx="1"/>
          </p:nvPr>
        </p:nvSpPr>
        <p:spPr>
          <a:xfrm>
            <a:off x="457955" y="1021977"/>
            <a:ext cx="10390094" cy="5836023"/>
          </a:xfrm>
        </p:spPr>
        <p:txBody>
          <a:bodyPr>
            <a:normAutofit/>
          </a:bodyPr>
          <a:lstStyle/>
          <a:p>
            <a:pPr marL="0" indent="0">
              <a:buNone/>
            </a:pPr>
            <a:r>
              <a:rPr lang="en-FI" sz="1900" dirty="0">
                <a:latin typeface="+mj-lt"/>
              </a:rPr>
              <a:t>Experience is studied in phenomenology as an </a:t>
            </a:r>
            <a:r>
              <a:rPr lang="en-FI" sz="1900" b="1" dirty="0">
                <a:solidFill>
                  <a:srgbClr val="0070C0"/>
                </a:solidFill>
                <a:latin typeface="+mj-lt"/>
              </a:rPr>
              <a:t>intentional</a:t>
            </a:r>
            <a:r>
              <a:rPr lang="en-FI" sz="1900" dirty="0">
                <a:solidFill>
                  <a:srgbClr val="0070C0"/>
                </a:solidFill>
                <a:latin typeface="+mj-lt"/>
              </a:rPr>
              <a:t> </a:t>
            </a:r>
            <a:r>
              <a:rPr lang="en-FI" sz="1900" b="1" dirty="0">
                <a:solidFill>
                  <a:srgbClr val="0070C0"/>
                </a:solidFill>
                <a:latin typeface="+mj-lt"/>
              </a:rPr>
              <a:t>relating to </a:t>
            </a:r>
            <a:r>
              <a:rPr lang="en-FI" sz="1900" dirty="0">
                <a:latin typeface="+mj-lt"/>
              </a:rPr>
              <a:t>an object,</a:t>
            </a:r>
            <a:br>
              <a:rPr lang="en-FI" sz="1900" dirty="0">
                <a:latin typeface="+mj-lt"/>
              </a:rPr>
            </a:br>
            <a:r>
              <a:rPr lang="en-FI" sz="1900" dirty="0">
                <a:latin typeface="+mj-lt"/>
              </a:rPr>
              <a:t>=&gt; object is studied </a:t>
            </a:r>
            <a:r>
              <a:rPr lang="en-FI" sz="1900" b="1" i="1" dirty="0">
                <a:solidFill>
                  <a:srgbClr val="0070C0"/>
                </a:solidFill>
                <a:latin typeface="+mj-lt"/>
              </a:rPr>
              <a:t>as</a:t>
            </a:r>
            <a:r>
              <a:rPr lang="en-FI" sz="1900" b="1" dirty="0">
                <a:solidFill>
                  <a:srgbClr val="0070C0"/>
                </a:solidFill>
                <a:latin typeface="+mj-lt"/>
              </a:rPr>
              <a:t> it is intended</a:t>
            </a:r>
            <a:r>
              <a:rPr lang="en-FI" sz="1900" dirty="0">
                <a:latin typeface="+mj-lt"/>
              </a:rPr>
              <a:t>, th</a:t>
            </a:r>
            <a:r>
              <a:rPr lang="en-GB" sz="1900" dirty="0">
                <a:latin typeface="+mj-lt"/>
              </a:rPr>
              <a:t>at</a:t>
            </a:r>
            <a:r>
              <a:rPr lang="en-FI" sz="1900" dirty="0">
                <a:latin typeface="+mj-lt"/>
              </a:rPr>
              <a:t> is, </a:t>
            </a:r>
            <a:r>
              <a:rPr lang="en-FI" sz="1900" b="1" dirty="0">
                <a:solidFill>
                  <a:srgbClr val="0070C0"/>
                </a:solidFill>
                <a:latin typeface="+mj-lt"/>
              </a:rPr>
              <a:t>under the sense </a:t>
            </a:r>
            <a:r>
              <a:rPr lang="en-FI" sz="1900" dirty="0">
                <a:latin typeface="+mj-lt"/>
              </a:rPr>
              <a:t>in which it is intended (by the subject).</a:t>
            </a:r>
          </a:p>
          <a:p>
            <a:pPr marL="0" indent="0">
              <a:buNone/>
            </a:pPr>
            <a:r>
              <a:rPr lang="en-FI" sz="1900" dirty="0">
                <a:latin typeface="+mj-lt"/>
              </a:rPr>
              <a:t>We are </a:t>
            </a:r>
            <a:r>
              <a:rPr lang="en-FI" sz="1900" b="1" dirty="0">
                <a:solidFill>
                  <a:srgbClr val="0070C0"/>
                </a:solidFill>
                <a:latin typeface="+mj-lt"/>
              </a:rPr>
              <a:t>influenced</a:t>
            </a:r>
            <a:r>
              <a:rPr lang="en-FI" sz="1900" dirty="0">
                <a:latin typeface="+mj-lt"/>
              </a:rPr>
              <a:t> by numerous objects that </a:t>
            </a:r>
            <a:r>
              <a:rPr lang="en-FI" sz="1900" b="1" dirty="0">
                <a:solidFill>
                  <a:srgbClr val="0070C0"/>
                </a:solidFill>
                <a:latin typeface="+mj-lt"/>
              </a:rPr>
              <a:t>do not figure </a:t>
            </a:r>
            <a:r>
              <a:rPr lang="en-FI" sz="1900" dirty="0">
                <a:latin typeface="+mj-lt"/>
              </a:rPr>
              <a:t>in our conscious experience, e.g., current circumstances, existing things, occuring events and unconscious inclinations (drives, instincts). </a:t>
            </a:r>
          </a:p>
          <a:p>
            <a:pPr marL="0" indent="0">
              <a:buNone/>
            </a:pPr>
            <a:r>
              <a:rPr lang="en-FI" sz="1900" dirty="0">
                <a:latin typeface="+mj-lt"/>
              </a:rPr>
              <a:t>Only the ones that </a:t>
            </a:r>
            <a:r>
              <a:rPr lang="en-FI" sz="1900" b="1" dirty="0">
                <a:solidFill>
                  <a:srgbClr val="0070C0"/>
                </a:solidFill>
                <a:latin typeface="+mj-lt"/>
              </a:rPr>
              <a:t>enter our consciousness </a:t>
            </a:r>
            <a:r>
              <a:rPr lang="en-FI" sz="1900" dirty="0">
                <a:latin typeface="+mj-lt"/>
              </a:rPr>
              <a:t>(either focally or horizontally) are parts of our conscious experience and only such conscious influences motivate us and can be studied by phenomenological methods.</a:t>
            </a:r>
          </a:p>
          <a:p>
            <a:pPr marL="0" indent="0">
              <a:buNone/>
            </a:pPr>
            <a:r>
              <a:rPr lang="en-FI" sz="1900" dirty="0">
                <a:latin typeface="+mj-lt"/>
              </a:rPr>
              <a:t>Examples of </a:t>
            </a:r>
            <a:r>
              <a:rPr lang="en-FI" sz="1900" b="1" dirty="0">
                <a:solidFill>
                  <a:srgbClr val="0070C0"/>
                </a:solidFill>
                <a:latin typeface="+mj-lt"/>
              </a:rPr>
              <a:t>non-intended</a:t>
            </a:r>
            <a:r>
              <a:rPr lang="en-FI" sz="1900" dirty="0">
                <a:latin typeface="+mj-lt"/>
              </a:rPr>
              <a:t> influences:</a:t>
            </a:r>
          </a:p>
          <a:p>
            <a:pPr marL="457200" lvl="1" indent="0">
              <a:buNone/>
            </a:pPr>
            <a:r>
              <a:rPr lang="en-FI" sz="1300" dirty="0">
                <a:latin typeface="+mj-lt"/>
              </a:rPr>
              <a:t>E1 You enter an elevator with a friend in a department store discussing your common hiking trip; when you exit the elevator you are humming a tune; your friend says “It catchy”; you realize that the tune was playing in the elevator.</a:t>
            </a:r>
          </a:p>
          <a:p>
            <a:pPr marL="457200" lvl="1" indent="0">
              <a:buNone/>
            </a:pPr>
            <a:r>
              <a:rPr lang="en-FI" sz="1300" dirty="0">
                <a:latin typeface="+mj-lt"/>
              </a:rPr>
              <a:t>E2 You fall in love with a person whom you have just recently met. The person happens to be cross-eyed. You go to wisit your mother who shows you some old photos. In one of the photos you are standing hand in hand wi</a:t>
            </a:r>
            <a:r>
              <a:rPr lang="en-GB" sz="1300" dirty="0">
                <a:latin typeface="+mj-lt"/>
              </a:rPr>
              <a:t>th</a:t>
            </a:r>
            <a:r>
              <a:rPr lang="en-FI" sz="1300" dirty="0">
                <a:latin typeface="+mj-lt"/>
              </a:rPr>
              <a:t> another child. Your mother says: “There you are with your first sweethearth”. You look at the photo and realize that also your childhood beloved was cross-eyed (case reported by Descartes in his </a:t>
            </a:r>
            <a:r>
              <a:rPr lang="en-FI" sz="1300" i="1" dirty="0">
                <a:latin typeface="+mj-lt"/>
              </a:rPr>
              <a:t>Passions of the Soul </a:t>
            </a:r>
            <a:r>
              <a:rPr lang="en-FI" sz="1300" dirty="0">
                <a:latin typeface="+mj-lt"/>
              </a:rPr>
              <a:t>1641).</a:t>
            </a:r>
          </a:p>
          <a:p>
            <a:pPr marL="0" indent="0">
              <a:buNone/>
            </a:pPr>
            <a:endParaRPr lang="en-FI" sz="1600" dirty="0">
              <a:latin typeface="Didot" panose="02000503000000020003" pitchFamily="2" charset="-79"/>
              <a:cs typeface="Didot" panose="02000503000000020003" pitchFamily="2" charset="-79"/>
            </a:endParaRPr>
          </a:p>
          <a:p>
            <a:pPr marL="0" indent="0">
              <a:lnSpc>
                <a:spcPct val="150000"/>
              </a:lnSpc>
              <a:buNone/>
            </a:pPr>
            <a:r>
              <a:rPr lang="en-FI" sz="1600" dirty="0">
                <a:latin typeface="Didot" panose="02000503000000020003" pitchFamily="2" charset="-79"/>
                <a:cs typeface="Didot" panose="02000503000000020003" pitchFamily="2" charset="-79"/>
              </a:rPr>
              <a:t>“What I do not ‘know ‘, what does not stand over against me in my lived experiences, in my representing, thinking and acting, as the represented, perceived, remembered, thought, etc., </a:t>
            </a:r>
            <a:r>
              <a:rPr lang="en-FI" sz="1600" b="1" dirty="0">
                <a:solidFill>
                  <a:srgbClr val="0070C0"/>
                </a:solidFill>
                <a:latin typeface="Didot" panose="02000503000000020003" pitchFamily="2" charset="-79"/>
                <a:cs typeface="Didot" panose="02000503000000020003" pitchFamily="2" charset="-79"/>
              </a:rPr>
              <a:t>does not ‘determine’ me mentally or spiritually</a:t>
            </a:r>
            <a:r>
              <a:rPr lang="en-FI" sz="1600" dirty="0">
                <a:latin typeface="Didot" panose="02000503000000020003" pitchFamily="2" charset="-79"/>
                <a:cs typeface="Didot" panose="02000503000000020003" pitchFamily="2" charset="-79"/>
              </a:rPr>
              <a:t>” (Husserl Hua4, 231/243).</a:t>
            </a:r>
          </a:p>
        </p:txBody>
      </p:sp>
    </p:spTree>
    <p:extLst>
      <p:ext uri="{BB962C8B-B14F-4D97-AF65-F5344CB8AC3E}">
        <p14:creationId xmlns:p14="http://schemas.microsoft.com/office/powerpoint/2010/main" val="331378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1B06-43A1-F9A3-A346-A3F68E384ADD}"/>
              </a:ext>
            </a:extLst>
          </p:cNvPr>
          <p:cNvSpPr>
            <a:spLocks noGrp="1"/>
          </p:cNvSpPr>
          <p:nvPr>
            <p:ph type="title"/>
          </p:nvPr>
        </p:nvSpPr>
        <p:spPr>
          <a:xfrm>
            <a:off x="627530" y="96185"/>
            <a:ext cx="10515600" cy="1100604"/>
          </a:xfrm>
        </p:spPr>
        <p:txBody>
          <a:bodyPr>
            <a:normAutofit fontScale="90000"/>
          </a:bodyPr>
          <a:lstStyle/>
          <a:p>
            <a:pPr marL="0" indent="0"/>
            <a:br>
              <a:rPr lang="en-FI">
                <a:latin typeface="+mj-lt"/>
              </a:rPr>
            </a:br>
            <a:r>
              <a:rPr lang="en-FI" sz="3100">
                <a:latin typeface="+mj-lt"/>
              </a:rPr>
              <a:t>“Parts” of experience, called its “moments”</a:t>
            </a:r>
            <a:br>
              <a:rPr lang="en-FI">
                <a:latin typeface="+mj-lt"/>
              </a:rPr>
            </a:br>
            <a:br>
              <a:rPr lang="en-FI">
                <a:latin typeface="+mj-lt"/>
              </a:rPr>
            </a:br>
            <a:endParaRPr lang="en-FI"/>
          </a:p>
        </p:txBody>
      </p:sp>
      <p:sp>
        <p:nvSpPr>
          <p:cNvPr id="3" name="Content Placeholder 2">
            <a:extLst>
              <a:ext uri="{FF2B5EF4-FFF2-40B4-BE49-F238E27FC236}">
                <a16:creationId xmlns:a16="http://schemas.microsoft.com/office/drawing/2014/main" id="{3E837B45-05AB-C160-0CEB-B9037821A89C}"/>
              </a:ext>
            </a:extLst>
          </p:cNvPr>
          <p:cNvSpPr>
            <a:spLocks noGrp="1"/>
          </p:cNvSpPr>
          <p:nvPr>
            <p:ph idx="1"/>
          </p:nvPr>
        </p:nvSpPr>
        <p:spPr>
          <a:xfrm>
            <a:off x="732864" y="786374"/>
            <a:ext cx="10726271" cy="5975441"/>
          </a:xfrm>
        </p:spPr>
        <p:txBody>
          <a:bodyPr>
            <a:normAutofit fontScale="92500" lnSpcReduction="20000"/>
          </a:bodyPr>
          <a:lstStyle/>
          <a:p>
            <a:pPr marL="0" indent="0">
              <a:buNone/>
            </a:pPr>
            <a:r>
              <a:rPr lang="en-GB" sz="2200" dirty="0">
                <a:latin typeface="+mj-lt"/>
              </a:rPr>
              <a:t>We can distinguish between </a:t>
            </a:r>
            <a:r>
              <a:rPr lang="en-GB" sz="2200" b="1" dirty="0">
                <a:solidFill>
                  <a:srgbClr val="0070C0"/>
                </a:solidFill>
                <a:latin typeface="+mj-lt"/>
              </a:rPr>
              <a:t>three</a:t>
            </a:r>
            <a:r>
              <a:rPr lang="en-GB" sz="2200" dirty="0">
                <a:latin typeface="+mj-lt"/>
              </a:rPr>
              <a:t> structural parts or moments of intentional experience:</a:t>
            </a:r>
          </a:p>
          <a:p>
            <a:pPr marL="0" indent="0">
              <a:buNone/>
            </a:pPr>
            <a:r>
              <a:rPr lang="en-GB" sz="2200" dirty="0">
                <a:latin typeface="+mj-lt"/>
              </a:rPr>
              <a:t>1. the m</a:t>
            </a:r>
            <a:r>
              <a:rPr lang="en-FI" sz="2200">
                <a:latin typeface="+mj-lt"/>
              </a:rPr>
              <a:t>anner or act of intending = </a:t>
            </a:r>
            <a:r>
              <a:rPr lang="en-FI" sz="2200" b="1">
                <a:solidFill>
                  <a:srgbClr val="C00000"/>
                </a:solidFill>
                <a:latin typeface="+mj-lt"/>
              </a:rPr>
              <a:t>noesis</a:t>
            </a:r>
          </a:p>
          <a:p>
            <a:pPr marL="0" indent="0">
              <a:buNone/>
            </a:pPr>
            <a:r>
              <a:rPr lang="en-FI" sz="2200">
                <a:latin typeface="+mj-lt"/>
              </a:rPr>
              <a:t>2. the object </a:t>
            </a:r>
            <a:r>
              <a:rPr lang="en-FI" sz="2200" i="1">
                <a:latin typeface="+mj-lt"/>
              </a:rPr>
              <a:t>as</a:t>
            </a:r>
            <a:r>
              <a:rPr lang="en-FI" sz="2200">
                <a:latin typeface="+mj-lt"/>
              </a:rPr>
              <a:t> intended = </a:t>
            </a:r>
            <a:r>
              <a:rPr lang="en-FI" sz="2200" b="1">
                <a:solidFill>
                  <a:srgbClr val="C00000"/>
                </a:solidFill>
                <a:latin typeface="+mj-lt"/>
              </a:rPr>
              <a:t>noema</a:t>
            </a:r>
            <a:r>
              <a:rPr lang="en-FI" sz="2200">
                <a:latin typeface="+mj-lt"/>
              </a:rPr>
              <a:t> ≈ sense,</a:t>
            </a:r>
          </a:p>
          <a:p>
            <a:pPr marL="0" indent="0">
              <a:buNone/>
            </a:pPr>
            <a:r>
              <a:rPr lang="en-GB" sz="2200" dirty="0">
                <a:latin typeface="+mj-lt"/>
              </a:rPr>
              <a:t>3. s</a:t>
            </a:r>
            <a:r>
              <a:rPr lang="en-FI" sz="2200">
                <a:latin typeface="+mj-lt"/>
              </a:rPr>
              <a:t>ubject of intentional acting: </a:t>
            </a:r>
            <a:r>
              <a:rPr lang="en-FI" sz="2200" b="1">
                <a:solidFill>
                  <a:srgbClr val="C00000"/>
                </a:solidFill>
                <a:latin typeface="+mj-lt"/>
              </a:rPr>
              <a:t>ego</a:t>
            </a:r>
            <a:r>
              <a:rPr lang="en-FI" sz="2200">
                <a:latin typeface="+mj-lt"/>
              </a:rPr>
              <a:t>, person.</a:t>
            </a:r>
          </a:p>
          <a:p>
            <a:pPr marL="0" indent="0">
              <a:buNone/>
            </a:pPr>
            <a:endParaRPr lang="en-GB" sz="1500" dirty="0">
              <a:solidFill>
                <a:srgbClr val="0070C0"/>
              </a:solidFill>
              <a:latin typeface="+mj-lt"/>
            </a:endParaRPr>
          </a:p>
          <a:p>
            <a:pPr marL="0" indent="0">
              <a:buNone/>
            </a:pPr>
            <a:r>
              <a:rPr lang="en-GB" sz="2200" dirty="0">
                <a:latin typeface="+mj-lt"/>
              </a:rPr>
              <a:t>These a</a:t>
            </a:r>
            <a:r>
              <a:rPr lang="en-FI" sz="2200">
                <a:latin typeface="+mj-lt"/>
              </a:rPr>
              <a:t>re </a:t>
            </a:r>
            <a:r>
              <a:rPr lang="en-FI" sz="2200" b="1">
                <a:solidFill>
                  <a:srgbClr val="0070C0"/>
                </a:solidFill>
                <a:latin typeface="+mj-lt"/>
              </a:rPr>
              <a:t>not separable </a:t>
            </a:r>
            <a:r>
              <a:rPr lang="en-FI" sz="2200">
                <a:latin typeface="+mj-lt"/>
              </a:rPr>
              <a:t>parts but are </a:t>
            </a:r>
            <a:r>
              <a:rPr lang="en-FI" sz="2200" b="1">
                <a:solidFill>
                  <a:srgbClr val="0070C0"/>
                </a:solidFill>
                <a:latin typeface="+mj-lt"/>
              </a:rPr>
              <a:t>mutually dependet </a:t>
            </a:r>
            <a:r>
              <a:rPr lang="en-FI" sz="2200">
                <a:latin typeface="+mj-lt"/>
              </a:rPr>
              <a:t>moments that can only be </a:t>
            </a:r>
            <a:r>
              <a:rPr lang="en-FI" sz="2200" b="1">
                <a:solidFill>
                  <a:srgbClr val="0070C0"/>
                </a:solidFill>
                <a:latin typeface="+mj-lt"/>
              </a:rPr>
              <a:t>distinguised</a:t>
            </a:r>
            <a:r>
              <a:rPr lang="en-FI" sz="2200">
                <a:latin typeface="+mj-lt"/>
              </a:rPr>
              <a:t> by conceptual analysis, </a:t>
            </a:r>
          </a:p>
          <a:p>
            <a:pPr marL="0" indent="0">
              <a:buNone/>
            </a:pPr>
            <a:r>
              <a:rPr lang="en-FI" sz="1900">
                <a:latin typeface="+mj-lt"/>
              </a:rPr>
              <a:t>	</a:t>
            </a:r>
            <a:r>
              <a:rPr lang="en-FI" sz="1700">
                <a:latin typeface="+mj-lt"/>
              </a:rPr>
              <a:t>cf. the two sides of a coin or the four parts of a river – the source, the stream, the bank and the estuary – which 	cannot be separated but can only be distinguished conceptually.</a:t>
            </a:r>
            <a:endParaRPr lang="en-FI" sz="2200">
              <a:latin typeface="+mj-lt"/>
            </a:endParaRPr>
          </a:p>
          <a:p>
            <a:pPr marL="0" indent="0">
              <a:buNone/>
            </a:pPr>
            <a:r>
              <a:rPr lang="en-FI" sz="2200">
                <a:latin typeface="+mj-lt"/>
              </a:rPr>
              <a:t>So, the </a:t>
            </a:r>
            <a:r>
              <a:rPr lang="en-FI" sz="2200" b="1">
                <a:solidFill>
                  <a:srgbClr val="0070C0"/>
                </a:solidFill>
                <a:latin typeface="+mj-lt"/>
              </a:rPr>
              <a:t>main targets</a:t>
            </a:r>
            <a:r>
              <a:rPr lang="en-FI" sz="2200">
                <a:latin typeface="+mj-lt"/>
              </a:rPr>
              <a:t> of phenomenological analyses are the </a:t>
            </a:r>
            <a:r>
              <a:rPr lang="en-FI" sz="2200" b="1">
                <a:solidFill>
                  <a:srgbClr val="C00000"/>
                </a:solidFill>
                <a:latin typeface="+mj-lt"/>
              </a:rPr>
              <a:t>ego-noesis-noema</a:t>
            </a:r>
            <a:r>
              <a:rPr lang="en-FI" sz="2200">
                <a:latin typeface="+mj-lt"/>
              </a:rPr>
              <a:t>*</a:t>
            </a:r>
            <a:r>
              <a:rPr lang="en-FI" sz="2200">
                <a:solidFill>
                  <a:srgbClr val="C00000"/>
                </a:solidFill>
                <a:latin typeface="+mj-lt"/>
              </a:rPr>
              <a:t> </a:t>
            </a:r>
            <a:r>
              <a:rPr lang="en-FI" sz="2200">
                <a:latin typeface="+mj-lt"/>
              </a:rPr>
              <a:t>structures of experiences and the intentional relations that they entail: someone intending something as something.</a:t>
            </a:r>
          </a:p>
          <a:p>
            <a:pPr marL="0" indent="0">
              <a:buNone/>
            </a:pPr>
            <a:r>
              <a:rPr lang="en-FI" sz="2500">
                <a:latin typeface="+mj-lt"/>
              </a:rPr>
              <a:t>	</a:t>
            </a:r>
            <a:r>
              <a:rPr lang="en-FI" sz="1900">
                <a:latin typeface="+mj-lt"/>
              </a:rPr>
              <a:t>EXAMPLES:</a:t>
            </a:r>
          </a:p>
          <a:p>
            <a:pPr marL="0" indent="0">
              <a:buNone/>
            </a:pPr>
            <a:r>
              <a:rPr lang="en-FI" sz="1700">
                <a:latin typeface="+mj-lt"/>
              </a:rPr>
              <a:t>	Sexists intending women as lower creatures without full human capacities of delibreation and reasoning.</a:t>
            </a:r>
          </a:p>
          <a:p>
            <a:pPr marL="0" indent="0">
              <a:buNone/>
            </a:pPr>
            <a:r>
              <a:rPr lang="en-FI" sz="1700">
                <a:latin typeface="+mj-lt"/>
              </a:rPr>
              <a:t>	An operating surgeon intending her/his patient as a bio-chemical mechanism, and a nurse intending the same patient 	after the operation as a emotional agent.</a:t>
            </a:r>
          </a:p>
          <a:p>
            <a:pPr marL="0" indent="0">
              <a:buNone/>
            </a:pPr>
            <a:r>
              <a:rPr lang="en-FI" sz="1700">
                <a:latin typeface="+mj-lt"/>
              </a:rPr>
              <a:t>	Central-European colonialists intending the people of the colonialised countries as work force. </a:t>
            </a:r>
          </a:p>
          <a:p>
            <a:pPr marL="0" indent="0">
              <a:buNone/>
            </a:pPr>
            <a:r>
              <a:rPr lang="en-FI" sz="1700">
                <a:latin typeface="+mj-lt"/>
              </a:rPr>
              <a:t>	In rage, Medeia intending her husband as the source of unjustice and destruction, and her sons as tools of 	punishment.</a:t>
            </a:r>
          </a:p>
          <a:p>
            <a:pPr marL="0" indent="0">
              <a:buNone/>
            </a:pPr>
            <a:endParaRPr lang="en-FI" sz="1700">
              <a:latin typeface="+mj-lt"/>
            </a:endParaRPr>
          </a:p>
          <a:p>
            <a:pPr marL="0" indent="0">
              <a:buNone/>
            </a:pPr>
            <a:r>
              <a:rPr lang="en-FI" sz="1900">
                <a:latin typeface="+mj-lt"/>
              </a:rPr>
              <a:t>Our main task is </a:t>
            </a:r>
            <a:r>
              <a:rPr lang="en-FI" sz="1900" b="1">
                <a:solidFill>
                  <a:srgbClr val="0070C0"/>
                </a:solidFill>
                <a:latin typeface="+mj-lt"/>
              </a:rPr>
              <a:t>to describe</a:t>
            </a:r>
            <a:r>
              <a:rPr lang="en-FI" sz="1900">
                <a:latin typeface="+mj-lt"/>
              </a:rPr>
              <a:t> such structures of intending, not to judge the persons involved.</a:t>
            </a:r>
          </a:p>
          <a:p>
            <a:pPr marL="0" indent="0">
              <a:buNone/>
            </a:pPr>
            <a:endParaRPr lang="en-FI"/>
          </a:p>
        </p:txBody>
      </p:sp>
    </p:spTree>
    <p:extLst>
      <p:ext uri="{BB962C8B-B14F-4D97-AF65-F5344CB8AC3E}">
        <p14:creationId xmlns:p14="http://schemas.microsoft.com/office/powerpoint/2010/main" val="170824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B0274-33ED-F9A7-808E-F3644666B66E}"/>
              </a:ext>
            </a:extLst>
          </p:cNvPr>
          <p:cNvSpPr>
            <a:spLocks noGrp="1"/>
          </p:cNvSpPr>
          <p:nvPr>
            <p:ph type="title"/>
          </p:nvPr>
        </p:nvSpPr>
        <p:spPr/>
        <p:txBody>
          <a:bodyPr>
            <a:normAutofit/>
          </a:bodyPr>
          <a:lstStyle/>
          <a:p>
            <a:r>
              <a:rPr lang="en-FI" sz="2800" dirty="0"/>
              <a:t>Metaphors used to picture the </a:t>
            </a:r>
            <a:r>
              <a:rPr lang="en-FI" sz="2800" b="1" dirty="0">
                <a:solidFill>
                  <a:srgbClr val="0070C0"/>
                </a:solidFill>
              </a:rPr>
              <a:t>ego-noesis-noema</a:t>
            </a:r>
            <a:r>
              <a:rPr lang="en-FI" sz="2800" dirty="0"/>
              <a:t> structure: </a:t>
            </a:r>
            <a:br>
              <a:rPr lang="en-FI" sz="2800" dirty="0"/>
            </a:br>
            <a:r>
              <a:rPr lang="en-FI" sz="2400" dirty="0"/>
              <a:t>The search light metaphor (in Finnish “valonheittäjä”, “taskulappu”):</a:t>
            </a:r>
            <a:br>
              <a:rPr lang="en-FI" sz="2400" dirty="0"/>
            </a:br>
            <a:r>
              <a:rPr lang="en-FI" sz="2400" dirty="0"/>
              <a:t>Basic idea: Egoic consicousness throws light on its intentional objects</a:t>
            </a:r>
          </a:p>
        </p:txBody>
      </p:sp>
      <p:pic>
        <p:nvPicPr>
          <p:cNvPr id="4" name="Content Placeholder 3">
            <a:extLst>
              <a:ext uri="{FF2B5EF4-FFF2-40B4-BE49-F238E27FC236}">
                <a16:creationId xmlns:a16="http://schemas.microsoft.com/office/drawing/2014/main" id="{372D18A3-BCE4-D54C-0D27-D768B0B0CF5D}"/>
              </a:ext>
            </a:extLst>
          </p:cNvPr>
          <p:cNvPicPr>
            <a:picLocks noGrp="1" noChangeAspect="1"/>
          </p:cNvPicPr>
          <p:nvPr>
            <p:ph idx="1"/>
          </p:nvPr>
        </p:nvPicPr>
        <p:blipFill>
          <a:blip r:embed="rId2"/>
          <a:stretch>
            <a:fillRect/>
          </a:stretch>
        </p:blipFill>
        <p:spPr>
          <a:xfrm>
            <a:off x="108488" y="1690688"/>
            <a:ext cx="3940060" cy="2645879"/>
          </a:xfrm>
        </p:spPr>
      </p:pic>
      <p:pic>
        <p:nvPicPr>
          <p:cNvPr id="5" name="Picture 4">
            <a:extLst>
              <a:ext uri="{FF2B5EF4-FFF2-40B4-BE49-F238E27FC236}">
                <a16:creationId xmlns:a16="http://schemas.microsoft.com/office/drawing/2014/main" id="{B04CB468-C57F-6251-C552-8F750881925B}"/>
              </a:ext>
            </a:extLst>
          </p:cNvPr>
          <p:cNvPicPr>
            <a:picLocks noChangeAspect="1"/>
          </p:cNvPicPr>
          <p:nvPr/>
        </p:nvPicPr>
        <p:blipFill>
          <a:blip r:embed="rId3"/>
          <a:stretch>
            <a:fillRect/>
          </a:stretch>
        </p:blipFill>
        <p:spPr>
          <a:xfrm>
            <a:off x="403817" y="4821603"/>
            <a:ext cx="3106441" cy="1263286"/>
          </a:xfrm>
          <a:prstGeom prst="rect">
            <a:avLst/>
          </a:prstGeom>
        </p:spPr>
      </p:pic>
      <p:pic>
        <p:nvPicPr>
          <p:cNvPr id="6" name="Picture 5">
            <a:extLst>
              <a:ext uri="{FF2B5EF4-FFF2-40B4-BE49-F238E27FC236}">
                <a16:creationId xmlns:a16="http://schemas.microsoft.com/office/drawing/2014/main" id="{2C70E0A6-CBDA-8C4E-E96B-28B9B27191AA}"/>
              </a:ext>
            </a:extLst>
          </p:cNvPr>
          <p:cNvPicPr>
            <a:picLocks noChangeAspect="1"/>
          </p:cNvPicPr>
          <p:nvPr/>
        </p:nvPicPr>
        <p:blipFill>
          <a:blip r:embed="rId4"/>
          <a:stretch>
            <a:fillRect/>
          </a:stretch>
        </p:blipFill>
        <p:spPr>
          <a:xfrm>
            <a:off x="4340387" y="1947006"/>
            <a:ext cx="6604299" cy="1837989"/>
          </a:xfrm>
          <a:prstGeom prst="rect">
            <a:avLst/>
          </a:prstGeom>
        </p:spPr>
      </p:pic>
      <p:pic>
        <p:nvPicPr>
          <p:cNvPr id="11" name="Picture 10">
            <a:extLst>
              <a:ext uri="{FF2B5EF4-FFF2-40B4-BE49-F238E27FC236}">
                <a16:creationId xmlns:a16="http://schemas.microsoft.com/office/drawing/2014/main" id="{3ECF5151-680C-2DD3-D81F-55BA3734CE5A}"/>
              </a:ext>
            </a:extLst>
          </p:cNvPr>
          <p:cNvPicPr>
            <a:picLocks noChangeAspect="1"/>
          </p:cNvPicPr>
          <p:nvPr/>
        </p:nvPicPr>
        <p:blipFill>
          <a:blip r:embed="rId5"/>
          <a:stretch>
            <a:fillRect/>
          </a:stretch>
        </p:blipFill>
        <p:spPr>
          <a:xfrm>
            <a:off x="4863922" y="4336567"/>
            <a:ext cx="1934469" cy="1865005"/>
          </a:xfrm>
          <a:prstGeom prst="rect">
            <a:avLst/>
          </a:prstGeom>
        </p:spPr>
      </p:pic>
      <p:pic>
        <p:nvPicPr>
          <p:cNvPr id="12" name="Picture 11">
            <a:extLst>
              <a:ext uri="{FF2B5EF4-FFF2-40B4-BE49-F238E27FC236}">
                <a16:creationId xmlns:a16="http://schemas.microsoft.com/office/drawing/2014/main" id="{87161041-4267-9067-6A49-8DC5C0F60CA3}"/>
              </a:ext>
            </a:extLst>
          </p:cNvPr>
          <p:cNvPicPr>
            <a:picLocks noChangeAspect="1"/>
          </p:cNvPicPr>
          <p:nvPr/>
        </p:nvPicPr>
        <p:blipFill>
          <a:blip r:embed="rId6"/>
          <a:stretch>
            <a:fillRect/>
          </a:stretch>
        </p:blipFill>
        <p:spPr>
          <a:xfrm>
            <a:off x="8183105" y="4336567"/>
            <a:ext cx="1662192" cy="1859680"/>
          </a:xfrm>
          <a:prstGeom prst="rect">
            <a:avLst/>
          </a:prstGeom>
        </p:spPr>
      </p:pic>
      <p:pic>
        <p:nvPicPr>
          <p:cNvPr id="13" name="Picture 12">
            <a:extLst>
              <a:ext uri="{FF2B5EF4-FFF2-40B4-BE49-F238E27FC236}">
                <a16:creationId xmlns:a16="http://schemas.microsoft.com/office/drawing/2014/main" id="{6D7E1B07-C1C4-D280-EA74-A1D234749F49}"/>
              </a:ext>
            </a:extLst>
          </p:cNvPr>
          <p:cNvPicPr>
            <a:picLocks noChangeAspect="1"/>
          </p:cNvPicPr>
          <p:nvPr/>
        </p:nvPicPr>
        <p:blipFill>
          <a:blip r:embed="rId7"/>
          <a:stretch>
            <a:fillRect/>
          </a:stretch>
        </p:blipFill>
        <p:spPr>
          <a:xfrm>
            <a:off x="6798391" y="4336567"/>
            <a:ext cx="1384714" cy="1841527"/>
          </a:xfrm>
          <a:prstGeom prst="rect">
            <a:avLst/>
          </a:prstGeom>
        </p:spPr>
      </p:pic>
    </p:spTree>
    <p:extLst>
      <p:ext uri="{BB962C8B-B14F-4D97-AF65-F5344CB8AC3E}">
        <p14:creationId xmlns:p14="http://schemas.microsoft.com/office/powerpoint/2010/main" val="352735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64550-92C2-03FB-679A-A529E177791F}"/>
              </a:ext>
            </a:extLst>
          </p:cNvPr>
          <p:cNvSpPr>
            <a:spLocks noGrp="1"/>
          </p:cNvSpPr>
          <p:nvPr>
            <p:ph type="title"/>
          </p:nvPr>
        </p:nvSpPr>
        <p:spPr/>
        <p:txBody>
          <a:bodyPr/>
          <a:lstStyle/>
          <a:p>
            <a:r>
              <a:rPr lang="en-FI"/>
              <a:t> </a:t>
            </a:r>
          </a:p>
        </p:txBody>
      </p:sp>
      <p:sp>
        <p:nvSpPr>
          <p:cNvPr id="3" name="Content Placeholder 2">
            <a:extLst>
              <a:ext uri="{FF2B5EF4-FFF2-40B4-BE49-F238E27FC236}">
                <a16:creationId xmlns:a16="http://schemas.microsoft.com/office/drawing/2014/main" id="{0E9B0E1E-6297-C951-6247-DE68DFCCC1D3}"/>
              </a:ext>
            </a:extLst>
          </p:cNvPr>
          <p:cNvSpPr>
            <a:spLocks noGrp="1"/>
          </p:cNvSpPr>
          <p:nvPr>
            <p:ph idx="1"/>
          </p:nvPr>
        </p:nvSpPr>
        <p:spPr>
          <a:xfrm>
            <a:off x="838199" y="1690686"/>
            <a:ext cx="11002506" cy="5004581"/>
          </a:xfrm>
        </p:spPr>
        <p:txBody>
          <a:bodyPr>
            <a:normAutofit fontScale="92500" lnSpcReduction="10000"/>
          </a:bodyPr>
          <a:lstStyle/>
          <a:p>
            <a:pPr marL="0" indent="0">
              <a:buNone/>
            </a:pPr>
            <a:endParaRPr lang="en-FI" sz="2300" dirty="0">
              <a:latin typeface="+mj-lt"/>
            </a:endParaRPr>
          </a:p>
          <a:p>
            <a:pPr marL="0" indent="0">
              <a:buNone/>
            </a:pPr>
            <a:r>
              <a:rPr lang="en-FI" sz="2000" dirty="0">
                <a:latin typeface="+mj-lt"/>
              </a:rPr>
              <a:t>The </a:t>
            </a:r>
            <a:r>
              <a:rPr lang="en-FI" sz="2000" b="1" dirty="0">
                <a:solidFill>
                  <a:srgbClr val="0070C0"/>
                </a:solidFill>
                <a:latin typeface="+mj-lt"/>
              </a:rPr>
              <a:t>subject</a:t>
            </a:r>
            <a:r>
              <a:rPr lang="en-FI" sz="2000" dirty="0">
                <a:latin typeface="+mj-lt"/>
              </a:rPr>
              <a:t> of intentional acts (experiencing) can be human but also non-human (e.g., an animal, or an extraterrestrial agent, a divinity, an artefact, e.g. AI?).</a:t>
            </a:r>
          </a:p>
          <a:p>
            <a:pPr marL="0" indent="0">
              <a:buNone/>
            </a:pPr>
            <a:r>
              <a:rPr lang="en-FI" sz="2000" dirty="0">
                <a:latin typeface="+mj-lt"/>
              </a:rPr>
              <a:t>It can </a:t>
            </a:r>
            <a:r>
              <a:rPr lang="en-FI" sz="2000" b="1" dirty="0">
                <a:solidFill>
                  <a:srgbClr val="0070C0"/>
                </a:solidFill>
                <a:latin typeface="+mj-lt"/>
              </a:rPr>
              <a:t>individual</a:t>
            </a:r>
            <a:r>
              <a:rPr lang="en-FI" sz="2000" dirty="0">
                <a:latin typeface="+mj-lt"/>
              </a:rPr>
              <a:t> but also </a:t>
            </a:r>
            <a:r>
              <a:rPr lang="en-FI" sz="2000" b="1" dirty="0">
                <a:solidFill>
                  <a:srgbClr val="0070C0"/>
                </a:solidFill>
                <a:latin typeface="+mj-lt"/>
              </a:rPr>
              <a:t>collective</a:t>
            </a:r>
            <a:r>
              <a:rPr lang="en-FI" sz="2000" dirty="0">
                <a:latin typeface="+mj-lt"/>
              </a:rPr>
              <a:t>.</a:t>
            </a:r>
          </a:p>
          <a:p>
            <a:pPr marL="0" indent="0">
              <a:buNone/>
            </a:pPr>
            <a:r>
              <a:rPr lang="en-FI" sz="1900" dirty="0">
                <a:latin typeface="+mj-lt"/>
              </a:rPr>
              <a:t>	Exampes of collective subjects: the grieving parents; the raging croud on</a:t>
            </a:r>
            <a:r>
              <a:rPr lang="en-GB" sz="1900" dirty="0">
                <a:latin typeface="+mj-lt"/>
              </a:rPr>
              <a:t> t</a:t>
            </a:r>
            <a:r>
              <a:rPr lang="en-FI" sz="1900" dirty="0">
                <a:latin typeface="+mj-lt"/>
              </a:rPr>
              <a:t>he street; the members of 	the parliament establishing a new law; an bunch of people occasionally cathering around crashed cars.</a:t>
            </a:r>
          </a:p>
          <a:p>
            <a:pPr marL="0" indent="0">
              <a:buNone/>
            </a:pPr>
            <a:r>
              <a:rPr lang="en-FI" sz="2000" dirty="0">
                <a:latin typeface="+mj-lt"/>
              </a:rPr>
              <a:t>The subject of experiencing is also called “the </a:t>
            </a:r>
            <a:r>
              <a:rPr lang="en-FI" sz="2000" b="1" dirty="0">
                <a:solidFill>
                  <a:srgbClr val="0070C0"/>
                </a:solidFill>
                <a:latin typeface="+mj-lt"/>
              </a:rPr>
              <a:t>dative</a:t>
            </a:r>
            <a:r>
              <a:rPr lang="en-FI" sz="2000" dirty="0">
                <a:latin typeface="+mj-lt"/>
              </a:rPr>
              <a:t> of experiencing”.</a:t>
            </a:r>
          </a:p>
          <a:p>
            <a:pPr marL="457200" lvl="1" indent="0">
              <a:buNone/>
            </a:pPr>
            <a:r>
              <a:rPr lang="en-FI" sz="1800" dirty="0">
                <a:latin typeface="+mj-lt"/>
              </a:rPr>
              <a:t>This term derives from the German case </a:t>
            </a:r>
            <a:r>
              <a:rPr lang="en-FI" sz="1800" i="1" dirty="0">
                <a:latin typeface="+mj-lt"/>
              </a:rPr>
              <a:t>dative</a:t>
            </a:r>
            <a:r>
              <a:rPr lang="en-FI" sz="1800" dirty="0">
                <a:latin typeface="+mj-lt"/>
              </a:rPr>
              <a:t> that allows us to express </a:t>
            </a:r>
            <a:r>
              <a:rPr lang="en-FI" sz="1800" b="1" dirty="0">
                <a:solidFill>
                  <a:srgbClr val="0070C0"/>
                </a:solidFill>
                <a:latin typeface="+mj-lt"/>
              </a:rPr>
              <a:t>to whom something is given </a:t>
            </a:r>
            <a:r>
              <a:rPr lang="en-FI" sz="1800" dirty="0">
                <a:latin typeface="+mj-lt"/>
              </a:rPr>
              <a:t>(≈ the Finnish case allative that answers the question to/for whom: “Kenelle?”). The idea here is that something (the object) is given to and appears to someone (the subject).</a:t>
            </a:r>
          </a:p>
          <a:p>
            <a:pPr marL="457200" lvl="1" indent="0">
              <a:buNone/>
            </a:pPr>
            <a:endParaRPr lang="en-FI" sz="1400" dirty="0">
              <a:latin typeface="+mj-lt"/>
            </a:endParaRPr>
          </a:p>
          <a:p>
            <a:pPr marL="0" indent="0">
              <a:buNone/>
            </a:pPr>
            <a:r>
              <a:rPr lang="en-FI" sz="2000" dirty="0">
                <a:latin typeface="+mj-lt"/>
              </a:rPr>
              <a:t>So a central universal exceptionless claim by phenomenologists is that </a:t>
            </a:r>
            <a:r>
              <a:rPr lang="en-FI" sz="2000" dirty="0">
                <a:solidFill>
                  <a:srgbClr val="0070C0"/>
                </a:solidFill>
              </a:rPr>
              <a:t>each experience necessarily involves an experiencing subject to whom something is given.</a:t>
            </a:r>
            <a:endParaRPr lang="en-FI" sz="2000" dirty="0">
              <a:solidFill>
                <a:srgbClr val="0070C0"/>
              </a:solidFill>
              <a:latin typeface="+mj-lt"/>
            </a:endParaRPr>
          </a:p>
          <a:p>
            <a:pPr marL="0" indent="0">
              <a:buNone/>
            </a:pPr>
            <a:r>
              <a:rPr lang="en-FI" sz="2000" dirty="0">
                <a:latin typeface="+mj-lt"/>
              </a:rPr>
              <a:t>=&gt; Can you think of </a:t>
            </a:r>
            <a:r>
              <a:rPr lang="en-FI" sz="2000" b="1" dirty="0">
                <a:solidFill>
                  <a:srgbClr val="0070C0"/>
                </a:solidFill>
                <a:latin typeface="+mj-lt"/>
              </a:rPr>
              <a:t>counter examples</a:t>
            </a:r>
            <a:r>
              <a:rPr lang="en-FI" sz="2000" dirty="0">
                <a:latin typeface="+mj-lt"/>
              </a:rPr>
              <a:t>? Are there experiences without subjects?</a:t>
            </a:r>
          </a:p>
          <a:p>
            <a:pPr marL="0" indent="0">
              <a:buNone/>
            </a:pPr>
            <a:r>
              <a:rPr lang="en-FI" sz="2000" dirty="0">
                <a:latin typeface="+mj-lt"/>
              </a:rPr>
              <a:t>Candidates: unconscious drives; dispersed or anonymous orinatations that do not belong to anyone, not to any subject, human or non-human, individual or collective; operations of bureaucratic or total power…?</a:t>
            </a:r>
          </a:p>
        </p:txBody>
      </p:sp>
      <p:sp>
        <p:nvSpPr>
          <p:cNvPr id="4" name="TextBox 3">
            <a:extLst>
              <a:ext uri="{FF2B5EF4-FFF2-40B4-BE49-F238E27FC236}">
                <a16:creationId xmlns:a16="http://schemas.microsoft.com/office/drawing/2014/main" id="{A4E659F3-C274-4E31-EAEA-027BC3C3780E}"/>
              </a:ext>
            </a:extLst>
          </p:cNvPr>
          <p:cNvSpPr txBox="1"/>
          <p:nvPr/>
        </p:nvSpPr>
        <p:spPr>
          <a:xfrm>
            <a:off x="4385387" y="1044357"/>
            <a:ext cx="2649894" cy="646331"/>
          </a:xfrm>
          <a:prstGeom prst="rect">
            <a:avLst/>
          </a:prstGeom>
          <a:noFill/>
        </p:spPr>
        <p:txBody>
          <a:bodyPr wrap="square" rtlCol="0">
            <a:spAutoFit/>
          </a:bodyPr>
          <a:lstStyle/>
          <a:p>
            <a:r>
              <a:rPr lang="en-FI" sz="3600" b="1">
                <a:solidFill>
                  <a:srgbClr val="0070C0"/>
                </a:solidFill>
                <a:latin typeface="+mj-lt"/>
              </a:rPr>
              <a:t>The subject</a:t>
            </a:r>
          </a:p>
        </p:txBody>
      </p:sp>
    </p:spTree>
    <p:extLst>
      <p:ext uri="{BB962C8B-B14F-4D97-AF65-F5344CB8AC3E}">
        <p14:creationId xmlns:p14="http://schemas.microsoft.com/office/powerpoint/2010/main" val="1085149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30A6-66B7-4CD6-DE6E-5DBFD1D8F0EB}"/>
              </a:ext>
            </a:extLst>
          </p:cNvPr>
          <p:cNvSpPr>
            <a:spLocks noGrp="1"/>
          </p:cNvSpPr>
          <p:nvPr>
            <p:ph type="title"/>
          </p:nvPr>
        </p:nvSpPr>
        <p:spPr/>
        <p:txBody>
          <a:bodyPr/>
          <a:lstStyle/>
          <a:p>
            <a:r>
              <a:rPr lang="en-FI"/>
              <a:t> </a:t>
            </a:r>
          </a:p>
        </p:txBody>
      </p:sp>
      <p:pic>
        <p:nvPicPr>
          <p:cNvPr id="4" name="Content Placeholder 3">
            <a:extLst>
              <a:ext uri="{FF2B5EF4-FFF2-40B4-BE49-F238E27FC236}">
                <a16:creationId xmlns:a16="http://schemas.microsoft.com/office/drawing/2014/main" id="{6DF99BE9-227C-2B5A-6A6C-31D33C94FA0C}"/>
              </a:ext>
            </a:extLst>
          </p:cNvPr>
          <p:cNvPicPr>
            <a:picLocks noGrp="1" noChangeAspect="1"/>
          </p:cNvPicPr>
          <p:nvPr>
            <p:ph idx="1"/>
          </p:nvPr>
        </p:nvPicPr>
        <p:blipFill>
          <a:blip r:embed="rId3"/>
          <a:stretch>
            <a:fillRect/>
          </a:stretch>
        </p:blipFill>
        <p:spPr>
          <a:xfrm>
            <a:off x="5087798" y="17807"/>
            <a:ext cx="1910537" cy="2321966"/>
          </a:xfrm>
        </p:spPr>
      </p:pic>
      <p:pic>
        <p:nvPicPr>
          <p:cNvPr id="5" name="Picture 4">
            <a:extLst>
              <a:ext uri="{FF2B5EF4-FFF2-40B4-BE49-F238E27FC236}">
                <a16:creationId xmlns:a16="http://schemas.microsoft.com/office/drawing/2014/main" id="{EAC65B43-BF97-2204-2260-0048C0E787DF}"/>
              </a:ext>
            </a:extLst>
          </p:cNvPr>
          <p:cNvPicPr>
            <a:picLocks noChangeAspect="1"/>
          </p:cNvPicPr>
          <p:nvPr/>
        </p:nvPicPr>
        <p:blipFill>
          <a:blip r:embed="rId4"/>
          <a:stretch>
            <a:fillRect/>
          </a:stretch>
        </p:blipFill>
        <p:spPr>
          <a:xfrm>
            <a:off x="0" y="0"/>
            <a:ext cx="4290590" cy="2321966"/>
          </a:xfrm>
          <a:prstGeom prst="rect">
            <a:avLst/>
          </a:prstGeom>
        </p:spPr>
      </p:pic>
      <p:pic>
        <p:nvPicPr>
          <p:cNvPr id="6" name="Picture 5">
            <a:extLst>
              <a:ext uri="{FF2B5EF4-FFF2-40B4-BE49-F238E27FC236}">
                <a16:creationId xmlns:a16="http://schemas.microsoft.com/office/drawing/2014/main" id="{1C2BACFB-A9FB-89F6-A941-8641A4187674}"/>
              </a:ext>
            </a:extLst>
          </p:cNvPr>
          <p:cNvPicPr>
            <a:picLocks noChangeAspect="1"/>
          </p:cNvPicPr>
          <p:nvPr/>
        </p:nvPicPr>
        <p:blipFill>
          <a:blip r:embed="rId5"/>
          <a:stretch>
            <a:fillRect/>
          </a:stretch>
        </p:blipFill>
        <p:spPr>
          <a:xfrm>
            <a:off x="7780148" y="0"/>
            <a:ext cx="4365673" cy="2339773"/>
          </a:xfrm>
          <a:prstGeom prst="rect">
            <a:avLst/>
          </a:prstGeom>
        </p:spPr>
      </p:pic>
      <p:pic>
        <p:nvPicPr>
          <p:cNvPr id="7" name="Picture 6">
            <a:extLst>
              <a:ext uri="{FF2B5EF4-FFF2-40B4-BE49-F238E27FC236}">
                <a16:creationId xmlns:a16="http://schemas.microsoft.com/office/drawing/2014/main" id="{33DD2710-8566-FDB3-2561-05ECE99ADDBB}"/>
              </a:ext>
            </a:extLst>
          </p:cNvPr>
          <p:cNvPicPr>
            <a:picLocks noChangeAspect="1"/>
          </p:cNvPicPr>
          <p:nvPr/>
        </p:nvPicPr>
        <p:blipFill>
          <a:blip r:embed="rId6"/>
          <a:stretch>
            <a:fillRect/>
          </a:stretch>
        </p:blipFill>
        <p:spPr>
          <a:xfrm>
            <a:off x="755650" y="2596111"/>
            <a:ext cx="3192651" cy="1978544"/>
          </a:xfrm>
          <a:prstGeom prst="rect">
            <a:avLst/>
          </a:prstGeom>
        </p:spPr>
      </p:pic>
      <p:pic>
        <p:nvPicPr>
          <p:cNvPr id="9" name="Picture 8">
            <a:extLst>
              <a:ext uri="{FF2B5EF4-FFF2-40B4-BE49-F238E27FC236}">
                <a16:creationId xmlns:a16="http://schemas.microsoft.com/office/drawing/2014/main" id="{86CB9695-9B0E-F194-3446-179D6007B755}"/>
              </a:ext>
            </a:extLst>
          </p:cNvPr>
          <p:cNvPicPr>
            <a:picLocks noChangeAspect="1"/>
          </p:cNvPicPr>
          <p:nvPr/>
        </p:nvPicPr>
        <p:blipFill>
          <a:blip r:embed="rId7"/>
          <a:stretch>
            <a:fillRect/>
          </a:stretch>
        </p:blipFill>
        <p:spPr>
          <a:xfrm>
            <a:off x="7372646" y="2540170"/>
            <a:ext cx="3981154" cy="1978058"/>
          </a:xfrm>
          <a:prstGeom prst="rect">
            <a:avLst/>
          </a:prstGeom>
        </p:spPr>
      </p:pic>
      <p:pic>
        <p:nvPicPr>
          <p:cNvPr id="10" name="Picture 9">
            <a:extLst>
              <a:ext uri="{FF2B5EF4-FFF2-40B4-BE49-F238E27FC236}">
                <a16:creationId xmlns:a16="http://schemas.microsoft.com/office/drawing/2014/main" id="{5BE3A9FC-679E-B113-22DE-7952EF2CAE6B}"/>
              </a:ext>
            </a:extLst>
          </p:cNvPr>
          <p:cNvPicPr>
            <a:picLocks noChangeAspect="1"/>
          </p:cNvPicPr>
          <p:nvPr/>
        </p:nvPicPr>
        <p:blipFill>
          <a:blip r:embed="rId8"/>
          <a:stretch>
            <a:fillRect/>
          </a:stretch>
        </p:blipFill>
        <p:spPr>
          <a:xfrm>
            <a:off x="4367720" y="2596596"/>
            <a:ext cx="2630615" cy="1978059"/>
          </a:xfrm>
          <a:prstGeom prst="rect">
            <a:avLst/>
          </a:prstGeom>
        </p:spPr>
      </p:pic>
      <p:pic>
        <p:nvPicPr>
          <p:cNvPr id="11" name="Picture 10">
            <a:extLst>
              <a:ext uri="{FF2B5EF4-FFF2-40B4-BE49-F238E27FC236}">
                <a16:creationId xmlns:a16="http://schemas.microsoft.com/office/drawing/2014/main" id="{76F4BBF3-4ED1-F4A1-31BF-89BEE8B8C088}"/>
              </a:ext>
            </a:extLst>
          </p:cNvPr>
          <p:cNvPicPr>
            <a:picLocks noChangeAspect="1"/>
          </p:cNvPicPr>
          <p:nvPr/>
        </p:nvPicPr>
        <p:blipFill>
          <a:blip r:embed="rId9"/>
          <a:stretch>
            <a:fillRect/>
          </a:stretch>
        </p:blipFill>
        <p:spPr>
          <a:xfrm>
            <a:off x="2783669" y="4831477"/>
            <a:ext cx="2296431" cy="2045561"/>
          </a:xfrm>
          <a:prstGeom prst="rect">
            <a:avLst/>
          </a:prstGeom>
        </p:spPr>
      </p:pic>
      <p:pic>
        <p:nvPicPr>
          <p:cNvPr id="12" name="Picture 11">
            <a:extLst>
              <a:ext uri="{FF2B5EF4-FFF2-40B4-BE49-F238E27FC236}">
                <a16:creationId xmlns:a16="http://schemas.microsoft.com/office/drawing/2014/main" id="{DC16B36D-8D36-0572-DA47-4B7E242BAACF}"/>
              </a:ext>
            </a:extLst>
          </p:cNvPr>
          <p:cNvPicPr>
            <a:picLocks noChangeAspect="1"/>
          </p:cNvPicPr>
          <p:nvPr/>
        </p:nvPicPr>
        <p:blipFill>
          <a:blip r:embed="rId10"/>
          <a:stretch>
            <a:fillRect/>
          </a:stretch>
        </p:blipFill>
        <p:spPr>
          <a:xfrm>
            <a:off x="5852331" y="4842341"/>
            <a:ext cx="3214177" cy="2031819"/>
          </a:xfrm>
          <a:prstGeom prst="rect">
            <a:avLst/>
          </a:prstGeom>
        </p:spPr>
      </p:pic>
    </p:spTree>
    <p:extLst>
      <p:ext uri="{BB962C8B-B14F-4D97-AF65-F5344CB8AC3E}">
        <p14:creationId xmlns:p14="http://schemas.microsoft.com/office/powerpoint/2010/main" val="85820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12703</TotalTime>
  <Words>5456</Words>
  <Application>Microsoft Macintosh PowerPoint</Application>
  <PresentationFormat>Widescreen</PresentationFormat>
  <Paragraphs>273</Paragraphs>
  <Slides>24</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-apple-system</vt:lpstr>
      <vt:lpstr>Arial</vt:lpstr>
      <vt:lpstr>Arial</vt:lpstr>
      <vt:lpstr>Calibri</vt:lpstr>
      <vt:lpstr>Calibri Light</vt:lpstr>
      <vt:lpstr>Didot</vt:lpstr>
      <vt:lpstr>Georgia</vt:lpstr>
      <vt:lpstr>Open Sans</vt:lpstr>
      <vt:lpstr>Times New Roman</vt:lpstr>
      <vt:lpstr>TimesNewRomanPS</vt:lpstr>
      <vt:lpstr>TimesNewRomanPSMT</vt:lpstr>
      <vt:lpstr>Office Theme</vt:lpstr>
      <vt:lpstr>“Political” Emotions: 3 Phenomenology (cont.), Aversive Emotions (Kolnai)</vt:lpstr>
      <vt:lpstr> </vt:lpstr>
      <vt:lpstr>Empathy and its bodily conditions (Pauliina’s question)</vt:lpstr>
      <vt:lpstr> </vt:lpstr>
      <vt:lpstr>Tehchnical terminology (Nina’s question)</vt:lpstr>
      <vt:lpstr> “Parts” of experience, called its “moments”  </vt:lpstr>
      <vt:lpstr>Metaphors used to picture the ego-noesis-noema structure:  The search light metaphor (in Finnish “valonheittäjä”, “taskulappu”): Basic idea: Egoic consicousness throws light on its intentional objects</vt:lpstr>
      <vt:lpstr> </vt:lpstr>
      <vt:lpstr> </vt:lpstr>
      <vt:lpstr> </vt:lpstr>
      <vt:lpstr> </vt:lpstr>
      <vt:lpstr> </vt:lpstr>
      <vt:lpstr> Kolnai’s arguments and analyses</vt:lpstr>
      <vt:lpstr> </vt:lpstr>
      <vt:lpstr> </vt:lpstr>
      <vt:lpstr>Kolnai’s four arguments against symmetry </vt:lpstr>
      <vt:lpstr>Kolnai’s four arguments (cont.) </vt:lpstr>
      <vt:lpstr> </vt:lpstr>
      <vt:lpstr> </vt:lpstr>
      <vt:lpstr>A contrasting side remark about love </vt:lpstr>
      <vt:lpstr>  </vt:lpstr>
      <vt:lpstr> </vt:lpstr>
      <vt:lpstr>An initial comparison between the objects of hatred, fear and disgust </vt:lpstr>
      <vt:lpstr>Primary and secondary sources (on empathy and disgust)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Heinämaa, Sara</dc:creator>
  <cp:lastModifiedBy>Heinämaa, Sara</cp:lastModifiedBy>
  <cp:revision>114</cp:revision>
  <dcterms:created xsi:type="dcterms:W3CDTF">2023-04-13T11:39:01Z</dcterms:created>
  <dcterms:modified xsi:type="dcterms:W3CDTF">2023-04-24T06:46:43Z</dcterms:modified>
</cp:coreProperties>
</file>