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325" r:id="rId4"/>
    <p:sldId id="326" r:id="rId5"/>
    <p:sldId id="292" r:id="rId6"/>
    <p:sldId id="317" r:id="rId7"/>
    <p:sldId id="293" r:id="rId8"/>
    <p:sldId id="299" r:id="rId9"/>
    <p:sldId id="291" r:id="rId10"/>
    <p:sldId id="318" r:id="rId11"/>
    <p:sldId id="296" r:id="rId12"/>
    <p:sldId id="297" r:id="rId13"/>
    <p:sldId id="298" r:id="rId14"/>
    <p:sldId id="321" r:id="rId15"/>
    <p:sldId id="322" r:id="rId16"/>
    <p:sldId id="323" r:id="rId17"/>
    <p:sldId id="329" r:id="rId18"/>
    <p:sldId id="324" r:id="rId19"/>
    <p:sldId id="330" r:id="rId20"/>
    <p:sldId id="331" r:id="rId21"/>
    <p:sldId id="332" r:id="rId22"/>
    <p:sldId id="327" r:id="rId23"/>
    <p:sldId id="328" r:id="rId24"/>
    <p:sldId id="300" r:id="rId25"/>
    <p:sldId id="301" r:id="rId26"/>
    <p:sldId id="312" r:id="rId27"/>
    <p:sldId id="303" r:id="rId28"/>
    <p:sldId id="310" r:id="rId29"/>
    <p:sldId id="311" r:id="rId30"/>
    <p:sldId id="305" r:id="rId31"/>
    <p:sldId id="314" r:id="rId32"/>
    <p:sldId id="315" r:id="rId33"/>
    <p:sldId id="313" r:id="rId34"/>
    <p:sldId id="302" r:id="rId3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8" autoAdjust="0"/>
  </p:normalViewPr>
  <p:slideViewPr>
    <p:cSldViewPr>
      <p:cViewPr>
        <p:scale>
          <a:sx n="80" d="100"/>
          <a:sy n="80" d="100"/>
        </p:scale>
        <p:origin x="-864"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fileservices.ad.jyu.fi\homes\toinas\Tomin\Luennot\Ty&#246;kirja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services.ad.jyu.fi\homes\toinas\Tomin\Luennot\Ty&#246;kirja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Taul1!$B$16</c:f>
              <c:strCache>
                <c:ptCount val="1"/>
                <c:pt idx="0">
                  <c:v>1970</c:v>
                </c:pt>
              </c:strCache>
            </c:strRef>
          </c:tx>
          <c:invertIfNegative val="0"/>
          <c:cat>
            <c:strRef>
              <c:f>Taul1!$A$17:$A$23</c:f>
              <c:strCache>
                <c:ptCount val="7"/>
                <c:pt idx="0">
                  <c:v>ylemmät professiot</c:v>
                </c:pt>
                <c:pt idx="1">
                  <c:v>alemmat professiot</c:v>
                </c:pt>
                <c:pt idx="2">
                  <c:v>toimisto- ja asiakaspalvelutyöntekijät</c:v>
                </c:pt>
                <c:pt idx="3">
                  <c:v>yrittäjät</c:v>
                </c:pt>
                <c:pt idx="4">
                  <c:v>maanviljelijät</c:v>
                </c:pt>
                <c:pt idx="5">
                  <c:v>ammattitaitoiset työntekijät</c:v>
                </c:pt>
                <c:pt idx="6">
                  <c:v>ammattitaidottomat työntekijät</c:v>
                </c:pt>
              </c:strCache>
            </c:strRef>
          </c:cat>
          <c:val>
            <c:numRef>
              <c:f>Taul1!$B$17:$B$23</c:f>
              <c:numCache>
                <c:formatCode>General</c:formatCode>
                <c:ptCount val="7"/>
                <c:pt idx="0">
                  <c:v>7</c:v>
                </c:pt>
                <c:pt idx="1">
                  <c:v>15</c:v>
                </c:pt>
                <c:pt idx="2">
                  <c:v>4</c:v>
                </c:pt>
                <c:pt idx="3">
                  <c:v>7</c:v>
                </c:pt>
                <c:pt idx="4">
                  <c:v>16</c:v>
                </c:pt>
                <c:pt idx="5">
                  <c:v>25</c:v>
                </c:pt>
                <c:pt idx="6">
                  <c:v>26</c:v>
                </c:pt>
              </c:numCache>
            </c:numRef>
          </c:val>
        </c:ser>
        <c:ser>
          <c:idx val="3"/>
          <c:order val="1"/>
          <c:tx>
            <c:strRef>
              <c:f>Taul1!$C$16</c:f>
              <c:strCache>
                <c:ptCount val="1"/>
                <c:pt idx="0">
                  <c:v>1980</c:v>
                </c:pt>
              </c:strCache>
            </c:strRef>
          </c:tx>
          <c:invertIfNegative val="0"/>
          <c:cat>
            <c:strRef>
              <c:f>Taul1!$A$17:$A$23</c:f>
              <c:strCache>
                <c:ptCount val="7"/>
                <c:pt idx="0">
                  <c:v>ylemmät professiot</c:v>
                </c:pt>
                <c:pt idx="1">
                  <c:v>alemmat professiot</c:v>
                </c:pt>
                <c:pt idx="2">
                  <c:v>toimisto- ja asiakaspalvelutyöntekijät</c:v>
                </c:pt>
                <c:pt idx="3">
                  <c:v>yrittäjät</c:v>
                </c:pt>
                <c:pt idx="4">
                  <c:v>maanviljelijät</c:v>
                </c:pt>
                <c:pt idx="5">
                  <c:v>ammattitaitoiset työntekijät</c:v>
                </c:pt>
                <c:pt idx="6">
                  <c:v>ammattitaidottomat työntekijät</c:v>
                </c:pt>
              </c:strCache>
            </c:strRef>
          </c:cat>
          <c:val>
            <c:numRef>
              <c:f>Taul1!$C$17:$C$23</c:f>
              <c:numCache>
                <c:formatCode>General</c:formatCode>
                <c:ptCount val="7"/>
                <c:pt idx="0">
                  <c:v>9</c:v>
                </c:pt>
                <c:pt idx="1">
                  <c:v>18</c:v>
                </c:pt>
                <c:pt idx="2">
                  <c:v>4</c:v>
                </c:pt>
                <c:pt idx="3">
                  <c:v>6</c:v>
                </c:pt>
                <c:pt idx="4">
                  <c:v>10</c:v>
                </c:pt>
                <c:pt idx="5">
                  <c:v>27</c:v>
                </c:pt>
                <c:pt idx="6">
                  <c:v>26</c:v>
                </c:pt>
              </c:numCache>
            </c:numRef>
          </c:val>
        </c:ser>
        <c:ser>
          <c:idx val="4"/>
          <c:order val="2"/>
          <c:tx>
            <c:strRef>
              <c:f>Taul1!$D$16</c:f>
              <c:strCache>
                <c:ptCount val="1"/>
                <c:pt idx="0">
                  <c:v>1990</c:v>
                </c:pt>
              </c:strCache>
            </c:strRef>
          </c:tx>
          <c:invertIfNegative val="0"/>
          <c:cat>
            <c:strRef>
              <c:f>Taul1!$A$17:$A$23</c:f>
              <c:strCache>
                <c:ptCount val="7"/>
                <c:pt idx="0">
                  <c:v>ylemmät professiot</c:v>
                </c:pt>
                <c:pt idx="1">
                  <c:v>alemmat professiot</c:v>
                </c:pt>
                <c:pt idx="2">
                  <c:v>toimisto- ja asiakaspalvelutyöntekijät</c:v>
                </c:pt>
                <c:pt idx="3">
                  <c:v>yrittäjät</c:v>
                </c:pt>
                <c:pt idx="4">
                  <c:v>maanviljelijät</c:v>
                </c:pt>
                <c:pt idx="5">
                  <c:v>ammattitaitoiset työntekijät</c:v>
                </c:pt>
                <c:pt idx="6">
                  <c:v>ammattitaidottomat työntekijät</c:v>
                </c:pt>
              </c:strCache>
            </c:strRef>
          </c:cat>
          <c:val>
            <c:numRef>
              <c:f>Taul1!$D$17:$D$23</c:f>
              <c:numCache>
                <c:formatCode>General</c:formatCode>
                <c:ptCount val="7"/>
                <c:pt idx="0">
                  <c:v>11</c:v>
                </c:pt>
                <c:pt idx="1">
                  <c:v>21</c:v>
                </c:pt>
                <c:pt idx="2">
                  <c:v>3</c:v>
                </c:pt>
                <c:pt idx="3">
                  <c:v>10</c:v>
                </c:pt>
                <c:pt idx="4">
                  <c:v>8</c:v>
                </c:pt>
                <c:pt idx="5">
                  <c:v>25</c:v>
                </c:pt>
                <c:pt idx="6">
                  <c:v>22</c:v>
                </c:pt>
              </c:numCache>
            </c:numRef>
          </c:val>
        </c:ser>
        <c:ser>
          <c:idx val="5"/>
          <c:order val="3"/>
          <c:tx>
            <c:strRef>
              <c:f>Taul1!$E$16</c:f>
              <c:strCache>
                <c:ptCount val="1"/>
                <c:pt idx="0">
                  <c:v>2000</c:v>
                </c:pt>
              </c:strCache>
            </c:strRef>
          </c:tx>
          <c:invertIfNegative val="0"/>
          <c:cat>
            <c:strRef>
              <c:f>Taul1!$A$17:$A$23</c:f>
              <c:strCache>
                <c:ptCount val="7"/>
                <c:pt idx="0">
                  <c:v>ylemmät professiot</c:v>
                </c:pt>
                <c:pt idx="1">
                  <c:v>alemmat professiot</c:v>
                </c:pt>
                <c:pt idx="2">
                  <c:v>toimisto- ja asiakaspalvelutyöntekijät</c:v>
                </c:pt>
                <c:pt idx="3">
                  <c:v>yrittäjät</c:v>
                </c:pt>
                <c:pt idx="4">
                  <c:v>maanviljelijät</c:v>
                </c:pt>
                <c:pt idx="5">
                  <c:v>ammattitaitoiset työntekijät</c:v>
                </c:pt>
                <c:pt idx="6">
                  <c:v>ammattitaidottomat työntekijät</c:v>
                </c:pt>
              </c:strCache>
            </c:strRef>
          </c:cat>
          <c:val>
            <c:numRef>
              <c:f>Taul1!$E$17:$E$23</c:f>
              <c:numCache>
                <c:formatCode>General</c:formatCode>
                <c:ptCount val="7"/>
                <c:pt idx="0">
                  <c:v>12</c:v>
                </c:pt>
                <c:pt idx="1">
                  <c:v>23</c:v>
                </c:pt>
                <c:pt idx="2">
                  <c:v>5</c:v>
                </c:pt>
                <c:pt idx="3">
                  <c:v>10</c:v>
                </c:pt>
                <c:pt idx="4">
                  <c:v>6</c:v>
                </c:pt>
                <c:pt idx="5">
                  <c:v>23</c:v>
                </c:pt>
                <c:pt idx="6">
                  <c:v>21</c:v>
                </c:pt>
              </c:numCache>
            </c:numRef>
          </c:val>
        </c:ser>
        <c:dLbls>
          <c:showLegendKey val="0"/>
          <c:showVal val="0"/>
          <c:showCatName val="0"/>
          <c:showSerName val="0"/>
          <c:showPercent val="0"/>
          <c:showBubbleSize val="0"/>
        </c:dLbls>
        <c:gapWidth val="150"/>
        <c:axId val="90697088"/>
        <c:axId val="97133696"/>
      </c:barChart>
      <c:catAx>
        <c:axId val="90697088"/>
        <c:scaling>
          <c:orientation val="minMax"/>
        </c:scaling>
        <c:delete val="0"/>
        <c:axPos val="b"/>
        <c:numFmt formatCode="General" sourceLinked="1"/>
        <c:majorTickMark val="none"/>
        <c:minorTickMark val="none"/>
        <c:tickLblPos val="nextTo"/>
        <c:txPr>
          <a:bodyPr/>
          <a:lstStyle/>
          <a:p>
            <a:pPr>
              <a:defRPr sz="1200"/>
            </a:pPr>
            <a:endParaRPr lang="fi-FI"/>
          </a:p>
        </c:txPr>
        <c:crossAx val="97133696"/>
        <c:crosses val="autoZero"/>
        <c:auto val="1"/>
        <c:lblAlgn val="ctr"/>
        <c:lblOffset val="100"/>
        <c:noMultiLvlLbl val="0"/>
      </c:catAx>
      <c:valAx>
        <c:axId val="97133696"/>
        <c:scaling>
          <c:orientation val="minMax"/>
          <c:max val="45"/>
        </c:scaling>
        <c:delete val="0"/>
        <c:axPos val="l"/>
        <c:majorGridlines/>
        <c:title>
          <c:tx>
            <c:rich>
              <a:bodyPr rot="-5400000" vert="horz"/>
              <a:lstStyle/>
              <a:p>
                <a:pPr>
                  <a:defRPr/>
                </a:pPr>
                <a:r>
                  <a:rPr lang="fi-FI" dirty="0" smtClean="0"/>
                  <a:t>%</a:t>
                </a:r>
                <a:endParaRPr lang="fi-FI" dirty="0"/>
              </a:p>
            </c:rich>
          </c:tx>
          <c:overlay val="0"/>
        </c:title>
        <c:numFmt formatCode="General" sourceLinked="1"/>
        <c:majorTickMark val="none"/>
        <c:minorTickMark val="none"/>
        <c:tickLblPos val="nextTo"/>
        <c:crossAx val="90697088"/>
        <c:crosses val="autoZero"/>
        <c:crossBetween val="between"/>
      </c:valAx>
    </c:plotArea>
    <c:legend>
      <c:legendPos val="r"/>
      <c:overlay val="0"/>
      <c:txPr>
        <a:bodyPr/>
        <a:lstStyle/>
        <a:p>
          <a:pPr>
            <a:defRPr sz="1200"/>
          </a:pPr>
          <a:endParaRPr lang="fi-FI"/>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0"/>
          <c:tx>
            <c:strRef>
              <c:f>Taul1!$L$16</c:f>
              <c:strCache>
                <c:ptCount val="1"/>
                <c:pt idx="0">
                  <c:v>1970</c:v>
                </c:pt>
              </c:strCache>
            </c:strRef>
          </c:tx>
          <c:invertIfNegative val="0"/>
          <c:cat>
            <c:strRef>
              <c:f>Taul1!$K$17:$K$23</c:f>
              <c:strCache>
                <c:ptCount val="7"/>
                <c:pt idx="0">
                  <c:v>ylemmät professiot</c:v>
                </c:pt>
                <c:pt idx="1">
                  <c:v>alemmat professiot</c:v>
                </c:pt>
                <c:pt idx="2">
                  <c:v>toimisto- ja asiakaspalvelutyöntekijät</c:v>
                </c:pt>
                <c:pt idx="3">
                  <c:v>yrittäjät</c:v>
                </c:pt>
                <c:pt idx="4">
                  <c:v>maanviljelijät</c:v>
                </c:pt>
                <c:pt idx="5">
                  <c:v>ammattitaitoiset työntekijät</c:v>
                </c:pt>
                <c:pt idx="6">
                  <c:v>ammattitaidottomat työntekijät</c:v>
                </c:pt>
              </c:strCache>
            </c:strRef>
          </c:cat>
          <c:val>
            <c:numRef>
              <c:f>Taul1!$L$17:$L$23</c:f>
              <c:numCache>
                <c:formatCode>General</c:formatCode>
                <c:ptCount val="7"/>
                <c:pt idx="0">
                  <c:v>2</c:v>
                </c:pt>
                <c:pt idx="1">
                  <c:v>10</c:v>
                </c:pt>
                <c:pt idx="2">
                  <c:v>36</c:v>
                </c:pt>
                <c:pt idx="3">
                  <c:v>4</c:v>
                </c:pt>
                <c:pt idx="4">
                  <c:v>17</c:v>
                </c:pt>
                <c:pt idx="5">
                  <c:v>7</c:v>
                </c:pt>
                <c:pt idx="6">
                  <c:v>24</c:v>
                </c:pt>
              </c:numCache>
            </c:numRef>
          </c:val>
        </c:ser>
        <c:ser>
          <c:idx val="5"/>
          <c:order val="1"/>
          <c:tx>
            <c:strRef>
              <c:f>Taul1!$M$16</c:f>
              <c:strCache>
                <c:ptCount val="1"/>
                <c:pt idx="0">
                  <c:v>1980</c:v>
                </c:pt>
              </c:strCache>
            </c:strRef>
          </c:tx>
          <c:invertIfNegative val="0"/>
          <c:cat>
            <c:strRef>
              <c:f>Taul1!$K$17:$K$23</c:f>
              <c:strCache>
                <c:ptCount val="7"/>
                <c:pt idx="0">
                  <c:v>ylemmät professiot</c:v>
                </c:pt>
                <c:pt idx="1">
                  <c:v>alemmat professiot</c:v>
                </c:pt>
                <c:pt idx="2">
                  <c:v>toimisto- ja asiakaspalvelutyöntekijät</c:v>
                </c:pt>
                <c:pt idx="3">
                  <c:v>yrittäjät</c:v>
                </c:pt>
                <c:pt idx="4">
                  <c:v>maanviljelijät</c:v>
                </c:pt>
                <c:pt idx="5">
                  <c:v>ammattitaitoiset työntekijät</c:v>
                </c:pt>
                <c:pt idx="6">
                  <c:v>ammattitaidottomat työntekijät</c:v>
                </c:pt>
              </c:strCache>
            </c:strRef>
          </c:cat>
          <c:val>
            <c:numRef>
              <c:f>Taul1!$M$17:$M$23</c:f>
              <c:numCache>
                <c:formatCode>General</c:formatCode>
                <c:ptCount val="7"/>
                <c:pt idx="0">
                  <c:v>3</c:v>
                </c:pt>
                <c:pt idx="1">
                  <c:v>12</c:v>
                </c:pt>
                <c:pt idx="2">
                  <c:v>40</c:v>
                </c:pt>
                <c:pt idx="3">
                  <c:v>3</c:v>
                </c:pt>
                <c:pt idx="4">
                  <c:v>9</c:v>
                </c:pt>
                <c:pt idx="5">
                  <c:v>6</c:v>
                </c:pt>
                <c:pt idx="6">
                  <c:v>26</c:v>
                </c:pt>
              </c:numCache>
            </c:numRef>
          </c:val>
        </c:ser>
        <c:ser>
          <c:idx val="0"/>
          <c:order val="2"/>
          <c:tx>
            <c:strRef>
              <c:f>Taul1!$N$16</c:f>
              <c:strCache>
                <c:ptCount val="1"/>
                <c:pt idx="0">
                  <c:v>1990</c:v>
                </c:pt>
              </c:strCache>
            </c:strRef>
          </c:tx>
          <c:invertIfNegative val="0"/>
          <c:cat>
            <c:strRef>
              <c:f>Taul1!$K$17:$K$23</c:f>
              <c:strCache>
                <c:ptCount val="7"/>
                <c:pt idx="0">
                  <c:v>ylemmät professiot</c:v>
                </c:pt>
                <c:pt idx="1">
                  <c:v>alemmat professiot</c:v>
                </c:pt>
                <c:pt idx="2">
                  <c:v>toimisto- ja asiakaspalvelutyöntekijät</c:v>
                </c:pt>
                <c:pt idx="3">
                  <c:v>yrittäjät</c:v>
                </c:pt>
                <c:pt idx="4">
                  <c:v>maanviljelijät</c:v>
                </c:pt>
                <c:pt idx="5">
                  <c:v>ammattitaitoiset työntekijät</c:v>
                </c:pt>
                <c:pt idx="6">
                  <c:v>ammattitaidottomat työntekijät</c:v>
                </c:pt>
              </c:strCache>
            </c:strRef>
          </c:cat>
          <c:val>
            <c:numRef>
              <c:f>Taul1!$N$17:$N$23</c:f>
              <c:numCache>
                <c:formatCode>General</c:formatCode>
                <c:ptCount val="7"/>
                <c:pt idx="0">
                  <c:v>4</c:v>
                </c:pt>
                <c:pt idx="1">
                  <c:v>15</c:v>
                </c:pt>
                <c:pt idx="2">
                  <c:v>42</c:v>
                </c:pt>
                <c:pt idx="3">
                  <c:v>5</c:v>
                </c:pt>
                <c:pt idx="4">
                  <c:v>8</c:v>
                </c:pt>
                <c:pt idx="5">
                  <c:v>5</c:v>
                </c:pt>
                <c:pt idx="6">
                  <c:v>21</c:v>
                </c:pt>
              </c:numCache>
            </c:numRef>
          </c:val>
        </c:ser>
        <c:ser>
          <c:idx val="1"/>
          <c:order val="3"/>
          <c:tx>
            <c:strRef>
              <c:f>Taul1!$O$16</c:f>
              <c:strCache>
                <c:ptCount val="1"/>
                <c:pt idx="0">
                  <c:v>2000</c:v>
                </c:pt>
              </c:strCache>
            </c:strRef>
          </c:tx>
          <c:invertIfNegative val="0"/>
          <c:cat>
            <c:strRef>
              <c:f>Taul1!$K$17:$K$23</c:f>
              <c:strCache>
                <c:ptCount val="7"/>
                <c:pt idx="0">
                  <c:v>ylemmät professiot</c:v>
                </c:pt>
                <c:pt idx="1">
                  <c:v>alemmat professiot</c:v>
                </c:pt>
                <c:pt idx="2">
                  <c:v>toimisto- ja asiakaspalvelutyöntekijät</c:v>
                </c:pt>
                <c:pt idx="3">
                  <c:v>yrittäjät</c:v>
                </c:pt>
                <c:pt idx="4">
                  <c:v>maanviljelijät</c:v>
                </c:pt>
                <c:pt idx="5">
                  <c:v>ammattitaitoiset työntekijät</c:v>
                </c:pt>
                <c:pt idx="6">
                  <c:v>ammattitaidottomat työntekijät</c:v>
                </c:pt>
              </c:strCache>
            </c:strRef>
          </c:cat>
          <c:val>
            <c:numRef>
              <c:f>Taul1!$O$17:$O$23</c:f>
              <c:numCache>
                <c:formatCode>General</c:formatCode>
                <c:ptCount val="7"/>
                <c:pt idx="0">
                  <c:v>5</c:v>
                </c:pt>
                <c:pt idx="1">
                  <c:v>22</c:v>
                </c:pt>
                <c:pt idx="2">
                  <c:v>41</c:v>
                </c:pt>
                <c:pt idx="3">
                  <c:v>6</c:v>
                </c:pt>
                <c:pt idx="4">
                  <c:v>5</c:v>
                </c:pt>
                <c:pt idx="5">
                  <c:v>5</c:v>
                </c:pt>
                <c:pt idx="6">
                  <c:v>16</c:v>
                </c:pt>
              </c:numCache>
            </c:numRef>
          </c:val>
        </c:ser>
        <c:dLbls>
          <c:showLegendKey val="0"/>
          <c:showVal val="0"/>
          <c:showCatName val="0"/>
          <c:showSerName val="0"/>
          <c:showPercent val="0"/>
          <c:showBubbleSize val="0"/>
        </c:dLbls>
        <c:gapWidth val="150"/>
        <c:axId val="97169792"/>
        <c:axId val="97171328"/>
      </c:barChart>
      <c:catAx>
        <c:axId val="97169792"/>
        <c:scaling>
          <c:orientation val="minMax"/>
        </c:scaling>
        <c:delete val="0"/>
        <c:axPos val="b"/>
        <c:numFmt formatCode="General" sourceLinked="1"/>
        <c:majorTickMark val="none"/>
        <c:minorTickMark val="none"/>
        <c:tickLblPos val="nextTo"/>
        <c:txPr>
          <a:bodyPr/>
          <a:lstStyle/>
          <a:p>
            <a:pPr>
              <a:defRPr sz="1200"/>
            </a:pPr>
            <a:endParaRPr lang="fi-FI"/>
          </a:p>
        </c:txPr>
        <c:crossAx val="97171328"/>
        <c:crosses val="autoZero"/>
        <c:auto val="1"/>
        <c:lblAlgn val="ctr"/>
        <c:lblOffset val="100"/>
        <c:noMultiLvlLbl val="0"/>
      </c:catAx>
      <c:valAx>
        <c:axId val="97171328"/>
        <c:scaling>
          <c:orientation val="minMax"/>
        </c:scaling>
        <c:delete val="0"/>
        <c:axPos val="l"/>
        <c:majorGridlines/>
        <c:title>
          <c:tx>
            <c:rich>
              <a:bodyPr rot="-5400000" vert="horz"/>
              <a:lstStyle/>
              <a:p>
                <a:pPr>
                  <a:defRPr/>
                </a:pPr>
                <a:r>
                  <a:rPr lang="fi-FI" dirty="0" smtClean="0"/>
                  <a:t>%</a:t>
                </a:r>
              </a:p>
            </c:rich>
          </c:tx>
          <c:overlay val="0"/>
        </c:title>
        <c:numFmt formatCode="General" sourceLinked="1"/>
        <c:majorTickMark val="none"/>
        <c:minorTickMark val="none"/>
        <c:tickLblPos val="nextTo"/>
        <c:crossAx val="97169792"/>
        <c:crosses val="autoZero"/>
        <c:crossBetween val="between"/>
      </c:valAx>
    </c:plotArea>
    <c:legend>
      <c:legendPos val="r"/>
      <c:overlay val="0"/>
      <c:txPr>
        <a:bodyPr/>
        <a:lstStyle/>
        <a:p>
          <a:pPr>
            <a:defRPr sz="1200"/>
          </a:pPr>
          <a:endParaRPr lang="fi-FI"/>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4A09F036-374E-4D45-84AA-B892C5DE90EA}" type="datetimeFigureOut">
              <a:rPr lang="fi-FI" smtClean="0"/>
              <a:pPr/>
              <a:t>6.2.2013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A09F036-374E-4D45-84AA-B892C5DE90EA}" type="datetimeFigureOut">
              <a:rPr lang="fi-FI" smtClean="0"/>
              <a:pPr/>
              <a:t>6.2.2013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A09F036-374E-4D45-84AA-B892C5DE90EA}" type="datetimeFigureOut">
              <a:rPr lang="fi-FI" smtClean="0"/>
              <a:pPr/>
              <a:t>6.2.2013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A09F036-374E-4D45-84AA-B892C5DE90EA}" type="datetimeFigureOut">
              <a:rPr lang="fi-FI" smtClean="0"/>
              <a:pPr/>
              <a:t>6.2.2013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4A09F036-374E-4D45-84AA-B892C5DE90EA}" type="datetimeFigureOut">
              <a:rPr lang="fi-FI" smtClean="0"/>
              <a:pPr/>
              <a:t>6.2.2013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4A09F036-374E-4D45-84AA-B892C5DE90EA}" type="datetimeFigureOut">
              <a:rPr lang="fi-FI" smtClean="0"/>
              <a:pPr/>
              <a:t>6.2.2013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4A09F036-374E-4D45-84AA-B892C5DE90EA}" type="datetimeFigureOut">
              <a:rPr lang="fi-FI" smtClean="0"/>
              <a:pPr/>
              <a:t>6.2.2013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4A09F036-374E-4D45-84AA-B892C5DE90EA}" type="datetimeFigureOut">
              <a:rPr lang="fi-FI" smtClean="0"/>
              <a:pPr/>
              <a:t>6.2.2013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A09F036-374E-4D45-84AA-B892C5DE90EA}" type="datetimeFigureOut">
              <a:rPr lang="fi-FI" smtClean="0"/>
              <a:pPr/>
              <a:t>6.2.2013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4A09F036-374E-4D45-84AA-B892C5DE90EA}" type="datetimeFigureOut">
              <a:rPr lang="fi-FI" smtClean="0"/>
              <a:pPr/>
              <a:t>6.2.2013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4A09F036-374E-4D45-84AA-B892C5DE90EA}" type="datetimeFigureOut">
              <a:rPr lang="fi-FI" smtClean="0"/>
              <a:pPr/>
              <a:t>6.2.2013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F93F66B-4B9A-4735-B1F7-A3B706B6CD72}"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9F036-374E-4D45-84AA-B892C5DE90EA}" type="datetimeFigureOut">
              <a:rPr lang="fi-FI" smtClean="0"/>
              <a:pPr/>
              <a:t>6.2.2013</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3F66B-4B9A-4735-B1F7-A3B706B6CD72}"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1412777"/>
            <a:ext cx="7772400" cy="1656184"/>
          </a:xfrm>
        </p:spPr>
        <p:txBody>
          <a:bodyPr>
            <a:normAutofit/>
          </a:bodyPr>
          <a:lstStyle/>
          <a:p>
            <a:r>
              <a:rPr lang="fi-FI" b="1" dirty="0" smtClean="0"/>
              <a:t>Yhteiskuntaluokat ja</a:t>
            </a:r>
            <a:br>
              <a:rPr lang="fi-FI" b="1" dirty="0" smtClean="0"/>
            </a:br>
            <a:r>
              <a:rPr lang="fi-FI" b="1" dirty="0" smtClean="0"/>
              <a:t>sosiaalinen stratifikaatio</a:t>
            </a:r>
          </a:p>
        </p:txBody>
      </p:sp>
      <p:sp>
        <p:nvSpPr>
          <p:cNvPr id="3" name="Alaotsikko 2"/>
          <p:cNvSpPr>
            <a:spLocks noGrp="1"/>
          </p:cNvSpPr>
          <p:nvPr>
            <p:ph type="subTitle" idx="1"/>
          </p:nvPr>
        </p:nvSpPr>
        <p:spPr/>
        <p:txBody>
          <a:bodyPr>
            <a:normAutofit fontScale="85000" lnSpcReduction="20000"/>
          </a:bodyPr>
          <a:lstStyle/>
          <a:p>
            <a:r>
              <a:rPr lang="fi-FI" smtClean="0"/>
              <a:t>Tomi Oinas</a:t>
            </a:r>
          </a:p>
          <a:p>
            <a:r>
              <a:rPr lang="fi-FI" smtClean="0"/>
              <a:t>Tutkijatohtori</a:t>
            </a:r>
          </a:p>
          <a:p>
            <a:r>
              <a:rPr lang="fi-FI" smtClean="0"/>
              <a:t>Yhteiskuntatieteiden ja filosofian laitos</a:t>
            </a:r>
          </a:p>
          <a:p>
            <a:r>
              <a:rPr lang="fi-FI" smtClean="0"/>
              <a:t>Jyväskylän yliopisto</a:t>
            </a: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Weber: status</a:t>
            </a:r>
            <a:endParaRPr lang="en-GB" dirty="0"/>
          </a:p>
        </p:txBody>
      </p:sp>
      <p:sp>
        <p:nvSpPr>
          <p:cNvPr id="3" name="Sisällön paikkamerkki 2"/>
          <p:cNvSpPr>
            <a:spLocks noGrp="1"/>
          </p:cNvSpPr>
          <p:nvPr>
            <p:ph idx="1"/>
          </p:nvPr>
        </p:nvSpPr>
        <p:spPr>
          <a:xfrm>
            <a:off x="457200" y="1600200"/>
            <a:ext cx="8229600" cy="4997152"/>
          </a:xfrm>
        </p:spPr>
        <p:txBody>
          <a:bodyPr>
            <a:normAutofit/>
          </a:bodyPr>
          <a:lstStyle/>
          <a:p>
            <a:r>
              <a:rPr lang="fi-FI" sz="2400" dirty="0" smtClean="0"/>
              <a:t>Esim. Weber kertoo esimerkin amerikkalaisesta </a:t>
            </a:r>
            <a:r>
              <a:rPr lang="fi-FI" sz="2400" b="1" dirty="0" smtClean="0"/>
              <a:t>johtajasta</a:t>
            </a:r>
            <a:r>
              <a:rPr lang="fi-FI" sz="2400" dirty="0" smtClean="0"/>
              <a:t> ja </a:t>
            </a:r>
            <a:r>
              <a:rPr lang="fi-FI" sz="2400" b="1" dirty="0" smtClean="0"/>
              <a:t>työläisestä</a:t>
            </a:r>
            <a:r>
              <a:rPr lang="fi-FI" sz="2400" dirty="0" smtClean="0"/>
              <a:t>, jotka molemmat kuuluvat samaan kirkkoon. </a:t>
            </a:r>
          </a:p>
          <a:p>
            <a:r>
              <a:rPr lang="fi-FI" sz="2400" dirty="0" smtClean="0"/>
              <a:t>Kun näitä kahta tarkastelee </a:t>
            </a:r>
            <a:r>
              <a:rPr lang="fi-FI" sz="2400" b="1" dirty="0" smtClean="0"/>
              <a:t>yhteiskuntaluokan</a:t>
            </a:r>
            <a:r>
              <a:rPr lang="fi-FI" sz="2400" dirty="0" smtClean="0"/>
              <a:t> näkökulmasta, toinen lukeutuu </a:t>
            </a:r>
            <a:r>
              <a:rPr lang="fi-FI" sz="2400" b="1" dirty="0" smtClean="0"/>
              <a:t>työväestöön</a:t>
            </a:r>
            <a:r>
              <a:rPr lang="fi-FI" sz="2400" dirty="0" smtClean="0"/>
              <a:t> ja toinen kuuluu </a:t>
            </a:r>
            <a:r>
              <a:rPr lang="fi-FI" sz="2400" b="1" dirty="0" smtClean="0"/>
              <a:t>etuoikeutettuihin luokkiin</a:t>
            </a:r>
            <a:r>
              <a:rPr lang="fi-FI" sz="2400" dirty="0" smtClean="0"/>
              <a:t>. </a:t>
            </a:r>
          </a:p>
          <a:p>
            <a:r>
              <a:rPr lang="fi-FI" sz="2400" b="1" dirty="0" smtClean="0"/>
              <a:t>Statusryhmän</a:t>
            </a:r>
            <a:r>
              <a:rPr lang="fi-FI" sz="2400" dirty="0" smtClean="0"/>
              <a:t> osalta tilanne voi olla toinen. Olettakaamme, että työläinen on seurakunnassa arvostettu ja karismaattinen jumalan sanan tulkitsija. Johtaja taas on aivan tavallinen seurakunnan jäsen. Tässä tilanteessa johtajan ja työläisen asemat vaihtuvatkin toisin päin</a:t>
            </a:r>
            <a:endParaRPr lang="en-GB"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Luokkateorioiden yhteiset piirteet</a:t>
            </a:r>
            <a:endParaRPr lang="fi-FI" dirty="0"/>
          </a:p>
        </p:txBody>
      </p:sp>
      <p:sp>
        <p:nvSpPr>
          <p:cNvPr id="3" name="Sisällön paikkamerkki 2"/>
          <p:cNvSpPr>
            <a:spLocks noGrp="1"/>
          </p:cNvSpPr>
          <p:nvPr>
            <p:ph idx="1"/>
          </p:nvPr>
        </p:nvSpPr>
        <p:spPr>
          <a:xfrm>
            <a:off x="457200" y="1340768"/>
            <a:ext cx="8229600" cy="5328592"/>
          </a:xfrm>
        </p:spPr>
        <p:txBody>
          <a:bodyPr>
            <a:noAutofit/>
          </a:bodyPr>
          <a:lstStyle/>
          <a:p>
            <a:r>
              <a:rPr lang="fi-FI" sz="2400" dirty="0" smtClean="0"/>
              <a:t>Marxilaisen ja Weberilaisen suuntauksen välillä voidaan nähdä ainakin kolme yhdistävää tekijää: </a:t>
            </a:r>
          </a:p>
          <a:p>
            <a:pPr marL="914400" lvl="1" indent="-457200">
              <a:buAutoNum type="arabicParenR"/>
            </a:pPr>
            <a:r>
              <a:rPr lang="fi-FI" sz="2000" dirty="0" smtClean="0"/>
              <a:t>Molemmissa suuntauksissa </a:t>
            </a:r>
            <a:r>
              <a:rPr lang="fi-FI" sz="2000" b="1" dirty="0" smtClean="0"/>
              <a:t>kukin luokka määritellään suhteessa muihin luokkiin</a:t>
            </a:r>
            <a:r>
              <a:rPr lang="fi-FI" sz="2000" dirty="0" smtClean="0"/>
              <a:t>, eikä pelkästään materiaalisten elinolojen luokittelun perusteella, </a:t>
            </a:r>
          </a:p>
          <a:p>
            <a:pPr marL="914400" lvl="1" indent="-457200">
              <a:buAutoNum type="arabicParenR"/>
            </a:pPr>
            <a:r>
              <a:rPr lang="fi-FI" sz="2000" dirty="0" smtClean="0"/>
              <a:t>Molemmissa traditioissa </a:t>
            </a:r>
            <a:r>
              <a:rPr lang="fi-FI" sz="2000" b="1" dirty="0" smtClean="0"/>
              <a:t>luokan käsite määritellään ihmisen ja talouden väliseksi suhteeksi </a:t>
            </a:r>
            <a:r>
              <a:rPr lang="fi-FI" sz="2000" dirty="0" smtClean="0"/>
              <a:t>(Marxilla tuotantosuhteet, Weberillä markkinakapasiteetit) </a:t>
            </a:r>
          </a:p>
          <a:p>
            <a:pPr marL="914400" lvl="1" indent="-457200">
              <a:buAutoNum type="arabicParenR"/>
            </a:pPr>
            <a:r>
              <a:rPr lang="fi-FI" sz="2000" dirty="0" smtClean="0"/>
              <a:t>Molemmissa traditioissa </a:t>
            </a:r>
            <a:r>
              <a:rPr lang="fi-FI" sz="2000" b="1" dirty="0" smtClean="0"/>
              <a:t>luokalla nähdään olevan yhteys ihmisten käyttäytymiseen</a:t>
            </a:r>
            <a:r>
              <a:rPr lang="fi-FI" sz="2000" dirty="0" smtClean="0"/>
              <a:t>, vaikka painotuksissa on eroja. Marxilaisessa traditiossa annetaan enemmän painoa materiaalisten intressien rajoittaville voimille, kun taas weberiläisessä traditiossa painotetaan enemmän subjektiivisia tarpeita.</a:t>
            </a:r>
            <a:endParaRPr lang="fi-FI"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Lähestymistapojen keskeiset erot</a:t>
            </a:r>
            <a:endParaRPr lang="fi-FI" dirty="0"/>
          </a:p>
        </p:txBody>
      </p:sp>
      <p:sp>
        <p:nvSpPr>
          <p:cNvPr id="3" name="Sisällön paikkamerkki 2"/>
          <p:cNvSpPr>
            <a:spLocks noGrp="1"/>
          </p:cNvSpPr>
          <p:nvPr>
            <p:ph idx="1"/>
          </p:nvPr>
        </p:nvSpPr>
        <p:spPr>
          <a:xfrm>
            <a:off x="457200" y="1600200"/>
            <a:ext cx="8229600" cy="5069160"/>
          </a:xfrm>
        </p:spPr>
        <p:txBody>
          <a:bodyPr>
            <a:normAutofit/>
          </a:bodyPr>
          <a:lstStyle/>
          <a:p>
            <a:r>
              <a:rPr lang="fi-FI" sz="2400" dirty="0" smtClean="0"/>
              <a:t>Selvin Marxilaista ja </a:t>
            </a:r>
            <a:r>
              <a:rPr lang="fi-FI" sz="2400" dirty="0" err="1" smtClean="0"/>
              <a:t>Weberiläistä</a:t>
            </a:r>
            <a:r>
              <a:rPr lang="fi-FI" sz="2400" dirty="0" smtClean="0"/>
              <a:t> luokkatutkimusta erottava piirre ilmenee lähestymistapojen keskeisissä käsitteissä:</a:t>
            </a:r>
          </a:p>
          <a:p>
            <a:r>
              <a:rPr lang="fi-FI" sz="2400" b="1" dirty="0" smtClean="0"/>
              <a:t>Marxilaisen</a:t>
            </a:r>
            <a:r>
              <a:rPr lang="fi-FI" sz="2400" dirty="0" smtClean="0"/>
              <a:t> analyysin keskiössä on </a:t>
            </a:r>
            <a:r>
              <a:rPr lang="fi-FI" sz="2400" b="1" dirty="0" smtClean="0"/>
              <a:t>tuotantosuhteet</a:t>
            </a:r>
            <a:r>
              <a:rPr lang="fi-FI" sz="2400" dirty="0" smtClean="0"/>
              <a:t> ja kapitalistien työläisiltä riistämä </a:t>
            </a:r>
            <a:r>
              <a:rPr lang="fi-FI" sz="2400" b="1" dirty="0" smtClean="0"/>
              <a:t>lisäarvo </a:t>
            </a:r>
          </a:p>
          <a:p>
            <a:r>
              <a:rPr lang="fi-FI" sz="2400" b="1" dirty="0" smtClean="0"/>
              <a:t>Weberiläisessä</a:t>
            </a:r>
            <a:r>
              <a:rPr lang="fi-FI" sz="2400" dirty="0" smtClean="0"/>
              <a:t> traditiossa keskeisessä roolissa on erot markkinasuhteisiin perustuvassa vallassa eli </a:t>
            </a:r>
            <a:r>
              <a:rPr lang="fi-FI" sz="2400" b="1" dirty="0" smtClean="0"/>
              <a:t>markkinakapasiteeteissa</a:t>
            </a:r>
            <a:r>
              <a:rPr lang="fi-FI" sz="2400" dirty="0" smtClean="0"/>
              <a:t>.</a:t>
            </a:r>
          </a:p>
          <a:p>
            <a:r>
              <a:rPr lang="fi-FI" sz="2400" dirty="0" smtClean="0"/>
              <a:t>Käytännössä erot näiden lähestymistapojen välillä ovat paikoitellen varsin häilyviä ja useilla luokkatutkijoilla on lähestymistavassaan vaikutteita sekä Marxin että Weberin tuotannosta.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Marxilaisen ja Weberilaisen näkökulman fuusio</a:t>
            </a:r>
            <a:endParaRPr lang="fi-FI" dirty="0"/>
          </a:p>
        </p:txBody>
      </p:sp>
      <p:sp>
        <p:nvSpPr>
          <p:cNvPr id="3" name="Sisällön paikkamerkki 2"/>
          <p:cNvSpPr>
            <a:spLocks noGrp="1"/>
          </p:cNvSpPr>
          <p:nvPr>
            <p:ph idx="1"/>
          </p:nvPr>
        </p:nvSpPr>
        <p:spPr>
          <a:xfrm>
            <a:off x="457200" y="1600200"/>
            <a:ext cx="8229600" cy="5069160"/>
          </a:xfrm>
        </p:spPr>
        <p:txBody>
          <a:bodyPr>
            <a:normAutofit/>
          </a:bodyPr>
          <a:lstStyle/>
          <a:p>
            <a:r>
              <a:rPr lang="fi-FI" sz="2400" dirty="0" smtClean="0"/>
              <a:t>Marxilainen ja Weberilainen näkökulma voidaan myös yhdistää yhdeksi käsitteelliseksi kehikoksi, jossa:</a:t>
            </a:r>
          </a:p>
          <a:p>
            <a:pPr marL="457200" indent="-457200">
              <a:buFont typeface="+mj-lt"/>
              <a:buAutoNum type="arabicPeriod"/>
            </a:pPr>
            <a:r>
              <a:rPr lang="fi-FI" sz="2400" b="1" dirty="0" smtClean="0"/>
              <a:t>Riisto</a:t>
            </a:r>
            <a:r>
              <a:rPr lang="fi-FI" sz="2400" dirty="0" smtClean="0"/>
              <a:t> määrittää keskeiset jaot luokkarakenteen sisällä ts. varsinaiset </a:t>
            </a:r>
            <a:r>
              <a:rPr lang="fi-FI" sz="2400" b="1" dirty="0" smtClean="0"/>
              <a:t>yhteiskuntaluokat </a:t>
            </a:r>
          </a:p>
          <a:p>
            <a:pPr marL="457200" indent="-457200">
              <a:buFont typeface="+mj-lt"/>
              <a:buAutoNum type="arabicPeriod"/>
            </a:pPr>
            <a:r>
              <a:rPr lang="fi-FI" sz="2400" dirty="0" smtClean="0"/>
              <a:t>Erot </a:t>
            </a:r>
            <a:r>
              <a:rPr lang="fi-FI" sz="2400" b="1" dirty="0" smtClean="0"/>
              <a:t>markkinakapasiteeteissa</a:t>
            </a:r>
            <a:r>
              <a:rPr lang="fi-FI" sz="2400" dirty="0" smtClean="0"/>
              <a:t> puolestaan määrittävät keskeiset </a:t>
            </a:r>
            <a:r>
              <a:rPr lang="fi-FI" sz="2400" b="1" dirty="0" smtClean="0"/>
              <a:t>yhteiskunnalliset kerrostumat </a:t>
            </a:r>
            <a:r>
              <a:rPr lang="fi-FI" sz="2400" dirty="0" smtClean="0"/>
              <a:t>luokkien sisällä.</a:t>
            </a:r>
          </a:p>
          <a:p>
            <a:r>
              <a:rPr lang="fi-FI" sz="2400" dirty="0" smtClean="0"/>
              <a:t>Kerrostumat </a:t>
            </a:r>
            <a:r>
              <a:rPr lang="fi-FI" sz="2400" b="1" dirty="0" smtClean="0"/>
              <a:t>kapitalistien</a:t>
            </a:r>
            <a:r>
              <a:rPr lang="fi-FI" sz="2400" dirty="0" smtClean="0"/>
              <a:t> luokan sisällä määrittyvät tällöin </a:t>
            </a:r>
            <a:r>
              <a:rPr lang="fi-FI" sz="2400" b="1" dirty="0" smtClean="0"/>
              <a:t>eroilla lisäarvon tuotantokyvyssä</a:t>
            </a:r>
          </a:p>
          <a:p>
            <a:r>
              <a:rPr lang="fi-FI" sz="2400" b="1" dirty="0" smtClean="0"/>
              <a:t>Työväenluokan</a:t>
            </a:r>
            <a:r>
              <a:rPr lang="fi-FI" sz="2400" dirty="0" smtClean="0"/>
              <a:t> sisäiset kerrostumat määrittyvät markkinakapasiteetteihin sisältyvien erojen tuottamien </a:t>
            </a:r>
            <a:r>
              <a:rPr lang="fi-FI" sz="2400" b="1" dirty="0" smtClean="0"/>
              <a:t>tulo- ja työolosuhde-erojen</a:t>
            </a:r>
            <a:r>
              <a:rPr lang="fi-FI" sz="2400" dirty="0" smtClean="0"/>
              <a:t> kautta.</a:t>
            </a:r>
            <a:endParaRPr lang="fi-FI"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Modernin luokkatutkimuksen klassikot: Wright ja EGP</a:t>
            </a:r>
            <a:endParaRPr lang="fi-FI" dirty="0"/>
          </a:p>
        </p:txBody>
      </p:sp>
      <p:sp>
        <p:nvSpPr>
          <p:cNvPr id="3" name="Sisällön paikkamerkki 2"/>
          <p:cNvSpPr>
            <a:spLocks noGrp="1"/>
          </p:cNvSpPr>
          <p:nvPr>
            <p:ph idx="1"/>
          </p:nvPr>
        </p:nvSpPr>
        <p:spPr>
          <a:xfrm>
            <a:off x="457200" y="1600200"/>
            <a:ext cx="8229600" cy="4997152"/>
          </a:xfrm>
        </p:spPr>
        <p:txBody>
          <a:bodyPr>
            <a:normAutofit/>
          </a:bodyPr>
          <a:lstStyle/>
          <a:p>
            <a:r>
              <a:rPr lang="fi-FI" sz="2400" dirty="0" smtClean="0"/>
              <a:t>Suurin osa modernista luokkatutkimuksesta käyttää kansainvälisissä luokkatutkimusprojekteissa kehitettyjä luokituksia. </a:t>
            </a:r>
          </a:p>
          <a:p>
            <a:r>
              <a:rPr lang="fi-FI" sz="2400" dirty="0" smtClean="0"/>
              <a:t>E.O. </a:t>
            </a:r>
            <a:r>
              <a:rPr lang="fi-FI" sz="2400" b="1" dirty="0" smtClean="0"/>
              <a:t>Wrightin</a:t>
            </a:r>
            <a:r>
              <a:rPr lang="fi-FI" sz="2400" dirty="0" smtClean="0"/>
              <a:t> vertaileva luokkarakenneprojekti ja sen pohjalta syntynyt luokitus perustuu ensisijassa </a:t>
            </a:r>
            <a:r>
              <a:rPr lang="fi-FI" sz="2400" b="1" dirty="0" smtClean="0"/>
              <a:t>Marxilaiseen</a:t>
            </a:r>
            <a:r>
              <a:rPr lang="fi-FI" sz="2400" dirty="0" smtClean="0"/>
              <a:t> luokkatutkimuksen perinteeseen kuitenkin hyödyntäen myös </a:t>
            </a:r>
            <a:r>
              <a:rPr lang="fi-FI" sz="2400" dirty="0" err="1" smtClean="0"/>
              <a:t>Weberiläistä</a:t>
            </a:r>
            <a:r>
              <a:rPr lang="fi-FI" sz="2400" dirty="0" smtClean="0"/>
              <a:t> teoretisointia</a:t>
            </a:r>
          </a:p>
          <a:p>
            <a:r>
              <a:rPr lang="fi-FI" sz="2400" dirty="0" err="1" smtClean="0"/>
              <a:t>Eriksonin</a:t>
            </a:r>
            <a:r>
              <a:rPr lang="fi-FI" sz="2400" dirty="0" smtClean="0"/>
              <a:t>, </a:t>
            </a:r>
            <a:r>
              <a:rPr lang="fi-FI" sz="2400" dirty="0" err="1" smtClean="0"/>
              <a:t>Goldthorpen</a:t>
            </a:r>
            <a:r>
              <a:rPr lang="fi-FI" sz="2400" dirty="0" smtClean="0"/>
              <a:t> ja </a:t>
            </a:r>
            <a:r>
              <a:rPr lang="fi-FI" sz="2400" dirty="0" err="1" smtClean="0"/>
              <a:t>Portocareron</a:t>
            </a:r>
            <a:r>
              <a:rPr lang="fi-FI" sz="2400" dirty="0" smtClean="0"/>
              <a:t> (</a:t>
            </a:r>
            <a:r>
              <a:rPr lang="fi-FI" sz="2400" b="1" dirty="0" smtClean="0"/>
              <a:t>EGP</a:t>
            </a:r>
            <a:r>
              <a:rPr lang="fi-FI" sz="2400" dirty="0" smtClean="0"/>
              <a:t>) luokitus ja sen taustalla oleva tutkimus nojaa ensisijassa </a:t>
            </a:r>
            <a:r>
              <a:rPr lang="fi-FI" sz="2400" b="1" dirty="0" err="1" smtClean="0"/>
              <a:t>Weberiläiseen</a:t>
            </a:r>
            <a:r>
              <a:rPr lang="fi-FI" sz="2400" dirty="0" smtClean="0"/>
              <a:t> teoriaperinteeseen.</a:t>
            </a:r>
          </a:p>
          <a:p>
            <a:pPr>
              <a:buNone/>
            </a:pPr>
            <a:endParaRPr lang="fi-FI" sz="2400" dirty="0" smtClean="0"/>
          </a:p>
          <a:p>
            <a:endParaRPr lang="fi-FI"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E.O. Wrightin </a:t>
            </a:r>
            <a:r>
              <a:rPr lang="fi-FI" dirty="0" err="1" smtClean="0"/>
              <a:t>luokkateria</a:t>
            </a:r>
            <a:endParaRPr lang="fi-FI" dirty="0"/>
          </a:p>
        </p:txBody>
      </p:sp>
      <p:sp>
        <p:nvSpPr>
          <p:cNvPr id="3" name="Sisällön paikkamerkki 2"/>
          <p:cNvSpPr>
            <a:spLocks noGrp="1"/>
          </p:cNvSpPr>
          <p:nvPr>
            <p:ph idx="1"/>
          </p:nvPr>
        </p:nvSpPr>
        <p:spPr>
          <a:xfrm>
            <a:off x="457200" y="1600200"/>
            <a:ext cx="8229600" cy="4997152"/>
          </a:xfrm>
        </p:spPr>
        <p:txBody>
          <a:bodyPr/>
          <a:lstStyle/>
          <a:p>
            <a:r>
              <a:rPr lang="fi-FI" sz="2400" b="1" dirty="0" smtClean="0"/>
              <a:t>Wright </a:t>
            </a:r>
            <a:r>
              <a:rPr lang="fi-FI" sz="2400" dirty="0" smtClean="0"/>
              <a:t>etsii ratkaisua luokkaerojen ongelmaan tuotannossa vallitsevista alistuksen ja herruuden suhteista. Tässä yhteydessä hän erottaa kolme tärkeää vallan ja herruuden ulottuvuutta nykyajan työelämästä:</a:t>
            </a:r>
          </a:p>
          <a:p>
            <a:pPr marL="971550" lvl="1" indent="-514350">
              <a:buFont typeface="+mj-lt"/>
              <a:buAutoNum type="arabicPeriod"/>
            </a:pPr>
            <a:r>
              <a:rPr lang="fi-FI" sz="2000" dirty="0" smtClean="0"/>
              <a:t>valta investointeihin</a:t>
            </a:r>
          </a:p>
          <a:p>
            <a:pPr marL="971550" lvl="1" indent="-514350">
              <a:buFont typeface="+mj-lt"/>
              <a:buAutoNum type="arabicPeriod"/>
            </a:pPr>
            <a:r>
              <a:rPr lang="fi-FI" sz="2000" dirty="0" smtClean="0"/>
              <a:t>valta tuotantovälineiden käyttöön</a:t>
            </a:r>
          </a:p>
          <a:p>
            <a:pPr marL="971550" lvl="1" indent="-514350">
              <a:buFont typeface="+mj-lt"/>
              <a:buAutoNum type="arabicPeriod"/>
            </a:pPr>
            <a:r>
              <a:rPr lang="fi-FI" sz="2000" dirty="0" smtClean="0"/>
              <a:t>valta työvoiman käyttöön</a:t>
            </a:r>
          </a:p>
          <a:p>
            <a:pPr marL="571500" indent="-514350"/>
            <a:r>
              <a:rPr lang="fi-FI" sz="2400" dirty="0" smtClean="0"/>
              <a:t>Näiden lisäksi Wright käsittelee neljäntenä ulottuvuutena ihmisten mahdollisuuksia päättää omaan työhönsä liittyvistä tekijöistä (työn itsenäisyys) eli </a:t>
            </a:r>
            <a:r>
              <a:rPr lang="fi-FI" sz="2400" b="1" dirty="0" smtClean="0"/>
              <a:t>autonomiasta</a:t>
            </a:r>
            <a:r>
              <a:rPr lang="fi-FI" sz="2400" dirty="0" smtClean="0"/>
              <a:t>.</a:t>
            </a:r>
            <a:endParaRPr lang="fi-FI"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t>Wright </a:t>
            </a:r>
            <a:r>
              <a:rPr lang="en-GB" dirty="0" err="1" smtClean="0"/>
              <a:t>jatkuu</a:t>
            </a:r>
            <a:r>
              <a:rPr lang="en-GB" dirty="0" smtClean="0"/>
              <a:t>...</a:t>
            </a:r>
            <a:endParaRPr lang="en-GB" dirty="0"/>
          </a:p>
        </p:txBody>
      </p:sp>
      <p:sp>
        <p:nvSpPr>
          <p:cNvPr id="3" name="Sisällön paikkamerkki 2"/>
          <p:cNvSpPr>
            <a:spLocks noGrp="1"/>
          </p:cNvSpPr>
          <p:nvPr>
            <p:ph idx="1"/>
          </p:nvPr>
        </p:nvSpPr>
        <p:spPr>
          <a:xfrm>
            <a:off x="457200" y="1600200"/>
            <a:ext cx="8229600" cy="4853136"/>
          </a:xfrm>
        </p:spPr>
        <p:txBody>
          <a:bodyPr>
            <a:normAutofit fontScale="77500" lnSpcReduction="20000"/>
          </a:bodyPr>
          <a:lstStyle/>
          <a:p>
            <a:r>
              <a:rPr lang="fi-FI" dirty="0" smtClean="0"/>
              <a:t>Yhteiskunnan perusluokat </a:t>
            </a:r>
            <a:r>
              <a:rPr lang="fi-FI" b="1" dirty="0" smtClean="0"/>
              <a:t>työväenluokka</a:t>
            </a:r>
            <a:r>
              <a:rPr lang="fi-FI" dirty="0" smtClean="0"/>
              <a:t> ja </a:t>
            </a:r>
            <a:r>
              <a:rPr lang="fi-FI" b="1" dirty="0" smtClean="0"/>
              <a:t>porvaristo</a:t>
            </a:r>
            <a:r>
              <a:rPr lang="fi-FI" dirty="0" smtClean="0"/>
              <a:t> ovat helposti määriteltävissä: porvaristolla on valtaa kaikkien ulottuvuuksien suhteen, työväenluokalla ei minkään. </a:t>
            </a:r>
          </a:p>
          <a:p>
            <a:r>
              <a:rPr lang="fi-FI" b="1" dirty="0" smtClean="0"/>
              <a:t>Pikkuporvaristo</a:t>
            </a:r>
            <a:r>
              <a:rPr lang="fi-FI" dirty="0" smtClean="0"/>
              <a:t> kolmantena perusluokkana hallitsee (pienimuotoisia) investointeja ja tuotantovälineitä, mutta ei vierasta työvoimaa. </a:t>
            </a:r>
          </a:p>
          <a:p>
            <a:r>
              <a:rPr lang="fi-FI" dirty="0" smtClean="0"/>
              <a:t>On kuitenkin yhä enemmän ammatteja, jotka asemansa nojalla osallistuvat eri asteisesti yritysten tai julkisen hallinnon investoinneista, tuotantovälineiden käytöstä tai työvoimasta päättämiseen. </a:t>
            </a:r>
          </a:p>
          <a:p>
            <a:r>
              <a:rPr lang="fi-FI" dirty="0" smtClean="0"/>
              <a:t>Tällaisia perusluokkien ulkopuolelle jääviä ryhmiä Wright kutsuu </a:t>
            </a:r>
            <a:r>
              <a:rPr lang="fi-FI" b="1" dirty="0" smtClean="0"/>
              <a:t>ristiriitaisiksi luokka-asemiksi</a:t>
            </a:r>
            <a:r>
              <a:rPr lang="fi-FI" dirty="0" smtClean="0"/>
              <a:t>. Tällaisia asemia ovat erilaiset </a:t>
            </a:r>
            <a:r>
              <a:rPr lang="fi-FI" b="1" dirty="0" smtClean="0"/>
              <a:t>johto- ja työnjohtotehtävät </a:t>
            </a:r>
            <a:r>
              <a:rPr lang="fi-FI" dirty="0" smtClean="0"/>
              <a:t>sekä </a:t>
            </a:r>
            <a:r>
              <a:rPr lang="fi-FI" b="1" dirty="0" smtClean="0"/>
              <a:t>asiantuntijatehtävät</a:t>
            </a:r>
            <a:r>
              <a:rPr lang="fi-FI" dirty="0" smtClean="0"/>
              <a:t>.</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066130"/>
          </a:xfrm>
        </p:spPr>
        <p:txBody>
          <a:bodyPr/>
          <a:lstStyle/>
          <a:p>
            <a:r>
              <a:rPr lang="en-GB" dirty="0" err="1" smtClean="0"/>
              <a:t>Wrightin</a:t>
            </a:r>
            <a:r>
              <a:rPr lang="en-GB" dirty="0" smtClean="0"/>
              <a:t> </a:t>
            </a:r>
            <a:r>
              <a:rPr lang="en-GB" dirty="0" err="1" smtClean="0"/>
              <a:t>luokat</a:t>
            </a:r>
            <a:endParaRPr lang="en-GB" dirty="0"/>
          </a:p>
        </p:txBody>
      </p:sp>
      <p:pic>
        <p:nvPicPr>
          <p:cNvPr id="1028" name="Picture 4" descr="http://jech.bmj.com/content/60/2/95/F1.large.jpg"/>
          <p:cNvPicPr>
            <a:picLocks noChangeAspect="1" noChangeArrowheads="1"/>
          </p:cNvPicPr>
          <p:nvPr/>
        </p:nvPicPr>
        <p:blipFill>
          <a:blip r:embed="rId2" cstate="print"/>
          <a:srcRect/>
          <a:stretch>
            <a:fillRect/>
          </a:stretch>
        </p:blipFill>
        <p:spPr bwMode="auto">
          <a:xfrm>
            <a:off x="179512" y="1484784"/>
            <a:ext cx="8739817" cy="518243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John </a:t>
            </a:r>
            <a:r>
              <a:rPr lang="fi-FI" dirty="0" err="1" smtClean="0"/>
              <a:t>Goldthorpe</a:t>
            </a:r>
            <a:r>
              <a:rPr lang="fi-FI" dirty="0" smtClean="0"/>
              <a:t> ja kumppanit</a:t>
            </a:r>
            <a:endParaRPr lang="fi-FI" dirty="0"/>
          </a:p>
        </p:txBody>
      </p:sp>
      <p:sp>
        <p:nvSpPr>
          <p:cNvPr id="3" name="Sisällön paikkamerkki 2"/>
          <p:cNvSpPr>
            <a:spLocks noGrp="1"/>
          </p:cNvSpPr>
          <p:nvPr>
            <p:ph idx="1"/>
          </p:nvPr>
        </p:nvSpPr>
        <p:spPr>
          <a:xfrm>
            <a:off x="457200" y="1600200"/>
            <a:ext cx="8229600" cy="5069160"/>
          </a:xfrm>
        </p:spPr>
        <p:txBody>
          <a:bodyPr>
            <a:normAutofit/>
          </a:bodyPr>
          <a:lstStyle/>
          <a:p>
            <a:r>
              <a:rPr lang="fi-FI" sz="2400" dirty="0" err="1" smtClean="0"/>
              <a:t>Goldthorpe</a:t>
            </a:r>
            <a:r>
              <a:rPr lang="fi-FI" sz="2400" dirty="0" smtClean="0"/>
              <a:t> erottelee luokat </a:t>
            </a:r>
            <a:r>
              <a:rPr lang="fi-FI" sz="2400" b="1" dirty="0" smtClean="0"/>
              <a:t>työmarkkina-asemaa</a:t>
            </a:r>
            <a:r>
              <a:rPr lang="fi-FI" sz="2400" dirty="0" smtClean="0"/>
              <a:t> kuvaavien kriteerin avulla. Näitä ovat: a) yleinen asema työmarkkinoilla, b) asema omassa tuotantoyksikössä ja c) työsuhteen laatu. </a:t>
            </a:r>
          </a:p>
          <a:p>
            <a:r>
              <a:rPr lang="fi-FI" sz="2400" dirty="0" smtClean="0"/>
              <a:t>Tuoreimmassa määrittelyssä </a:t>
            </a:r>
            <a:r>
              <a:rPr lang="fi-FI" sz="2400" dirty="0" err="1" smtClean="0"/>
              <a:t>Goldthorpe</a:t>
            </a:r>
            <a:r>
              <a:rPr lang="fi-FI" sz="2400" dirty="0" smtClean="0"/>
              <a:t> korostaa </a:t>
            </a:r>
            <a:r>
              <a:rPr lang="fi-FI" sz="2400" b="1" dirty="0" smtClean="0"/>
              <a:t>työmarkkinasuhteiden</a:t>
            </a:r>
            <a:r>
              <a:rPr lang="fi-FI" sz="2400" dirty="0" smtClean="0"/>
              <a:t> merkitystä ammattien ryhmittelyssä.</a:t>
            </a:r>
          </a:p>
          <a:p>
            <a:r>
              <a:rPr lang="fi-FI" sz="2400" dirty="0" smtClean="0"/>
              <a:t>EG (</a:t>
            </a:r>
            <a:r>
              <a:rPr lang="fi-FI" sz="2400" dirty="0" err="1" smtClean="0"/>
              <a:t>Erikson</a:t>
            </a:r>
            <a:r>
              <a:rPr lang="fi-FI" sz="2400" dirty="0" smtClean="0"/>
              <a:t> &amp; </a:t>
            </a:r>
            <a:r>
              <a:rPr lang="fi-FI" sz="2400" dirty="0" err="1" smtClean="0"/>
              <a:t>Goldthorpe</a:t>
            </a:r>
            <a:r>
              <a:rPr lang="fi-FI" sz="2400" dirty="0" smtClean="0"/>
              <a:t>) luokitusta pidetään yhtenä käyttökelpoisimmista luokka-aseman mittareista ja sitä sovelletaan tutkimuksissa laajasti </a:t>
            </a:r>
          </a:p>
          <a:p>
            <a:r>
              <a:rPr lang="fi-FI" sz="2400" dirty="0" smtClean="0"/>
              <a:t>On nykyisin Euroopassa standardi sukupolvien välisen sosiaalisen liikkuvuuden tutkimuksessa ja lähtökohta EU:n yhteiselle sosioekonomisen aseman luokitukselle (</a:t>
            </a:r>
            <a:r>
              <a:rPr lang="fi-FI" sz="2400" dirty="0" err="1" smtClean="0"/>
              <a:t>ESeC</a:t>
            </a:r>
            <a:r>
              <a:rPr lang="fi-FI" sz="2400" dirty="0" smtClean="0"/>
              <a:t>)</a:t>
            </a:r>
          </a:p>
          <a:p>
            <a:endParaRPr lang="fi-FI"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994122"/>
          </a:xfrm>
        </p:spPr>
        <p:txBody>
          <a:bodyPr/>
          <a:lstStyle/>
          <a:p>
            <a:r>
              <a:rPr lang="fi-FI" dirty="0" smtClean="0"/>
              <a:t>EG – luokituksen perusta</a:t>
            </a:r>
            <a:endParaRPr lang="fi-FI" dirty="0"/>
          </a:p>
        </p:txBody>
      </p:sp>
      <p:sp>
        <p:nvSpPr>
          <p:cNvPr id="3" name="Sisällön paikkamerkki 2"/>
          <p:cNvSpPr>
            <a:spLocks noGrp="1"/>
          </p:cNvSpPr>
          <p:nvPr>
            <p:ph idx="1"/>
          </p:nvPr>
        </p:nvSpPr>
        <p:spPr>
          <a:xfrm>
            <a:off x="457200" y="1340768"/>
            <a:ext cx="8229600" cy="5328592"/>
          </a:xfrm>
        </p:spPr>
        <p:txBody>
          <a:bodyPr>
            <a:noAutofit/>
          </a:bodyPr>
          <a:lstStyle/>
          <a:p>
            <a:r>
              <a:rPr lang="fi-FI" sz="2400" dirty="0" smtClean="0"/>
              <a:t>Työmarkkina-aseman piirteiden perusteella muodostuu kolme pääyhteiskuntaluokkaa: </a:t>
            </a:r>
          </a:p>
          <a:p>
            <a:pPr marL="914400" lvl="1" indent="-514350">
              <a:buFont typeface="+mj-lt"/>
              <a:buAutoNum type="arabicPeriod"/>
            </a:pPr>
            <a:r>
              <a:rPr lang="fi-FI" sz="2000" dirty="0" smtClean="0"/>
              <a:t>työvoimaa ostavat työnantajat, </a:t>
            </a:r>
          </a:p>
          <a:p>
            <a:pPr marL="914400" lvl="1" indent="-514350">
              <a:buFont typeface="+mj-lt"/>
              <a:buAutoNum type="arabicPeriod"/>
            </a:pPr>
            <a:r>
              <a:rPr lang="fi-FI" sz="2000" dirty="0" smtClean="0"/>
              <a:t>yksityisyrittäjät, jotka eivät osta tai myy työvoimaa ja </a:t>
            </a:r>
          </a:p>
          <a:p>
            <a:pPr marL="914400" lvl="1" indent="-514350">
              <a:buFont typeface="+mj-lt"/>
              <a:buAutoNum type="arabicPeriod"/>
            </a:pPr>
            <a:r>
              <a:rPr lang="fi-FI" sz="2000" dirty="0" smtClean="0"/>
              <a:t>työvoimaansa myyvät työntekijät. </a:t>
            </a:r>
          </a:p>
          <a:p>
            <a:r>
              <a:rPr lang="fi-FI" sz="2400" dirty="0" smtClean="0"/>
              <a:t>Työntekijät voidaan lisäksi jakaa eri ryhmiin sen mukaan, tekevätkö he </a:t>
            </a:r>
            <a:r>
              <a:rPr lang="fi-FI" sz="2400" b="1" dirty="0" smtClean="0"/>
              <a:t>ruumiillista</a:t>
            </a:r>
            <a:r>
              <a:rPr lang="fi-FI" sz="2400" dirty="0" smtClean="0"/>
              <a:t> vai </a:t>
            </a:r>
            <a:r>
              <a:rPr lang="fi-FI" sz="2400" b="1" dirty="0" smtClean="0"/>
              <a:t>henkistä työtä </a:t>
            </a:r>
            <a:r>
              <a:rPr lang="fi-FI" sz="2400" dirty="0" smtClean="0"/>
              <a:t>ja onko heillä työnantajan kanssa työsuhde vai palvelussuhde.</a:t>
            </a:r>
          </a:p>
          <a:p>
            <a:r>
              <a:rPr lang="fi-FI" sz="2400" dirty="0" smtClean="0"/>
              <a:t> </a:t>
            </a:r>
            <a:r>
              <a:rPr lang="fi-FI" sz="2400" b="1" dirty="0" smtClean="0"/>
              <a:t>Palvelussuhteen</a:t>
            </a:r>
            <a:r>
              <a:rPr lang="fi-FI" sz="2400" dirty="0" smtClean="0"/>
              <a:t> tunnuspiirteenä on se, että työntekijä ei ole suoran sääntelyn alaisena ja omaa suuren vapauden työtehtävien suorittamisessa. </a:t>
            </a:r>
            <a:r>
              <a:rPr lang="fi-FI" sz="2400" b="1" dirty="0" smtClean="0"/>
              <a:t>Työsuhde</a:t>
            </a:r>
            <a:r>
              <a:rPr lang="fi-FI" sz="2400" dirty="0" smtClean="0"/>
              <a:t> puolestaan perustuu yksikertaiseen vaihtosuhteeseen, jossa palkka maksetaan suhteessa työpanokseen.</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850106"/>
          </a:xfrm>
        </p:spPr>
        <p:txBody>
          <a:bodyPr/>
          <a:lstStyle/>
          <a:p>
            <a:r>
              <a:rPr lang="fi-FI" dirty="0" smtClean="0"/>
              <a:t>Johdanto</a:t>
            </a:r>
            <a:endParaRPr lang="fi-FI" dirty="0"/>
          </a:p>
        </p:txBody>
      </p:sp>
      <p:sp>
        <p:nvSpPr>
          <p:cNvPr id="3" name="Sisällön paikkamerkki 2"/>
          <p:cNvSpPr>
            <a:spLocks noGrp="1"/>
          </p:cNvSpPr>
          <p:nvPr>
            <p:ph idx="1"/>
          </p:nvPr>
        </p:nvSpPr>
        <p:spPr>
          <a:xfrm>
            <a:off x="395536" y="1340768"/>
            <a:ext cx="8229600" cy="5256584"/>
          </a:xfrm>
        </p:spPr>
        <p:txBody>
          <a:bodyPr>
            <a:normAutofit lnSpcReduction="10000"/>
          </a:bodyPr>
          <a:lstStyle/>
          <a:p>
            <a:r>
              <a:rPr lang="fi-FI" sz="2400" dirty="0" smtClean="0"/>
              <a:t>Sosiaalinen stratifikaatio eli yhteiskunnallinen kerrostuneisuus viittaa yhteiskuntien sisäiseen jakautumiseen erilaisiin kerroksiin elinmahdollisuuksien (tulot), vallan ja sosiaalisen arvostuksen suhteen.</a:t>
            </a:r>
          </a:p>
          <a:p>
            <a:r>
              <a:rPr lang="fi-FI" sz="2400" dirty="0" smtClean="0"/>
              <a:t>Sosiologiassa (ja muissa yhteiskuntatieteissä) tätä jakoa on kuvattu perinteisesti </a:t>
            </a:r>
            <a:r>
              <a:rPr lang="fi-FI" sz="2400" b="1" dirty="0" smtClean="0"/>
              <a:t>yhteiskuntaluokan</a:t>
            </a:r>
            <a:r>
              <a:rPr lang="fi-FI" sz="2400" dirty="0" smtClean="0"/>
              <a:t> käsitteellä.</a:t>
            </a:r>
          </a:p>
          <a:p>
            <a:r>
              <a:rPr lang="fi-FI" sz="2400" dirty="0" smtClean="0"/>
              <a:t>Moderni yhteiskuntaluokkia käsittelevä tutkimus on jakautunut karkeasti ottaen kahteen perinteeseen:</a:t>
            </a:r>
          </a:p>
          <a:p>
            <a:pPr lvl="1"/>
            <a:r>
              <a:rPr lang="fi-FI" sz="2000" b="1" dirty="0" smtClean="0"/>
              <a:t>Marxilaisessa</a:t>
            </a:r>
            <a:r>
              <a:rPr lang="fi-FI" sz="2000" dirty="0" smtClean="0"/>
              <a:t> tutkimuksessa on painotettu tuotantosuhteiden eli omistuksen ja vallan roolia </a:t>
            </a:r>
          </a:p>
          <a:p>
            <a:pPr lvl="1"/>
            <a:r>
              <a:rPr lang="fi-FI" sz="2000" b="1" dirty="0" smtClean="0"/>
              <a:t>Weberiläisessä</a:t>
            </a:r>
            <a:r>
              <a:rPr lang="fi-FI" sz="2000" dirty="0" smtClean="0"/>
              <a:t> tutkimuksessa on puolestaan kiinnitetty huomiota ns. markkinakapasiteettien, kuten ammatin, tulojen ja koulutuksen merkitykseen.</a:t>
            </a:r>
          </a:p>
          <a:p>
            <a:r>
              <a:rPr lang="fi-FI" sz="2400" dirty="0" smtClean="0"/>
              <a:t>Myös </a:t>
            </a:r>
            <a:r>
              <a:rPr lang="fi-FI" sz="2400" dirty="0" err="1" smtClean="0"/>
              <a:t>Emile</a:t>
            </a:r>
            <a:r>
              <a:rPr lang="fi-FI" sz="2400" dirty="0" smtClean="0"/>
              <a:t> </a:t>
            </a:r>
            <a:r>
              <a:rPr lang="fi-FI" sz="2400" b="1" dirty="0" err="1" smtClean="0"/>
              <a:t>Durkheim</a:t>
            </a:r>
            <a:r>
              <a:rPr lang="fi-FI" sz="2400" dirty="0" smtClean="0"/>
              <a:t> käsitteli sosiaalista kerrostuneisuutta tutkimuksessaan yhteiskunnallisesta työnjaosta</a:t>
            </a:r>
            <a:endParaRPr lang="fi-FI"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EG-luokituksen perusta II</a:t>
            </a:r>
            <a:endParaRPr lang="fi-FI" dirty="0"/>
          </a:p>
        </p:txBody>
      </p:sp>
      <p:graphicFrame>
        <p:nvGraphicFramePr>
          <p:cNvPr id="5" name="Taulukko 4"/>
          <p:cNvGraphicFramePr>
            <a:graphicFrameLocks noGrp="1"/>
          </p:cNvGraphicFramePr>
          <p:nvPr/>
        </p:nvGraphicFramePr>
        <p:xfrm>
          <a:off x="611560" y="1484784"/>
          <a:ext cx="7632847" cy="4104456"/>
        </p:xfrm>
        <a:graphic>
          <a:graphicData uri="http://schemas.openxmlformats.org/drawingml/2006/table">
            <a:tbl>
              <a:tblPr firstRow="1" bandRow="1">
                <a:tableStyleId>{5940675A-B579-460E-94D1-54222C63F5DA}</a:tableStyleId>
              </a:tblPr>
              <a:tblGrid>
                <a:gridCol w="721294"/>
                <a:gridCol w="811455"/>
                <a:gridCol w="2795015"/>
                <a:gridCol w="3305083"/>
              </a:tblGrid>
              <a:tr h="576369">
                <a:tc rowSpan="2" gridSpan="2">
                  <a:txBody>
                    <a:bodyPr/>
                    <a:lstStyle/>
                    <a:p>
                      <a:endParaRPr lang="en-GB" dirty="0"/>
                    </a:p>
                  </a:txBody>
                  <a:tcPr/>
                </a:tc>
                <a:tc rowSpan="2" hMerge="1">
                  <a:txBody>
                    <a:bodyPr/>
                    <a:lstStyle/>
                    <a:p>
                      <a:endParaRPr lang="en-GB" dirty="0"/>
                    </a:p>
                  </a:txBody>
                  <a:tcPr/>
                </a:tc>
                <a:tc gridSpan="2">
                  <a:txBody>
                    <a:bodyPr/>
                    <a:lstStyle/>
                    <a:p>
                      <a:pPr algn="ctr"/>
                      <a:r>
                        <a:rPr lang="en-GB" dirty="0" smtClean="0"/>
                        <a:t>TYÖN VALVONNAN</a:t>
                      </a:r>
                      <a:r>
                        <a:rPr lang="en-GB" baseline="0" dirty="0" smtClean="0"/>
                        <a:t> VAIKEUS</a:t>
                      </a:r>
                      <a:endParaRPr lang="en-GB" dirty="0"/>
                    </a:p>
                  </a:txBody>
                  <a:tcPr/>
                </a:tc>
                <a:tc hMerge="1">
                  <a:txBody>
                    <a:bodyPr/>
                    <a:lstStyle/>
                    <a:p>
                      <a:endParaRPr lang="en-GB" dirty="0"/>
                    </a:p>
                  </a:txBody>
                  <a:tcPr/>
                </a:tc>
              </a:tr>
              <a:tr h="646243">
                <a:tc gridSpan="2" vMerge="1">
                  <a:txBody>
                    <a:bodyPr/>
                    <a:lstStyle/>
                    <a:p>
                      <a:endParaRPr lang="en-GB" dirty="0"/>
                    </a:p>
                  </a:txBody>
                  <a:tcPr/>
                </a:tc>
                <a:tc hMerge="1" vMerge="1">
                  <a:txBody>
                    <a:bodyPr/>
                    <a:lstStyle/>
                    <a:p>
                      <a:endParaRPr lang="en-GB" dirty="0"/>
                    </a:p>
                  </a:txBody>
                  <a:tcPr/>
                </a:tc>
                <a:tc>
                  <a:txBody>
                    <a:bodyPr/>
                    <a:lstStyle/>
                    <a:p>
                      <a:pPr algn="ctr"/>
                      <a:r>
                        <a:rPr lang="en-GB" dirty="0" smtClean="0"/>
                        <a:t>SUURI</a:t>
                      </a:r>
                      <a:endParaRPr lang="en-GB" dirty="0"/>
                    </a:p>
                  </a:txBody>
                  <a:tcPr/>
                </a:tc>
                <a:tc>
                  <a:txBody>
                    <a:bodyPr/>
                    <a:lstStyle/>
                    <a:p>
                      <a:pPr algn="ctr"/>
                      <a:r>
                        <a:rPr lang="en-GB" dirty="0" smtClean="0"/>
                        <a:t>VÄHÄINEN</a:t>
                      </a:r>
                      <a:endParaRPr lang="en-GB" dirty="0"/>
                    </a:p>
                  </a:txBody>
                  <a:tcPr/>
                </a:tc>
              </a:tr>
              <a:tr h="1440922">
                <a:tc rowSpan="2">
                  <a:txBody>
                    <a:bodyPr/>
                    <a:lstStyle/>
                    <a:p>
                      <a:pPr algn="ctr"/>
                      <a:r>
                        <a:rPr lang="en-GB" dirty="0" smtClean="0"/>
                        <a:t>AMMATTITAITOJEN SPESIFISYYS</a:t>
                      </a:r>
                      <a:endParaRPr lang="en-GB" dirty="0"/>
                    </a:p>
                  </a:txBody>
                  <a:tcPr vert="vert270"/>
                </a:tc>
                <a:tc>
                  <a:txBody>
                    <a:bodyPr/>
                    <a:lstStyle/>
                    <a:p>
                      <a:pPr algn="ctr"/>
                      <a:r>
                        <a:rPr lang="en-GB" dirty="0" smtClean="0"/>
                        <a:t>SUURI</a:t>
                      </a:r>
                      <a:endParaRPr lang="en-GB" dirty="0"/>
                    </a:p>
                  </a:txBody>
                  <a:tcPr vert="vert270"/>
                </a:tc>
                <a:tc>
                  <a:txBody>
                    <a:bodyPr/>
                    <a:lstStyle/>
                    <a:p>
                      <a:r>
                        <a:rPr lang="fi-FI" sz="1800" kern="1200" dirty="0" smtClean="0">
                          <a:solidFill>
                            <a:schemeClr val="tx1"/>
                          </a:solidFill>
                          <a:latin typeface="+mn-lt"/>
                          <a:ea typeface="+mn-ea"/>
                          <a:cs typeface="+mn-cs"/>
                        </a:rPr>
                        <a:t>Johtajat ja erityisasiantuntijat (</a:t>
                      </a:r>
                      <a:r>
                        <a:rPr lang="fi-FI" sz="1800" b="1" kern="1200" dirty="0" smtClean="0">
                          <a:solidFill>
                            <a:schemeClr val="tx1"/>
                          </a:solidFill>
                          <a:latin typeface="+mn-lt"/>
                          <a:ea typeface="+mn-ea"/>
                          <a:cs typeface="+mn-cs"/>
                        </a:rPr>
                        <a:t>palvelussuhde</a:t>
                      </a:r>
                      <a:r>
                        <a:rPr lang="fi-FI" sz="1800" kern="1200" dirty="0" smtClean="0">
                          <a:solidFill>
                            <a:schemeClr val="tx1"/>
                          </a:solidFill>
                          <a:latin typeface="+mn-lt"/>
                          <a:ea typeface="+mn-ea"/>
                          <a:cs typeface="+mn-cs"/>
                        </a:rPr>
                        <a:t>)</a:t>
                      </a:r>
                      <a:endParaRPr lang="en-GB" dirty="0"/>
                    </a:p>
                  </a:txBody>
                  <a:tcPr/>
                </a:tc>
                <a:tc>
                  <a:txBody>
                    <a:bodyPr/>
                    <a:lstStyle/>
                    <a:p>
                      <a:r>
                        <a:rPr lang="fi-FI" sz="1800" kern="1200" dirty="0" smtClean="0">
                          <a:solidFill>
                            <a:schemeClr val="tx1"/>
                          </a:solidFill>
                          <a:latin typeface="+mn-lt"/>
                          <a:ea typeface="+mn-ea"/>
                          <a:cs typeface="+mn-cs"/>
                        </a:rPr>
                        <a:t>Ruumiillisen työn johtajat ja alemmat teknikot</a:t>
                      </a:r>
                      <a:endParaRPr lang="en-GB" dirty="0"/>
                    </a:p>
                  </a:txBody>
                  <a:tcPr/>
                </a:tc>
              </a:tr>
              <a:tr h="1440922">
                <a:tc vMerge="1">
                  <a:txBody>
                    <a:bodyPr/>
                    <a:lstStyle/>
                    <a:p>
                      <a:endParaRPr lang="en-GB" dirty="0"/>
                    </a:p>
                  </a:txBody>
                  <a:tcPr/>
                </a:tc>
                <a:tc>
                  <a:txBody>
                    <a:bodyPr/>
                    <a:lstStyle/>
                    <a:p>
                      <a:pPr algn="ctr"/>
                      <a:r>
                        <a:rPr lang="en-GB" dirty="0" smtClean="0"/>
                        <a:t>PIENI</a:t>
                      </a:r>
                      <a:endParaRPr lang="en-GB" dirty="0"/>
                    </a:p>
                  </a:txBody>
                  <a:tcPr vert="vert270"/>
                </a:tc>
                <a:tc>
                  <a:txBody>
                    <a:bodyPr/>
                    <a:lstStyle/>
                    <a:p>
                      <a:r>
                        <a:rPr lang="fi-FI" sz="1800" kern="1200" dirty="0" smtClean="0">
                          <a:solidFill>
                            <a:schemeClr val="tx1"/>
                          </a:solidFill>
                          <a:latin typeface="+mn-lt"/>
                          <a:ea typeface="+mn-ea"/>
                          <a:cs typeface="+mn-cs"/>
                        </a:rPr>
                        <a:t>Rutiininomaisen hallinnollisen ja toimistotyön tekijät</a:t>
                      </a:r>
                      <a:endParaRPr lang="en-GB" dirty="0"/>
                    </a:p>
                  </a:txBody>
                  <a:tcPr/>
                </a:tc>
                <a:tc>
                  <a:txBody>
                    <a:bodyPr/>
                    <a:lstStyle/>
                    <a:p>
                      <a:r>
                        <a:rPr lang="fi-FI" sz="1800" kern="1200" dirty="0" smtClean="0">
                          <a:solidFill>
                            <a:schemeClr val="tx1"/>
                          </a:solidFill>
                          <a:latin typeface="+mn-lt"/>
                          <a:ea typeface="+mn-ea"/>
                          <a:cs typeface="+mn-cs"/>
                        </a:rPr>
                        <a:t>Ruumiillisen työn tekijät (</a:t>
                      </a:r>
                      <a:r>
                        <a:rPr lang="fi-FI" sz="1800" b="1" kern="1200" dirty="0" smtClean="0">
                          <a:solidFill>
                            <a:schemeClr val="tx1"/>
                          </a:solidFill>
                          <a:latin typeface="+mn-lt"/>
                          <a:ea typeface="+mn-ea"/>
                          <a:cs typeface="+mn-cs"/>
                        </a:rPr>
                        <a:t>työsuhde</a:t>
                      </a:r>
                      <a:r>
                        <a:rPr lang="fi-FI" sz="1800" kern="1200" dirty="0" smtClean="0">
                          <a:solidFill>
                            <a:schemeClr val="tx1"/>
                          </a:solidFill>
                          <a:latin typeface="+mn-lt"/>
                          <a:ea typeface="+mn-ea"/>
                          <a:cs typeface="+mn-cs"/>
                        </a:rPr>
                        <a:t>)</a:t>
                      </a:r>
                      <a:endParaRPr lang="en-GB"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0"/>
            <a:ext cx="8229600" cy="1008112"/>
          </a:xfrm>
        </p:spPr>
        <p:txBody>
          <a:bodyPr/>
          <a:lstStyle/>
          <a:p>
            <a:r>
              <a:rPr lang="en-GB" dirty="0" smtClean="0"/>
              <a:t>EG -luokitus</a:t>
            </a:r>
            <a:endParaRPr lang="en-GB" dirty="0"/>
          </a:p>
        </p:txBody>
      </p:sp>
      <p:graphicFrame>
        <p:nvGraphicFramePr>
          <p:cNvPr id="5" name="Taulukko 4"/>
          <p:cNvGraphicFramePr>
            <a:graphicFrameLocks noGrp="1"/>
          </p:cNvGraphicFramePr>
          <p:nvPr/>
        </p:nvGraphicFramePr>
        <p:xfrm>
          <a:off x="179512" y="1052739"/>
          <a:ext cx="8784975" cy="5563133"/>
        </p:xfrm>
        <a:graphic>
          <a:graphicData uri="http://schemas.openxmlformats.org/drawingml/2006/table">
            <a:tbl>
              <a:tblPr firstRow="1" bandRow="1">
                <a:tableStyleId>{5940675A-B579-460E-94D1-54222C63F5DA}</a:tableStyleId>
              </a:tblPr>
              <a:tblGrid>
                <a:gridCol w="2880320"/>
                <a:gridCol w="3600400"/>
                <a:gridCol w="2304255"/>
              </a:tblGrid>
              <a:tr h="363581">
                <a:tc>
                  <a:txBody>
                    <a:bodyPr/>
                    <a:lstStyle/>
                    <a:p>
                      <a:r>
                        <a:rPr lang="fi-FI" b="1" noProof="0" dirty="0" smtClean="0"/>
                        <a:t>Luokka-asema</a:t>
                      </a:r>
                      <a:endParaRPr lang="fi-FI" b="1" noProof="0" dirty="0"/>
                    </a:p>
                  </a:txBody>
                  <a:tcPr/>
                </a:tc>
                <a:tc>
                  <a:txBody>
                    <a:bodyPr/>
                    <a:lstStyle/>
                    <a:p>
                      <a:r>
                        <a:rPr lang="fi-FI" b="1" noProof="0" smtClean="0"/>
                        <a:t>Esimerkkiammatteja</a:t>
                      </a:r>
                      <a:endParaRPr lang="fi-FI" b="1" noProof="0"/>
                    </a:p>
                  </a:txBody>
                  <a:tcPr/>
                </a:tc>
                <a:tc>
                  <a:txBody>
                    <a:bodyPr/>
                    <a:lstStyle/>
                    <a:p>
                      <a:r>
                        <a:rPr lang="fi-FI" b="1" noProof="0" dirty="0" smtClean="0"/>
                        <a:t>Karkea</a:t>
                      </a:r>
                      <a:r>
                        <a:rPr lang="fi-FI" b="1" baseline="0" noProof="0" dirty="0" smtClean="0"/>
                        <a:t> versio</a:t>
                      </a:r>
                      <a:endParaRPr lang="fi-FI" b="1" noProof="0" dirty="0"/>
                    </a:p>
                  </a:txBody>
                  <a:tcPr/>
                </a:tc>
              </a:tr>
              <a:tr h="908953">
                <a:tc>
                  <a:txBody>
                    <a:bodyPr/>
                    <a:lstStyle/>
                    <a:p>
                      <a:r>
                        <a:rPr lang="fi-FI" noProof="0" dirty="0" smtClean="0"/>
                        <a:t>Ylemmät</a:t>
                      </a:r>
                      <a:r>
                        <a:rPr lang="fi-FI" baseline="0" noProof="0" dirty="0" smtClean="0"/>
                        <a:t> professioammatit</a:t>
                      </a:r>
                      <a:endParaRPr lang="fi-FI" noProof="0" dirty="0"/>
                    </a:p>
                  </a:txBody>
                  <a:tcPr/>
                </a:tc>
                <a:tc>
                  <a:txBody>
                    <a:bodyPr/>
                    <a:lstStyle/>
                    <a:p>
                      <a:r>
                        <a:rPr lang="fi-FI" noProof="0" dirty="0" smtClean="0"/>
                        <a:t>Tuomarit, lääkärit, kansanedustajat,</a:t>
                      </a:r>
                      <a:r>
                        <a:rPr lang="fi-FI" baseline="0" noProof="0" dirty="0" smtClean="0"/>
                        <a:t> ylimmät johtajat, erityisasiantuntijat</a:t>
                      </a:r>
                      <a:endParaRPr lang="fi-FI" noProof="0" dirty="0"/>
                    </a:p>
                  </a:txBody>
                  <a:tcPr/>
                </a:tc>
                <a:tc rowSpan="4">
                  <a:txBody>
                    <a:bodyPr/>
                    <a:lstStyle/>
                    <a:p>
                      <a:r>
                        <a:rPr lang="fi-FI" noProof="0" dirty="0" smtClean="0"/>
                        <a:t>valkokaulustyöntekijät</a:t>
                      </a:r>
                      <a:r>
                        <a:rPr lang="fi-FI" baseline="0" noProof="0" dirty="0" smtClean="0"/>
                        <a:t> (keskiluokka)</a:t>
                      </a:r>
                      <a:endParaRPr lang="fi-FI" noProof="0" dirty="0"/>
                    </a:p>
                  </a:txBody>
                  <a:tcPr/>
                </a:tc>
              </a:tr>
              <a:tr h="363581">
                <a:tc>
                  <a:txBody>
                    <a:bodyPr/>
                    <a:lstStyle/>
                    <a:p>
                      <a:r>
                        <a:rPr lang="fi-FI" noProof="0" dirty="0" smtClean="0"/>
                        <a:t>Alemmat professioammatit</a:t>
                      </a:r>
                      <a:endParaRPr lang="fi-FI" noProof="0" dirty="0"/>
                    </a:p>
                  </a:txBody>
                  <a:tcPr/>
                </a:tc>
                <a:tc>
                  <a:txBody>
                    <a:bodyPr/>
                    <a:lstStyle/>
                    <a:p>
                      <a:r>
                        <a:rPr lang="fi-FI" noProof="0" dirty="0" smtClean="0"/>
                        <a:t>opettajat</a:t>
                      </a:r>
                      <a:endParaRPr lang="fi-FI" noProof="0" dirty="0"/>
                    </a:p>
                  </a:txBody>
                  <a:tcPr/>
                </a:tc>
                <a:tc vMerge="1">
                  <a:txBody>
                    <a:bodyPr/>
                    <a:lstStyle/>
                    <a:p>
                      <a:endParaRPr lang="fi-FI" noProof="0" dirty="0"/>
                    </a:p>
                  </a:txBody>
                  <a:tcPr/>
                </a:tc>
              </a:tr>
              <a:tr h="363581">
                <a:tc>
                  <a:txBody>
                    <a:bodyPr/>
                    <a:lstStyle/>
                    <a:p>
                      <a:r>
                        <a:rPr lang="fi-FI" noProof="0" smtClean="0"/>
                        <a:t>Toimistotyöntekijät</a:t>
                      </a:r>
                      <a:endParaRPr lang="fi-FI" noProof="0"/>
                    </a:p>
                  </a:txBody>
                  <a:tcPr/>
                </a:tc>
                <a:tc>
                  <a:txBody>
                    <a:bodyPr/>
                    <a:lstStyle/>
                    <a:p>
                      <a:r>
                        <a:rPr lang="fi-FI" noProof="0" dirty="0" smtClean="0"/>
                        <a:t>Pankkitoimihenkilöt, sihteerit</a:t>
                      </a:r>
                      <a:endParaRPr lang="fi-FI" noProof="0" dirty="0"/>
                    </a:p>
                  </a:txBody>
                  <a:tcPr/>
                </a:tc>
                <a:tc vMerge="1">
                  <a:txBody>
                    <a:bodyPr/>
                    <a:lstStyle/>
                    <a:p>
                      <a:endParaRPr lang="fi-FI" noProof="0" dirty="0"/>
                    </a:p>
                  </a:txBody>
                  <a:tcPr/>
                </a:tc>
              </a:tr>
              <a:tr h="908953">
                <a:tc>
                  <a:txBody>
                    <a:bodyPr/>
                    <a:lstStyle/>
                    <a:p>
                      <a:r>
                        <a:rPr lang="fi-FI" noProof="0" dirty="0" smtClean="0"/>
                        <a:t>Asiakaspalvelutyöntekijät</a:t>
                      </a:r>
                      <a:endParaRPr lang="fi-FI" noProof="0" dirty="0"/>
                    </a:p>
                  </a:txBody>
                  <a:tcPr/>
                </a:tc>
                <a:tc>
                  <a:txBody>
                    <a:bodyPr/>
                    <a:lstStyle/>
                    <a:p>
                      <a:r>
                        <a:rPr lang="fi-FI" noProof="0" dirty="0" smtClean="0"/>
                        <a:t>Sairaanhoitajat, tarjoilijat, kaupan kassat, kampaajat,</a:t>
                      </a:r>
                      <a:r>
                        <a:rPr lang="fi-FI" baseline="0" noProof="0" dirty="0" smtClean="0"/>
                        <a:t> talonmiehet</a:t>
                      </a:r>
                      <a:endParaRPr lang="fi-FI" noProof="0" dirty="0"/>
                    </a:p>
                  </a:txBody>
                  <a:tcPr/>
                </a:tc>
                <a:tc vMerge="1">
                  <a:txBody>
                    <a:bodyPr/>
                    <a:lstStyle/>
                    <a:p>
                      <a:endParaRPr lang="fi-FI" noProof="0" dirty="0"/>
                    </a:p>
                  </a:txBody>
                  <a:tcPr/>
                </a:tc>
              </a:tr>
              <a:tr h="363581">
                <a:tc>
                  <a:txBody>
                    <a:bodyPr/>
                    <a:lstStyle/>
                    <a:p>
                      <a:r>
                        <a:rPr lang="fi-FI" noProof="0" smtClean="0"/>
                        <a:t>Yksityisyrittäjät</a:t>
                      </a:r>
                      <a:endParaRPr lang="fi-FI" noProof="0"/>
                    </a:p>
                  </a:txBody>
                  <a:tcPr/>
                </a:tc>
                <a:tc>
                  <a:txBody>
                    <a:bodyPr/>
                    <a:lstStyle/>
                    <a:p>
                      <a:r>
                        <a:rPr lang="fi-FI" noProof="0" dirty="0" smtClean="0"/>
                        <a:t>Pienyrittäjät, käsityöläiset</a:t>
                      </a:r>
                      <a:endParaRPr lang="fi-FI" noProof="0" dirty="0"/>
                    </a:p>
                  </a:txBody>
                  <a:tcPr/>
                </a:tc>
                <a:tc rowSpan="2">
                  <a:txBody>
                    <a:bodyPr/>
                    <a:lstStyle/>
                    <a:p>
                      <a:r>
                        <a:rPr lang="fi-FI" noProof="0" dirty="0" smtClean="0"/>
                        <a:t>pienporvaristo</a:t>
                      </a:r>
                      <a:endParaRPr lang="fi-FI" noProof="0" dirty="0"/>
                    </a:p>
                  </a:txBody>
                  <a:tcPr/>
                </a:tc>
              </a:tr>
              <a:tr h="363581">
                <a:tc>
                  <a:txBody>
                    <a:bodyPr/>
                    <a:lstStyle/>
                    <a:p>
                      <a:r>
                        <a:rPr lang="fi-FI" noProof="0" dirty="0" smtClean="0"/>
                        <a:t>Maanviljelijät</a:t>
                      </a:r>
                      <a:endParaRPr lang="fi-FI" noProof="0" dirty="0"/>
                    </a:p>
                  </a:txBody>
                  <a:tcPr/>
                </a:tc>
                <a:tc>
                  <a:txBody>
                    <a:bodyPr/>
                    <a:lstStyle/>
                    <a:p>
                      <a:r>
                        <a:rPr lang="fi-FI" noProof="0" dirty="0" smtClean="0"/>
                        <a:t>maanviljelijät</a:t>
                      </a:r>
                      <a:endParaRPr lang="fi-FI" noProof="0" dirty="0"/>
                    </a:p>
                  </a:txBody>
                  <a:tcPr/>
                </a:tc>
                <a:tc vMerge="1">
                  <a:txBody>
                    <a:bodyPr/>
                    <a:lstStyle/>
                    <a:p>
                      <a:endParaRPr lang="fi-FI" noProof="0" dirty="0"/>
                    </a:p>
                  </a:txBody>
                  <a:tcPr/>
                </a:tc>
              </a:tr>
              <a:tr h="636267">
                <a:tc>
                  <a:txBody>
                    <a:bodyPr/>
                    <a:lstStyle/>
                    <a:p>
                      <a:r>
                        <a:rPr lang="fi-FI" noProof="0" dirty="0" smtClean="0"/>
                        <a:t>Ammattitaitoinen työväestö</a:t>
                      </a:r>
                      <a:endParaRPr lang="fi-FI" noProof="0" dirty="0"/>
                    </a:p>
                  </a:txBody>
                  <a:tcPr/>
                </a:tc>
                <a:tc>
                  <a:txBody>
                    <a:bodyPr/>
                    <a:lstStyle/>
                    <a:p>
                      <a:r>
                        <a:rPr lang="fi-FI" noProof="0" dirty="0" smtClean="0"/>
                        <a:t>hitsarit, muurarit,</a:t>
                      </a:r>
                      <a:r>
                        <a:rPr lang="fi-FI" baseline="0" noProof="0" dirty="0" smtClean="0"/>
                        <a:t> putkimiehet, työnjohto</a:t>
                      </a:r>
                      <a:endParaRPr lang="fi-FI" noProof="0" dirty="0"/>
                    </a:p>
                  </a:txBody>
                  <a:tcPr/>
                </a:tc>
                <a:tc rowSpan="3">
                  <a:txBody>
                    <a:bodyPr/>
                    <a:lstStyle/>
                    <a:p>
                      <a:r>
                        <a:rPr lang="fi-FI" noProof="0" dirty="0" smtClean="0"/>
                        <a:t>Sinikaulustyöntekijät (duunarit)</a:t>
                      </a:r>
                      <a:endParaRPr lang="fi-FI" noProof="0" dirty="0"/>
                    </a:p>
                  </a:txBody>
                  <a:tcPr/>
                </a:tc>
              </a:tr>
              <a:tr h="636267">
                <a:tc>
                  <a:txBody>
                    <a:bodyPr/>
                    <a:lstStyle/>
                    <a:p>
                      <a:r>
                        <a:rPr lang="fi-FI" noProof="0" dirty="0" smtClean="0"/>
                        <a:t>Muu työväestö</a:t>
                      </a:r>
                      <a:endParaRPr lang="fi-FI" noProof="0" dirty="0"/>
                    </a:p>
                  </a:txBody>
                  <a:tcPr/>
                </a:tc>
                <a:tc>
                  <a:txBody>
                    <a:bodyPr/>
                    <a:lstStyle/>
                    <a:p>
                      <a:r>
                        <a:rPr lang="fi-FI" noProof="0" dirty="0" smtClean="0"/>
                        <a:t>Koneenhoitajat, kokoojat,</a:t>
                      </a:r>
                      <a:r>
                        <a:rPr lang="fi-FI" baseline="0" noProof="0" dirty="0" smtClean="0"/>
                        <a:t> varastotyöntekijät</a:t>
                      </a:r>
                      <a:endParaRPr lang="fi-FI" noProof="0" dirty="0"/>
                    </a:p>
                  </a:txBody>
                  <a:tcPr/>
                </a:tc>
                <a:tc vMerge="1">
                  <a:txBody>
                    <a:bodyPr/>
                    <a:lstStyle/>
                    <a:p>
                      <a:endParaRPr lang="fi-FI" noProof="0" dirty="0"/>
                    </a:p>
                  </a:txBody>
                  <a:tcPr/>
                </a:tc>
              </a:tr>
              <a:tr h="636267">
                <a:tc>
                  <a:txBody>
                    <a:bodyPr/>
                    <a:lstStyle/>
                    <a:p>
                      <a:r>
                        <a:rPr lang="fi-FI" noProof="0" dirty="0" smtClean="0"/>
                        <a:t>Maatalouden työväestö</a:t>
                      </a:r>
                      <a:endParaRPr lang="fi-FI" noProof="0" dirty="0"/>
                    </a:p>
                  </a:txBody>
                  <a:tcPr/>
                </a:tc>
                <a:tc>
                  <a:txBody>
                    <a:bodyPr/>
                    <a:lstStyle/>
                    <a:p>
                      <a:r>
                        <a:rPr lang="fi-FI" noProof="0" dirty="0" smtClean="0"/>
                        <a:t>Metsurit, eläintenhoitajat,</a:t>
                      </a:r>
                      <a:r>
                        <a:rPr lang="fi-FI" baseline="0" noProof="0" dirty="0" smtClean="0"/>
                        <a:t> kalastajat</a:t>
                      </a:r>
                      <a:endParaRPr lang="fi-FI" noProof="0" dirty="0"/>
                    </a:p>
                  </a:txBody>
                  <a:tcPr/>
                </a:tc>
                <a:tc vMerge="1">
                  <a:txBody>
                    <a:bodyPr/>
                    <a:lstStyle/>
                    <a:p>
                      <a:endParaRPr lang="fi-FI" noProof="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88640"/>
            <a:ext cx="8229600" cy="1143000"/>
          </a:xfrm>
        </p:spPr>
        <p:txBody>
          <a:bodyPr/>
          <a:lstStyle/>
          <a:p>
            <a:r>
              <a:rPr lang="fi-FI" dirty="0" smtClean="0"/>
              <a:t>Luokat ja sosioekonominen asema</a:t>
            </a:r>
            <a:endParaRPr lang="fi-FI" dirty="0"/>
          </a:p>
        </p:txBody>
      </p:sp>
      <p:sp>
        <p:nvSpPr>
          <p:cNvPr id="3" name="Sisällön paikkamerkki 2"/>
          <p:cNvSpPr>
            <a:spLocks noGrp="1"/>
          </p:cNvSpPr>
          <p:nvPr>
            <p:ph idx="1"/>
          </p:nvPr>
        </p:nvSpPr>
        <p:spPr>
          <a:xfrm>
            <a:off x="457200" y="1340768"/>
            <a:ext cx="8229600" cy="5400600"/>
          </a:xfrm>
        </p:spPr>
        <p:txBody>
          <a:bodyPr>
            <a:normAutofit lnSpcReduction="10000"/>
          </a:bodyPr>
          <a:lstStyle/>
          <a:p>
            <a:r>
              <a:rPr lang="fi-FI" sz="2400" dirty="0" smtClean="0"/>
              <a:t>Useiden tilastoviranomaisten käyttämä sosioekonominen aseman käsite on läheisessä suhteessa yhteiskuntaluokkaan.</a:t>
            </a:r>
          </a:p>
          <a:p>
            <a:r>
              <a:rPr lang="fi-FI" sz="2400" dirty="0" smtClean="0"/>
              <a:t>Sosioekonominen asema määritellään usein henkilön koulutuksen, ammatin ja tulojen perusteella.</a:t>
            </a:r>
          </a:p>
          <a:p>
            <a:r>
              <a:rPr lang="fi-FI" sz="2400" dirty="0" smtClean="0"/>
              <a:t>Keskeinen ero käsitteiden välillä ilmenee niiden teoriankytköksessä: sosioekonominen asema muodostetaan puhtaasti tilastollisin kriteerein, kun taas luokka-aseman määrittely pohjautuu vahvasti teoriaan.</a:t>
            </a:r>
          </a:p>
          <a:p>
            <a:r>
              <a:rPr lang="fi-FI" sz="2400" dirty="0" smtClean="0"/>
              <a:t>Todellisuudessa koulutus, tulot jne. ovat luokka-aseman syitä ja seurauksia, ei sen määrittäjiä!</a:t>
            </a:r>
          </a:p>
          <a:p>
            <a:r>
              <a:rPr lang="fi-FI" sz="2400" dirty="0" smtClean="0"/>
              <a:t>Moderneissa yhteiskunnissa henkilön nykyistä tai entistä tai muiden perheenjäsenten </a:t>
            </a:r>
            <a:r>
              <a:rPr lang="fi-FI" sz="2400" b="1" dirty="0" smtClean="0"/>
              <a:t>ammattia</a:t>
            </a:r>
            <a:r>
              <a:rPr lang="fi-FI" sz="2400" dirty="0" smtClean="0"/>
              <a:t> pidetään parhaana yksittäisenä indikaattorina materiaalisten etujen, sosiaalisen arvostuksen ja elinmahdollisuuksien tasolle suurimmalle osaa väestöstä.</a:t>
            </a:r>
            <a:endParaRPr lang="fi-FI"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Luokka-asemien syyt ja seuraukset</a:t>
            </a:r>
            <a:endParaRPr lang="fi-FI" dirty="0"/>
          </a:p>
        </p:txBody>
      </p:sp>
      <p:sp>
        <p:nvSpPr>
          <p:cNvPr id="6" name="Pyöristetty suorakulmio 5"/>
          <p:cNvSpPr/>
          <p:nvPr/>
        </p:nvSpPr>
        <p:spPr>
          <a:xfrm>
            <a:off x="395536" y="1916832"/>
            <a:ext cx="244827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fi-FI" dirty="0" smtClean="0"/>
              <a:t>Vanhempien tahto</a:t>
            </a:r>
          </a:p>
          <a:p>
            <a:pPr>
              <a:buFont typeface="Arial" pitchFamily="34" charset="0"/>
              <a:buChar char="•"/>
            </a:pPr>
            <a:r>
              <a:rPr lang="fi-FI" dirty="0" smtClean="0"/>
              <a:t>Vanhempien resurssit</a:t>
            </a:r>
          </a:p>
          <a:p>
            <a:pPr>
              <a:buFont typeface="Arial" pitchFamily="34" charset="0"/>
              <a:buChar char="•"/>
            </a:pPr>
            <a:r>
              <a:rPr lang="fi-FI" dirty="0" smtClean="0"/>
              <a:t>Biologinen perimä</a:t>
            </a:r>
            <a:endParaRPr lang="fi-FI" dirty="0"/>
          </a:p>
        </p:txBody>
      </p:sp>
      <p:sp>
        <p:nvSpPr>
          <p:cNvPr id="8" name="Pyöristetty suorakulmio 7"/>
          <p:cNvSpPr/>
          <p:nvPr/>
        </p:nvSpPr>
        <p:spPr>
          <a:xfrm>
            <a:off x="467544" y="4077072"/>
            <a:ext cx="230425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fi-FI" dirty="0" smtClean="0"/>
              <a:t>Koulutus</a:t>
            </a:r>
          </a:p>
          <a:p>
            <a:pPr>
              <a:buFont typeface="Arial" pitchFamily="34" charset="0"/>
              <a:buChar char="•"/>
            </a:pPr>
            <a:r>
              <a:rPr lang="fi-FI" dirty="0" smtClean="0"/>
              <a:t>Motivaatio</a:t>
            </a:r>
          </a:p>
          <a:p>
            <a:pPr>
              <a:buFont typeface="Arial" pitchFamily="34" charset="0"/>
              <a:buChar char="•"/>
            </a:pPr>
            <a:r>
              <a:rPr lang="fi-FI" dirty="0" smtClean="0"/>
              <a:t>Kyvyt</a:t>
            </a:r>
            <a:endParaRPr lang="fi-FI" dirty="0"/>
          </a:p>
        </p:txBody>
      </p:sp>
      <p:sp>
        <p:nvSpPr>
          <p:cNvPr id="9" name="Pyöristetty suorakulmio 8"/>
          <p:cNvSpPr/>
          <p:nvPr/>
        </p:nvSpPr>
        <p:spPr>
          <a:xfrm>
            <a:off x="3851920" y="2276872"/>
            <a:ext cx="1512168" cy="302433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i-FI" dirty="0" smtClean="0"/>
              <a:t>LUOKKA-ASEMA</a:t>
            </a:r>
            <a:endParaRPr lang="fi-FI" dirty="0"/>
          </a:p>
        </p:txBody>
      </p:sp>
      <p:sp>
        <p:nvSpPr>
          <p:cNvPr id="10" name="Pyöristetty suorakulmio 9"/>
          <p:cNvSpPr/>
          <p:nvPr/>
        </p:nvSpPr>
        <p:spPr>
          <a:xfrm>
            <a:off x="6516216" y="1772816"/>
            <a:ext cx="1728192" cy="7200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fi-FI" sz="1600" dirty="0" smtClean="0"/>
              <a:t>Epävarmuus</a:t>
            </a:r>
          </a:p>
          <a:p>
            <a:pPr>
              <a:buFont typeface="Arial" pitchFamily="34" charset="0"/>
              <a:buChar char="•"/>
            </a:pPr>
            <a:r>
              <a:rPr lang="fi-FI" sz="1600" dirty="0" smtClean="0"/>
              <a:t>Luottamus</a:t>
            </a:r>
            <a:endParaRPr lang="fi-FI" sz="1600" dirty="0"/>
          </a:p>
        </p:txBody>
      </p:sp>
      <p:sp>
        <p:nvSpPr>
          <p:cNvPr id="11" name="Nuoli oikealle 10"/>
          <p:cNvSpPr/>
          <p:nvPr/>
        </p:nvSpPr>
        <p:spPr>
          <a:xfrm rot="5400000">
            <a:off x="1511660" y="3392996"/>
            <a:ext cx="43204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Nuoli oikealle 11"/>
          <p:cNvSpPr/>
          <p:nvPr/>
        </p:nvSpPr>
        <p:spPr>
          <a:xfrm>
            <a:off x="3203848" y="2492896"/>
            <a:ext cx="43204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3" name="Nuoli oikealle 12"/>
          <p:cNvSpPr/>
          <p:nvPr/>
        </p:nvSpPr>
        <p:spPr>
          <a:xfrm>
            <a:off x="3131840" y="4509120"/>
            <a:ext cx="43204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Nuoli oikealle 13"/>
          <p:cNvSpPr/>
          <p:nvPr/>
        </p:nvSpPr>
        <p:spPr>
          <a:xfrm>
            <a:off x="5580112" y="3429000"/>
            <a:ext cx="576064"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Pyöristetty suorakulmio 14"/>
          <p:cNvSpPr/>
          <p:nvPr/>
        </p:nvSpPr>
        <p:spPr>
          <a:xfrm>
            <a:off x="6516216" y="2636912"/>
            <a:ext cx="1728192" cy="7200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fi-FI" sz="1600" dirty="0" smtClean="0"/>
              <a:t>Taloudelliset ja sosiaaliset resurssit</a:t>
            </a:r>
            <a:endParaRPr lang="fi-FI" sz="1600" dirty="0"/>
          </a:p>
        </p:txBody>
      </p:sp>
      <p:sp>
        <p:nvSpPr>
          <p:cNvPr id="16" name="Pyöristetty suorakulmio 15"/>
          <p:cNvSpPr/>
          <p:nvPr/>
        </p:nvSpPr>
        <p:spPr>
          <a:xfrm>
            <a:off x="6516216" y="3501008"/>
            <a:ext cx="1728192"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fi-FI" sz="1600" dirty="0" smtClean="0"/>
              <a:t>Kulttuuriset valinnat</a:t>
            </a:r>
            <a:endParaRPr lang="fi-FI" sz="1600" dirty="0"/>
          </a:p>
        </p:txBody>
      </p:sp>
      <p:sp>
        <p:nvSpPr>
          <p:cNvPr id="17" name="Pyöristetty suorakulmio 16"/>
          <p:cNvSpPr/>
          <p:nvPr/>
        </p:nvSpPr>
        <p:spPr>
          <a:xfrm>
            <a:off x="6516216" y="4293096"/>
            <a:ext cx="1728192" cy="7200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fi-FI" sz="1600" dirty="0" smtClean="0"/>
              <a:t>Poliittinen käyttäytyminen</a:t>
            </a:r>
            <a:endParaRPr lang="fi-FI" sz="1600" dirty="0"/>
          </a:p>
        </p:txBody>
      </p:sp>
      <p:sp>
        <p:nvSpPr>
          <p:cNvPr id="18" name="Pyöristetty suorakulmio 17"/>
          <p:cNvSpPr/>
          <p:nvPr/>
        </p:nvSpPr>
        <p:spPr>
          <a:xfrm>
            <a:off x="6516216" y="5157192"/>
            <a:ext cx="1728192"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fi-FI" sz="1600" dirty="0" smtClean="0"/>
              <a:t>Perhe- ja väestörakenne</a:t>
            </a:r>
            <a:endParaRPr lang="fi-FI"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dirty="0" smtClean="0"/>
              <a:t>Luokkarakenteen kehittyminen Suomessa I</a:t>
            </a:r>
            <a:endParaRPr lang="fi-FI" sz="3600" dirty="0"/>
          </a:p>
        </p:txBody>
      </p:sp>
      <p:sp>
        <p:nvSpPr>
          <p:cNvPr id="3" name="Sisällön paikkamerkki 2"/>
          <p:cNvSpPr>
            <a:spLocks noGrp="1"/>
          </p:cNvSpPr>
          <p:nvPr>
            <p:ph idx="1"/>
          </p:nvPr>
        </p:nvSpPr>
        <p:spPr>
          <a:xfrm>
            <a:off x="457200" y="1600200"/>
            <a:ext cx="8229600" cy="4997152"/>
          </a:xfrm>
        </p:spPr>
        <p:txBody>
          <a:bodyPr>
            <a:normAutofit/>
          </a:bodyPr>
          <a:lstStyle/>
          <a:p>
            <a:r>
              <a:rPr lang="fi-FI" sz="2400" dirty="0" smtClean="0"/>
              <a:t>Suomen luokkarakenteen kehityksen kannalta keskeisessä roolissa on ollut </a:t>
            </a:r>
            <a:r>
              <a:rPr lang="fi-FI" sz="2400" b="1" dirty="0" smtClean="0"/>
              <a:t>modernisoitumisen</a:t>
            </a:r>
            <a:r>
              <a:rPr lang="fi-FI" sz="2400" dirty="0" smtClean="0"/>
              <a:t> varsin myöhäinen ajankohta. </a:t>
            </a:r>
          </a:p>
          <a:p>
            <a:r>
              <a:rPr lang="fi-FI" sz="2400" dirty="0" smtClean="0"/>
              <a:t>Säätyläistön valta syrjäytyi kapitalististen yhteiskuntasuhteiden alta vasta 1800-luvun lopussa ja vielä 1900-luvun alussa keskeisimmät yhteiskunnalliset ristiriidat koskivat maanomistusta, ei teollisen työväestön ja yrittäjien välistä kuilua.</a:t>
            </a:r>
          </a:p>
          <a:p>
            <a:r>
              <a:rPr lang="fi-FI" sz="2400" dirty="0" smtClean="0"/>
              <a:t>Varsinainen modernisoituminen alkoi Suomessa vasta 1960-luvulla. Tästä murroksesta alkaen Suomi palkkatyöläistyi noin 15 vuoden sisällä, kun Ruotsissa sama prosessi oli kestänyt noin sata vuotta.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dirty="0" smtClean="0"/>
              <a:t>Luokkarakenteen kehittyminen Suomessa II</a:t>
            </a:r>
            <a:endParaRPr lang="fi-FI" sz="3600" dirty="0"/>
          </a:p>
        </p:txBody>
      </p:sp>
      <p:sp>
        <p:nvSpPr>
          <p:cNvPr id="3" name="Sisällön paikkamerkki 2"/>
          <p:cNvSpPr>
            <a:spLocks noGrp="1"/>
          </p:cNvSpPr>
          <p:nvPr>
            <p:ph idx="1"/>
          </p:nvPr>
        </p:nvSpPr>
        <p:spPr>
          <a:xfrm>
            <a:off x="457200" y="1268760"/>
            <a:ext cx="8229600" cy="5400600"/>
          </a:xfrm>
        </p:spPr>
        <p:txBody>
          <a:bodyPr>
            <a:normAutofit fontScale="92500" lnSpcReduction="20000"/>
          </a:bodyPr>
          <a:lstStyle/>
          <a:p>
            <a:r>
              <a:rPr lang="fi-FI" sz="2600" dirty="0" smtClean="0"/>
              <a:t>Ruotsissa modernisoitumisen tuoma työnjaon muutos ilmeni pääosin </a:t>
            </a:r>
            <a:r>
              <a:rPr lang="fi-FI" sz="2600" b="1" dirty="0" smtClean="0"/>
              <a:t>sukupolvittaisena liikkuvuutena </a:t>
            </a:r>
            <a:r>
              <a:rPr lang="fi-FI" sz="2600" dirty="0" smtClean="0"/>
              <a:t>maataloudesta teollisuuteen ja siitä edelleen palveluihin. </a:t>
            </a:r>
          </a:p>
          <a:p>
            <a:r>
              <a:rPr lang="fi-FI" sz="2600" dirty="0" smtClean="0"/>
              <a:t>Suomessa muutos ilmeni </a:t>
            </a:r>
            <a:r>
              <a:rPr lang="fi-FI" sz="2600" b="1" dirty="0" smtClean="0"/>
              <a:t>yhden sukupolven muuttamisena </a:t>
            </a:r>
            <a:r>
              <a:rPr lang="fi-FI" sz="2600" dirty="0" smtClean="0"/>
              <a:t>maalta kaupunkeihin ja pientiloilta suoraan palveluelinkeinoihin ja osin myös teollisuuteen. Samaan ajankohtaan sijoittui myös naisten lisääntynyt palkkatyöhön osallistuminen.</a:t>
            </a:r>
          </a:p>
          <a:p>
            <a:r>
              <a:rPr lang="fi-FI" sz="2600" dirty="0" smtClean="0"/>
              <a:t>Suomalainen yhteiskunta modernisoitui siten kolmessa vaiheessa: </a:t>
            </a:r>
          </a:p>
          <a:p>
            <a:pPr marL="857250" lvl="1" indent="-457200">
              <a:buFont typeface="+mj-lt"/>
              <a:buAutoNum type="arabicPeriod"/>
            </a:pPr>
            <a:r>
              <a:rPr lang="fi-FI" sz="2200" dirty="0" smtClean="0"/>
              <a:t>moderni valtio rakentui 1800-luvulla </a:t>
            </a:r>
          </a:p>
          <a:p>
            <a:pPr marL="857250" lvl="1" indent="-457200">
              <a:buFont typeface="+mj-lt"/>
              <a:buAutoNum type="arabicPeriod"/>
            </a:pPr>
            <a:r>
              <a:rPr lang="fi-FI" sz="2200" dirty="0" smtClean="0"/>
              <a:t>kansalaisyhteiskunta syntyi 1900-luvun alussa </a:t>
            </a:r>
          </a:p>
          <a:p>
            <a:pPr marL="857250" lvl="1" indent="-457200">
              <a:buFont typeface="+mj-lt"/>
              <a:buAutoNum type="arabicPeriod"/>
            </a:pPr>
            <a:r>
              <a:rPr lang="fi-FI" sz="2200" dirty="0" smtClean="0"/>
              <a:t>laajamittainen palkkatyöläistyminen tapahtui kansainvälisesti verrattuna varsin myöhään, vasta 1960-luvulla.</a:t>
            </a:r>
          </a:p>
          <a:p>
            <a:r>
              <a:rPr lang="fi-FI" sz="2600" dirty="0" smtClean="0"/>
              <a:t>Teollistumisen ja palveluammattien yleistymisen samanaikaisuuden johdosta Suomea ei ole koskaan voinut pitää varsinaisena teollisuusyhteiskuntana.</a:t>
            </a:r>
            <a:endParaRPr lang="fi-FI" sz="2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Sukupolvittainen sosiaalinen liikkuvuus Suomessa ja Ruotsissa</a:t>
            </a:r>
            <a:endParaRPr lang="fi-FI" dirty="0"/>
          </a:p>
        </p:txBody>
      </p:sp>
      <p:sp>
        <p:nvSpPr>
          <p:cNvPr id="13" name="Tekstikehys 12"/>
          <p:cNvSpPr txBox="1"/>
          <p:nvPr/>
        </p:nvSpPr>
        <p:spPr>
          <a:xfrm>
            <a:off x="467544" y="5733256"/>
            <a:ext cx="1152128" cy="369332"/>
          </a:xfrm>
          <a:prstGeom prst="rect">
            <a:avLst/>
          </a:prstGeom>
          <a:noFill/>
        </p:spPr>
        <p:txBody>
          <a:bodyPr wrap="square" rtlCol="0">
            <a:spAutoFit/>
          </a:bodyPr>
          <a:lstStyle/>
          <a:p>
            <a:r>
              <a:rPr lang="fi-FI" dirty="0" smtClean="0"/>
              <a:t>1880-luku</a:t>
            </a:r>
            <a:endParaRPr lang="fi-FI" dirty="0"/>
          </a:p>
        </p:txBody>
      </p:sp>
      <p:cxnSp>
        <p:nvCxnSpPr>
          <p:cNvPr id="20" name="Suora nuoliyhdysviiva 19"/>
          <p:cNvCxnSpPr/>
          <p:nvPr/>
        </p:nvCxnSpPr>
        <p:spPr>
          <a:xfrm>
            <a:off x="323528" y="6237312"/>
            <a:ext cx="8352928" cy="0"/>
          </a:xfrm>
          <a:prstGeom prst="straightConnector1">
            <a:avLst/>
          </a:prstGeom>
          <a:ln w="25400" cap="flat">
            <a:headEnd type="oval"/>
            <a:tailEnd type="triangle" w="lg" len="med"/>
          </a:ln>
        </p:spPr>
        <p:style>
          <a:lnRef idx="1">
            <a:schemeClr val="accent1"/>
          </a:lnRef>
          <a:fillRef idx="0">
            <a:schemeClr val="accent1"/>
          </a:fillRef>
          <a:effectRef idx="0">
            <a:schemeClr val="accent1"/>
          </a:effectRef>
          <a:fontRef idx="minor">
            <a:schemeClr val="tx1"/>
          </a:fontRef>
        </p:style>
      </p:cxnSp>
      <p:sp>
        <p:nvSpPr>
          <p:cNvPr id="21" name="Tekstikehys 20"/>
          <p:cNvSpPr txBox="1"/>
          <p:nvPr/>
        </p:nvSpPr>
        <p:spPr>
          <a:xfrm>
            <a:off x="2843808" y="5805264"/>
            <a:ext cx="1152128" cy="369332"/>
          </a:xfrm>
          <a:prstGeom prst="rect">
            <a:avLst/>
          </a:prstGeom>
          <a:noFill/>
        </p:spPr>
        <p:txBody>
          <a:bodyPr wrap="square" rtlCol="0">
            <a:spAutoFit/>
          </a:bodyPr>
          <a:lstStyle/>
          <a:p>
            <a:r>
              <a:rPr lang="fi-FI" dirty="0" smtClean="0"/>
              <a:t>1930-luku</a:t>
            </a:r>
            <a:endParaRPr lang="fi-FI" dirty="0"/>
          </a:p>
        </p:txBody>
      </p:sp>
      <p:sp>
        <p:nvSpPr>
          <p:cNvPr id="22" name="Tekstikehys 21"/>
          <p:cNvSpPr txBox="1"/>
          <p:nvPr/>
        </p:nvSpPr>
        <p:spPr>
          <a:xfrm>
            <a:off x="5076056" y="5805264"/>
            <a:ext cx="1152128" cy="369332"/>
          </a:xfrm>
          <a:prstGeom prst="rect">
            <a:avLst/>
          </a:prstGeom>
          <a:noFill/>
        </p:spPr>
        <p:txBody>
          <a:bodyPr wrap="square" rtlCol="0">
            <a:spAutoFit/>
          </a:bodyPr>
          <a:lstStyle/>
          <a:p>
            <a:r>
              <a:rPr lang="fi-FI" dirty="0" smtClean="0"/>
              <a:t>1960-luku</a:t>
            </a:r>
            <a:endParaRPr lang="fi-FI" dirty="0"/>
          </a:p>
        </p:txBody>
      </p:sp>
      <p:sp>
        <p:nvSpPr>
          <p:cNvPr id="23" name="Tekstikehys 22"/>
          <p:cNvSpPr txBox="1"/>
          <p:nvPr/>
        </p:nvSpPr>
        <p:spPr>
          <a:xfrm>
            <a:off x="7380312" y="5805264"/>
            <a:ext cx="1152128" cy="369332"/>
          </a:xfrm>
          <a:prstGeom prst="rect">
            <a:avLst/>
          </a:prstGeom>
          <a:noFill/>
        </p:spPr>
        <p:txBody>
          <a:bodyPr wrap="square" rtlCol="0">
            <a:spAutoFit/>
          </a:bodyPr>
          <a:lstStyle/>
          <a:p>
            <a:r>
              <a:rPr lang="fi-FI" dirty="0" smtClean="0"/>
              <a:t>1970-luku</a:t>
            </a:r>
            <a:endParaRPr lang="fi-FI" dirty="0"/>
          </a:p>
        </p:txBody>
      </p:sp>
      <p:sp>
        <p:nvSpPr>
          <p:cNvPr id="24" name="Tekstikehys 23"/>
          <p:cNvSpPr txBox="1"/>
          <p:nvPr/>
        </p:nvSpPr>
        <p:spPr>
          <a:xfrm>
            <a:off x="3995936" y="2636912"/>
            <a:ext cx="792088" cy="369332"/>
          </a:xfrm>
          <a:prstGeom prst="rect">
            <a:avLst/>
          </a:prstGeom>
          <a:noFill/>
        </p:spPr>
        <p:txBody>
          <a:bodyPr wrap="square" rtlCol="0">
            <a:spAutoFit/>
          </a:bodyPr>
          <a:lstStyle/>
          <a:p>
            <a:r>
              <a:rPr lang="fi-FI" b="1" dirty="0" smtClean="0"/>
              <a:t>Suomi</a:t>
            </a:r>
            <a:endParaRPr lang="fi-FI" b="1" dirty="0"/>
          </a:p>
        </p:txBody>
      </p:sp>
      <p:sp>
        <p:nvSpPr>
          <p:cNvPr id="25" name="Tekstikehys 24"/>
          <p:cNvSpPr txBox="1"/>
          <p:nvPr/>
        </p:nvSpPr>
        <p:spPr>
          <a:xfrm>
            <a:off x="6516216" y="4509120"/>
            <a:ext cx="864096" cy="369332"/>
          </a:xfrm>
          <a:prstGeom prst="rect">
            <a:avLst/>
          </a:prstGeom>
          <a:noFill/>
        </p:spPr>
        <p:txBody>
          <a:bodyPr wrap="square" rtlCol="0">
            <a:spAutoFit/>
          </a:bodyPr>
          <a:lstStyle/>
          <a:p>
            <a:r>
              <a:rPr lang="fi-FI" b="1" dirty="0" smtClean="0"/>
              <a:t>Ruotsi</a:t>
            </a:r>
            <a:endParaRPr lang="fi-FI" b="1" dirty="0"/>
          </a:p>
        </p:txBody>
      </p:sp>
      <p:sp>
        <p:nvSpPr>
          <p:cNvPr id="26" name="Pyöristetty suorakulmio 25"/>
          <p:cNvSpPr/>
          <p:nvPr/>
        </p:nvSpPr>
        <p:spPr>
          <a:xfrm>
            <a:off x="5076056" y="2492896"/>
            <a:ext cx="1296144" cy="57606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Maatalous</a:t>
            </a:r>
            <a:endParaRPr lang="fi-FI" dirty="0"/>
          </a:p>
        </p:txBody>
      </p:sp>
      <p:sp>
        <p:nvSpPr>
          <p:cNvPr id="27" name="Pyöristetty suorakulmio 26"/>
          <p:cNvSpPr/>
          <p:nvPr/>
        </p:nvSpPr>
        <p:spPr>
          <a:xfrm>
            <a:off x="7380312" y="2060848"/>
            <a:ext cx="1296144" cy="576064"/>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Palvelut</a:t>
            </a:r>
            <a:endParaRPr lang="fi-FI" dirty="0"/>
          </a:p>
        </p:txBody>
      </p:sp>
      <p:sp>
        <p:nvSpPr>
          <p:cNvPr id="28" name="Pyöristetty suorakulmio 27"/>
          <p:cNvSpPr/>
          <p:nvPr/>
        </p:nvSpPr>
        <p:spPr>
          <a:xfrm>
            <a:off x="7380312" y="2852936"/>
            <a:ext cx="1296144" cy="57606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Teollisuus</a:t>
            </a:r>
            <a:endParaRPr lang="fi-FI" dirty="0"/>
          </a:p>
        </p:txBody>
      </p:sp>
      <p:sp>
        <p:nvSpPr>
          <p:cNvPr id="29" name="Nuoli oikealle 28"/>
          <p:cNvSpPr/>
          <p:nvPr/>
        </p:nvSpPr>
        <p:spPr>
          <a:xfrm>
            <a:off x="6732240" y="2564904"/>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0" name="Pyöristetty suorakulmio 29"/>
          <p:cNvSpPr/>
          <p:nvPr/>
        </p:nvSpPr>
        <p:spPr>
          <a:xfrm>
            <a:off x="395536" y="4437112"/>
            <a:ext cx="1440160" cy="57606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Maanviljely</a:t>
            </a:r>
          </a:p>
        </p:txBody>
      </p:sp>
      <p:sp>
        <p:nvSpPr>
          <p:cNvPr id="31" name="Pyöristetty suorakulmio 30"/>
          <p:cNvSpPr/>
          <p:nvPr/>
        </p:nvSpPr>
        <p:spPr>
          <a:xfrm>
            <a:off x="2771800" y="4437112"/>
            <a:ext cx="1440160" cy="57606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Teollisuustyö</a:t>
            </a:r>
            <a:endParaRPr lang="fi-FI" dirty="0"/>
          </a:p>
        </p:txBody>
      </p:sp>
      <p:sp>
        <p:nvSpPr>
          <p:cNvPr id="32" name="Pyöristetty suorakulmio 31"/>
          <p:cNvSpPr/>
          <p:nvPr/>
        </p:nvSpPr>
        <p:spPr>
          <a:xfrm>
            <a:off x="5076056" y="4437112"/>
            <a:ext cx="1224136" cy="576064"/>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Palvelut</a:t>
            </a:r>
            <a:endParaRPr lang="fi-FI" dirty="0"/>
          </a:p>
        </p:txBody>
      </p:sp>
      <p:sp>
        <p:nvSpPr>
          <p:cNvPr id="33" name="Nuoli oikealle 32"/>
          <p:cNvSpPr/>
          <p:nvPr/>
        </p:nvSpPr>
        <p:spPr>
          <a:xfrm>
            <a:off x="2123728" y="4509120"/>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4" name="Nuoli oikealle 33"/>
          <p:cNvSpPr/>
          <p:nvPr/>
        </p:nvSpPr>
        <p:spPr>
          <a:xfrm>
            <a:off x="4499992" y="4509120"/>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Tekstikehys 18"/>
          <p:cNvSpPr txBox="1"/>
          <p:nvPr/>
        </p:nvSpPr>
        <p:spPr>
          <a:xfrm>
            <a:off x="323528" y="4005064"/>
            <a:ext cx="1440160" cy="369332"/>
          </a:xfrm>
          <a:prstGeom prst="rect">
            <a:avLst/>
          </a:prstGeom>
          <a:noFill/>
        </p:spPr>
        <p:txBody>
          <a:bodyPr wrap="square" rtlCol="0">
            <a:spAutoFit/>
          </a:bodyPr>
          <a:lstStyle/>
          <a:p>
            <a:r>
              <a:rPr lang="fi-FI" dirty="0" smtClean="0"/>
              <a:t>1. sukupolvi</a:t>
            </a:r>
            <a:endParaRPr lang="fi-FI" dirty="0"/>
          </a:p>
        </p:txBody>
      </p:sp>
      <p:sp>
        <p:nvSpPr>
          <p:cNvPr id="35" name="Tekstikehys 34"/>
          <p:cNvSpPr txBox="1"/>
          <p:nvPr/>
        </p:nvSpPr>
        <p:spPr>
          <a:xfrm>
            <a:off x="2771800" y="4005064"/>
            <a:ext cx="1440160" cy="369332"/>
          </a:xfrm>
          <a:prstGeom prst="rect">
            <a:avLst/>
          </a:prstGeom>
          <a:noFill/>
        </p:spPr>
        <p:txBody>
          <a:bodyPr wrap="square" rtlCol="0">
            <a:spAutoFit/>
          </a:bodyPr>
          <a:lstStyle/>
          <a:p>
            <a:r>
              <a:rPr lang="fi-FI" dirty="0" smtClean="0"/>
              <a:t>2. sukupolvi</a:t>
            </a:r>
            <a:endParaRPr lang="fi-FI" dirty="0"/>
          </a:p>
        </p:txBody>
      </p:sp>
      <p:sp>
        <p:nvSpPr>
          <p:cNvPr id="37" name="Tekstikehys 36"/>
          <p:cNvSpPr txBox="1"/>
          <p:nvPr/>
        </p:nvSpPr>
        <p:spPr>
          <a:xfrm>
            <a:off x="5004048" y="4005064"/>
            <a:ext cx="1440160" cy="369332"/>
          </a:xfrm>
          <a:prstGeom prst="rect">
            <a:avLst/>
          </a:prstGeom>
          <a:noFill/>
        </p:spPr>
        <p:txBody>
          <a:bodyPr wrap="square" rtlCol="0">
            <a:spAutoFit/>
          </a:bodyPr>
          <a:lstStyle/>
          <a:p>
            <a:r>
              <a:rPr lang="fi-FI" dirty="0" smtClean="0"/>
              <a:t>3. sukupolvi</a:t>
            </a:r>
            <a:endParaRPr lang="fi-FI" dirty="0"/>
          </a:p>
        </p:txBody>
      </p:sp>
      <p:sp>
        <p:nvSpPr>
          <p:cNvPr id="38" name="Tekstikehys 37"/>
          <p:cNvSpPr txBox="1"/>
          <p:nvPr/>
        </p:nvSpPr>
        <p:spPr>
          <a:xfrm>
            <a:off x="5004048" y="2060848"/>
            <a:ext cx="1440160" cy="369332"/>
          </a:xfrm>
          <a:prstGeom prst="rect">
            <a:avLst/>
          </a:prstGeom>
          <a:noFill/>
        </p:spPr>
        <p:txBody>
          <a:bodyPr wrap="square" rtlCol="0">
            <a:spAutoFit/>
          </a:bodyPr>
          <a:lstStyle/>
          <a:p>
            <a:r>
              <a:rPr lang="fi-FI" dirty="0" smtClean="0"/>
              <a:t>1. sukupolvi</a:t>
            </a:r>
            <a:endParaRPr lang="fi-FI" dirty="0"/>
          </a:p>
        </p:txBody>
      </p:sp>
      <p:sp>
        <p:nvSpPr>
          <p:cNvPr id="39" name="Tekstikehys 38"/>
          <p:cNvSpPr txBox="1"/>
          <p:nvPr/>
        </p:nvSpPr>
        <p:spPr>
          <a:xfrm>
            <a:off x="7308304" y="1628800"/>
            <a:ext cx="1440160" cy="369332"/>
          </a:xfrm>
          <a:prstGeom prst="rect">
            <a:avLst/>
          </a:prstGeom>
          <a:noFill/>
        </p:spPr>
        <p:txBody>
          <a:bodyPr wrap="square" rtlCol="0">
            <a:spAutoFit/>
          </a:bodyPr>
          <a:lstStyle/>
          <a:p>
            <a:r>
              <a:rPr lang="fi-FI" dirty="0" smtClean="0"/>
              <a:t>2. sukupolvi</a:t>
            </a:r>
            <a:endParaRPr lang="fi-FI"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Suomen luokkarakenne 2000-luvulla?</a:t>
            </a:r>
            <a:endParaRPr lang="fi-FI" dirty="0"/>
          </a:p>
        </p:txBody>
      </p:sp>
      <p:sp>
        <p:nvSpPr>
          <p:cNvPr id="3" name="Sisällön paikkamerkki 2"/>
          <p:cNvSpPr>
            <a:spLocks noGrp="1"/>
          </p:cNvSpPr>
          <p:nvPr>
            <p:ph idx="1"/>
          </p:nvPr>
        </p:nvSpPr>
        <p:spPr>
          <a:xfrm>
            <a:off x="457200" y="1340768"/>
            <a:ext cx="8229600" cy="5040560"/>
          </a:xfrm>
        </p:spPr>
        <p:txBody>
          <a:bodyPr>
            <a:noAutofit/>
          </a:bodyPr>
          <a:lstStyle/>
          <a:p>
            <a:r>
              <a:rPr lang="fi-FI" sz="2400" dirty="0" smtClean="0"/>
              <a:t>Suomi on selvästi keskiluokkaistunut viimeisten 20 vuoden aikana.</a:t>
            </a:r>
          </a:p>
          <a:p>
            <a:r>
              <a:rPr lang="fi-FI" sz="2400" dirty="0" smtClean="0"/>
              <a:t>Työväenluokan, erityisesti kouluttamattoman työväestön osuus ammatissa toimivasta väestöstä on pudonnut</a:t>
            </a:r>
          </a:p>
          <a:p>
            <a:r>
              <a:rPr lang="fi-FI" sz="2400" dirty="0" smtClean="0"/>
              <a:t>Myös maanviljelijöiden osuus on laskenut voimakkaasti</a:t>
            </a:r>
          </a:p>
          <a:p>
            <a:r>
              <a:rPr lang="fi-FI" sz="2400" dirty="0" smtClean="0"/>
              <a:t>Samanaikaisesti keskiluokan, erityisesti työnjohtajien ja asiantuntijoiden osuus on kasvanut nopeasti. </a:t>
            </a:r>
          </a:p>
          <a:p>
            <a:r>
              <a:rPr lang="fi-FI" sz="2400" dirty="0" smtClean="0"/>
              <a:t>Kansainvälisesti verrattuna Suomessa työväestön osuus suurempi kuin esim. Ruotsissa ja jopa Isossa-Britanniassa!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16632"/>
            <a:ext cx="8229600" cy="1143000"/>
          </a:xfrm>
        </p:spPr>
        <p:txBody>
          <a:bodyPr/>
          <a:lstStyle/>
          <a:p>
            <a:r>
              <a:rPr lang="fi-FI" dirty="0" smtClean="0"/>
              <a:t>Miesten luokka-asema 1970-2000</a:t>
            </a:r>
            <a:endParaRPr lang="fi-FI" dirty="0"/>
          </a:p>
        </p:txBody>
      </p:sp>
      <p:graphicFrame>
        <p:nvGraphicFramePr>
          <p:cNvPr id="5" name="Kaavio 4"/>
          <p:cNvGraphicFramePr/>
          <p:nvPr/>
        </p:nvGraphicFramePr>
        <p:xfrm>
          <a:off x="251520" y="1340768"/>
          <a:ext cx="8640960"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16632"/>
            <a:ext cx="8229600" cy="1143000"/>
          </a:xfrm>
        </p:spPr>
        <p:txBody>
          <a:bodyPr/>
          <a:lstStyle/>
          <a:p>
            <a:r>
              <a:rPr lang="fi-FI" dirty="0" smtClean="0"/>
              <a:t>Naisten luokka-asema 1970-2000</a:t>
            </a:r>
            <a:endParaRPr lang="fi-FI" dirty="0"/>
          </a:p>
        </p:txBody>
      </p:sp>
      <p:graphicFrame>
        <p:nvGraphicFramePr>
          <p:cNvPr id="4" name="Kaavio 3"/>
          <p:cNvGraphicFramePr/>
          <p:nvPr/>
        </p:nvGraphicFramePr>
        <p:xfrm>
          <a:off x="251520" y="1340768"/>
          <a:ext cx="8640960"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Durkheim: sosiaalisesta työnjaosta</a:t>
            </a:r>
            <a:endParaRPr lang="fi-FI" dirty="0"/>
          </a:p>
        </p:txBody>
      </p:sp>
      <p:sp>
        <p:nvSpPr>
          <p:cNvPr id="3" name="Sisällön paikkamerkki 2"/>
          <p:cNvSpPr>
            <a:spLocks noGrp="1"/>
          </p:cNvSpPr>
          <p:nvPr>
            <p:ph idx="1"/>
          </p:nvPr>
        </p:nvSpPr>
        <p:spPr>
          <a:xfrm>
            <a:off x="457200" y="1268760"/>
            <a:ext cx="8229600" cy="5472608"/>
          </a:xfrm>
        </p:spPr>
        <p:txBody>
          <a:bodyPr>
            <a:normAutofit/>
          </a:bodyPr>
          <a:lstStyle/>
          <a:p>
            <a:r>
              <a:rPr lang="fi-FI" sz="2400" dirty="0" smtClean="0"/>
              <a:t>Durkheim käsitteli yhteiskunnallista kerrostuneisuutta työjaon näkökulmasta.</a:t>
            </a:r>
          </a:p>
          <a:p>
            <a:r>
              <a:rPr lang="fi-FI" sz="2400" dirty="0" smtClean="0"/>
              <a:t>Moderneissa, orgaaniseen solidaarisuuteen perustuvissa yhteiskunnissa työnjako on keskeistä yhteiskunnallisen solidaarisuuden ja yhtenäisyyden kannalta.</a:t>
            </a:r>
          </a:p>
          <a:p>
            <a:r>
              <a:rPr lang="fi-FI" sz="2400" dirty="0" smtClean="0"/>
              <a:t>Alkeellisissa yhteiskunnissa on vallalla samankaltaisuuteen perustuva mekaaninen solidaarisuus.</a:t>
            </a:r>
          </a:p>
          <a:p>
            <a:r>
              <a:rPr lang="fi-FI" sz="2400" dirty="0" smtClean="0"/>
              <a:t>Modernien yhteiskuntien kehittyneellä työnjaolla voi olla myös negatiivisia seurauksia, jotka ilmenevät </a:t>
            </a:r>
            <a:r>
              <a:rPr lang="fi-FI" sz="2400" b="1" dirty="0" smtClean="0"/>
              <a:t>epänormaalina työnjakona.</a:t>
            </a:r>
          </a:p>
          <a:p>
            <a:r>
              <a:rPr lang="fi-FI" sz="2400" dirty="0" smtClean="0"/>
              <a:t>Epänormaalit työnjaon muodot hän jakaa </a:t>
            </a:r>
            <a:r>
              <a:rPr lang="fi-FI" sz="2400" b="1" dirty="0" smtClean="0"/>
              <a:t>anomiseen</a:t>
            </a:r>
            <a:r>
              <a:rPr lang="fi-FI" sz="2400" dirty="0" smtClean="0"/>
              <a:t> ja </a:t>
            </a:r>
            <a:r>
              <a:rPr lang="fi-FI" sz="2400" b="1" dirty="0" smtClean="0"/>
              <a:t>väkinäiseen</a:t>
            </a:r>
            <a:r>
              <a:rPr lang="fi-FI" sz="2400" dirty="0" smtClean="0"/>
              <a:t> työnjakoon.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Sukupuolten väliset erot</a:t>
            </a:r>
            <a:endParaRPr lang="fi-FI" dirty="0"/>
          </a:p>
        </p:txBody>
      </p:sp>
      <p:sp>
        <p:nvSpPr>
          <p:cNvPr id="3" name="Sisällön paikkamerkki 2"/>
          <p:cNvSpPr>
            <a:spLocks noGrp="1"/>
          </p:cNvSpPr>
          <p:nvPr>
            <p:ph idx="1"/>
          </p:nvPr>
        </p:nvSpPr>
        <p:spPr>
          <a:xfrm>
            <a:off x="457200" y="1600200"/>
            <a:ext cx="8229600" cy="4997152"/>
          </a:xfrm>
        </p:spPr>
        <p:txBody>
          <a:bodyPr>
            <a:normAutofit/>
          </a:bodyPr>
          <a:lstStyle/>
          <a:p>
            <a:r>
              <a:rPr lang="fi-FI" sz="2400" dirty="0" smtClean="0"/>
              <a:t>Luokkarakenteen muutoksista huolimatta naisten ja miesten asemat eroavat selvästi toisistaan. </a:t>
            </a:r>
          </a:p>
          <a:p>
            <a:r>
              <a:rPr lang="fi-FI" sz="2400" dirty="0" smtClean="0"/>
              <a:t>Naisilla keskiluokkaistuminen on ollut voimakkaampaa kuin miehillä</a:t>
            </a:r>
          </a:p>
          <a:p>
            <a:r>
              <a:rPr lang="fi-FI" sz="2400" dirty="0" smtClean="0"/>
              <a:t>Miehillä työntekijäammateissa toimivien osuus on säilynyt laskusta huolimatta korkeana</a:t>
            </a:r>
          </a:p>
          <a:p>
            <a:r>
              <a:rPr lang="fi-FI" sz="2400" dirty="0" smtClean="0"/>
              <a:t>Huomattava osa naisista (40%) sijoittuu rutiininomaisiin palvelun ja hallinnon ammatteihin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Yhteiskuntaluokan kuolema?</a:t>
            </a:r>
            <a:endParaRPr lang="fi-FI" dirty="0"/>
          </a:p>
        </p:txBody>
      </p:sp>
      <p:sp>
        <p:nvSpPr>
          <p:cNvPr id="3" name="Sisällön paikkamerkki 2"/>
          <p:cNvSpPr>
            <a:spLocks noGrp="1"/>
          </p:cNvSpPr>
          <p:nvPr>
            <p:ph idx="1"/>
          </p:nvPr>
        </p:nvSpPr>
        <p:spPr>
          <a:xfrm>
            <a:off x="457200" y="1600200"/>
            <a:ext cx="8229600" cy="5069160"/>
          </a:xfrm>
        </p:spPr>
        <p:txBody>
          <a:bodyPr>
            <a:normAutofit lnSpcReduction="10000"/>
          </a:bodyPr>
          <a:lstStyle/>
          <a:p>
            <a:r>
              <a:rPr lang="fi-FI" sz="2400" dirty="0" smtClean="0"/>
              <a:t>Monet ns. postmodernin sosiologian edustajat (mm. </a:t>
            </a:r>
            <a:r>
              <a:rPr lang="fi-FI" sz="2400" dirty="0" err="1" smtClean="0"/>
              <a:t>Lyotard</a:t>
            </a:r>
            <a:r>
              <a:rPr lang="fi-FI" sz="2400" dirty="0" smtClean="0"/>
              <a:t>, </a:t>
            </a:r>
            <a:r>
              <a:rPr lang="fi-FI" sz="2400" dirty="0" err="1" smtClean="0"/>
              <a:t>Maffesoli</a:t>
            </a:r>
            <a:r>
              <a:rPr lang="fi-FI" sz="2400" dirty="0" smtClean="0"/>
              <a:t>, </a:t>
            </a:r>
            <a:r>
              <a:rPr lang="fi-FI" sz="2400" dirty="0" err="1" smtClean="0"/>
              <a:t>Baudrillard</a:t>
            </a:r>
            <a:r>
              <a:rPr lang="fi-FI" sz="2400" dirty="0" smtClean="0"/>
              <a:t>, </a:t>
            </a:r>
            <a:r>
              <a:rPr lang="fi-FI" sz="2400" dirty="0" err="1" smtClean="0"/>
              <a:t>Bauman</a:t>
            </a:r>
            <a:r>
              <a:rPr lang="fi-FI" sz="2400" dirty="0" smtClean="0"/>
              <a:t>, Beck) väittivät 1990-luvulla, että yhteiskuntaluokan käsite oli menettänyt relevanssinsa ja yhteiskuntaluokat ovat hävinneet postmoderneista yhteiskunnista.</a:t>
            </a:r>
          </a:p>
          <a:p>
            <a:r>
              <a:rPr lang="fi-FI" sz="2400" dirty="0" smtClean="0"/>
              <a:t>Yhteiskunnallisen kerrostuneisuuden perustan katsottiin siirtyvän sosio-ekonomisista jaoista kohti kulttuurisia jakoja. Näkemyksen mukaan elämäntyyli ja kulutus muodostavat uusia kerrostumia tuotannollisten asemien sijaan. Näiden muutosten seurauksena perinteinen tuotantosuhteisiin kiinnittynyt luokka-analyysi menettää selitysvoimansa.</a:t>
            </a:r>
          </a:p>
          <a:p>
            <a:r>
              <a:rPr lang="fi-FI" sz="2400" dirty="0" smtClean="0"/>
              <a:t>Suurin osa luokan kuolemaa korostavista väitteistä oli kuitenkin puhdasta kaunokirjallista pohdiskelua, </a:t>
            </a:r>
            <a:r>
              <a:rPr lang="fi-FI" sz="2400" b="1" dirty="0" smtClean="0"/>
              <a:t>aikalaisdiagnoosia</a:t>
            </a:r>
            <a:r>
              <a:rPr lang="fi-FI" sz="2400" dirty="0" smtClean="0"/>
              <a:t>,  jolla ei ole mitään empiiristä tukea.</a:t>
            </a:r>
            <a:endParaRPr lang="fi-FI"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Yhteiskuntaluokan renessanssi</a:t>
            </a:r>
            <a:endParaRPr lang="fi-FI" dirty="0"/>
          </a:p>
        </p:txBody>
      </p:sp>
      <p:sp>
        <p:nvSpPr>
          <p:cNvPr id="3" name="Sisällön paikkamerkki 2"/>
          <p:cNvSpPr>
            <a:spLocks noGrp="1"/>
          </p:cNvSpPr>
          <p:nvPr>
            <p:ph idx="1"/>
          </p:nvPr>
        </p:nvSpPr>
        <p:spPr>
          <a:xfrm>
            <a:off x="457200" y="1340768"/>
            <a:ext cx="8229600" cy="5328592"/>
          </a:xfrm>
        </p:spPr>
        <p:txBody>
          <a:bodyPr>
            <a:normAutofit fontScale="92500" lnSpcReduction="10000"/>
          </a:bodyPr>
          <a:lstStyle/>
          <a:p>
            <a:r>
              <a:rPr lang="fi-FI" sz="2400" dirty="0" smtClean="0"/>
              <a:t>Tuoreempi </a:t>
            </a:r>
            <a:r>
              <a:rPr lang="fi-FI" sz="2400" b="1" dirty="0" smtClean="0"/>
              <a:t>empiirinen</a:t>
            </a:r>
            <a:r>
              <a:rPr lang="fi-FI" sz="2400" dirty="0" smtClean="0"/>
              <a:t> tutkimus 2000-luvulla on osoittanut yhteiskuntaluokan merkityksen kiistattomasti. Eritoten </a:t>
            </a:r>
            <a:r>
              <a:rPr lang="fi-FI" sz="2400" b="1" dirty="0" smtClean="0"/>
              <a:t>John </a:t>
            </a:r>
            <a:r>
              <a:rPr lang="fi-FI" sz="2400" b="1" dirty="0" err="1" smtClean="0"/>
              <a:t>Goldthorpen</a:t>
            </a:r>
            <a:r>
              <a:rPr lang="fi-FI" sz="2400" dirty="0" smtClean="0"/>
              <a:t> tutkimukset ovat nostaneet yhteiskuntaluokat ja luokkaerot uudelleen yhteiskuntatieteellisen tutkimuksen keskiöön. Hänen tutkimuksensa mm. osoittavat että:</a:t>
            </a:r>
          </a:p>
          <a:p>
            <a:pPr lvl="1"/>
            <a:r>
              <a:rPr lang="fi-FI" sz="2000" dirty="0" smtClean="0"/>
              <a:t>Luokka-asema vaikuttaa suoraan mm. taloudellista turvallisuutta, vakautta ja odotuksia koskeviin kokemuksiin. Esimerkiksi työttömyyskokemukset ovat huomattavasti yleisempiä työväenluokkaisissa asemissa kuin keskiluokassa</a:t>
            </a:r>
          </a:p>
          <a:p>
            <a:pPr lvl="1"/>
            <a:r>
              <a:rPr lang="fi-FI" sz="2000" dirty="0" smtClean="0"/>
              <a:t>Goldthorpe osoittaa edelleen, että eri luokkaryhmien väliset tuloerot ovat kasvaneet vuosien 1975 ja 1999 välillä </a:t>
            </a:r>
            <a:r>
              <a:rPr lang="fi-FI" sz="2000" dirty="0" err="1" smtClean="0"/>
              <a:t>UK:ssa</a:t>
            </a:r>
            <a:r>
              <a:rPr lang="fi-FI" sz="2000" dirty="0" smtClean="0"/>
              <a:t>. </a:t>
            </a:r>
          </a:p>
          <a:p>
            <a:pPr lvl="1"/>
            <a:r>
              <a:rPr lang="fi-FI" sz="2000" dirty="0" err="1" smtClean="0"/>
              <a:t>Goldthorpen</a:t>
            </a:r>
            <a:r>
              <a:rPr lang="fi-FI" sz="2000" dirty="0" smtClean="0"/>
              <a:t> johtopäätös on, että luokka-asema määrittä edelleen merkittävällä tavalla ihmisten taloudellisen olemisen edellytyksiä. </a:t>
            </a:r>
          </a:p>
          <a:p>
            <a:r>
              <a:rPr lang="fi-FI" sz="2400" dirty="0" smtClean="0"/>
              <a:t>Kuten </a:t>
            </a:r>
            <a:r>
              <a:rPr lang="fi-FI" sz="2400" b="1" dirty="0" smtClean="0"/>
              <a:t>Raimo Blom </a:t>
            </a:r>
            <a:r>
              <a:rPr lang="fi-FI" sz="2400" dirty="0" smtClean="0"/>
              <a:t>on huomauttanut, olisi kiinnostavaa nähdä tuloksia tutkimuksista, jotka selittävät yhteiskunnallista eriarvoisuutta ilman viittauksia yksilöiden tai ryhmien asemaan tuotantosuhteissa.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994122"/>
          </a:xfrm>
        </p:spPr>
        <p:txBody>
          <a:bodyPr/>
          <a:lstStyle/>
          <a:p>
            <a:r>
              <a:rPr lang="fi-FI" dirty="0" smtClean="0"/>
              <a:t>Suomalainen luokkayhteiskunta?</a:t>
            </a:r>
            <a:endParaRPr lang="fi-FI" dirty="0"/>
          </a:p>
        </p:txBody>
      </p:sp>
      <p:sp>
        <p:nvSpPr>
          <p:cNvPr id="3" name="Sisällön paikkamerkki 2"/>
          <p:cNvSpPr>
            <a:spLocks noGrp="1"/>
          </p:cNvSpPr>
          <p:nvPr>
            <p:ph idx="1"/>
          </p:nvPr>
        </p:nvSpPr>
        <p:spPr>
          <a:xfrm>
            <a:off x="179512" y="1340768"/>
            <a:ext cx="8712968" cy="5328592"/>
          </a:xfrm>
        </p:spPr>
        <p:txBody>
          <a:bodyPr>
            <a:noAutofit/>
          </a:bodyPr>
          <a:lstStyle/>
          <a:p>
            <a:r>
              <a:rPr lang="fi-FI" sz="2400" dirty="0" smtClean="0"/>
              <a:t>Suomalaisessa yhteiskunnassa ihmisten mahdollisuudet esimerkiksi koulutuksen hankkimiseen tai kulutukseen eriytyvät vahvasti aseman mukaan. </a:t>
            </a:r>
          </a:p>
          <a:p>
            <a:r>
              <a:rPr lang="fi-FI" sz="2400" dirty="0" smtClean="0"/>
              <a:t>Työväenluokasta lähtöisin olevien korkeakouluopiskelijoiden osuus on edelleen varsin pieni verrattuna keskiluokkaisiin opiskelijoihin. </a:t>
            </a:r>
          </a:p>
          <a:p>
            <a:r>
              <a:rPr lang="fi-FI" sz="2400" dirty="0" smtClean="0"/>
              <a:t>Luokka-asema rajoittaa tai mahdollistaa myös kulutusta. Kalliin purjeveneen hankkiminen ei onnistu kaupanalan työntekijöiltä, sen sijaan purjeveneen omistaa suhteellisen moni yritysjohtaja. </a:t>
            </a:r>
          </a:p>
          <a:p>
            <a:r>
              <a:rPr lang="fi-FI" sz="2400" dirty="0" smtClean="0"/>
              <a:t>2000-lukua kuvaavat tilastot kertovatkin kasvun hedelmien jakaantuvan varsin epätasaisesti. Sekä tuloerot että varallisuuserot ovat kasvussa.</a:t>
            </a:r>
          </a:p>
          <a:p>
            <a:r>
              <a:rPr lang="fi-FI" sz="2400" b="1" dirty="0" smtClean="0"/>
              <a:t>Luokkaerot eivät siten ole kadonneet, päinvastoin</a:t>
            </a:r>
            <a:r>
              <a:rPr lang="fi-FI" sz="2400" dirty="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Kirjallisuutta</a:t>
            </a:r>
            <a:endParaRPr lang="fi-FI" dirty="0"/>
          </a:p>
        </p:txBody>
      </p:sp>
      <p:sp>
        <p:nvSpPr>
          <p:cNvPr id="3" name="Sisällön paikkamerkki 2"/>
          <p:cNvSpPr>
            <a:spLocks noGrp="1"/>
          </p:cNvSpPr>
          <p:nvPr>
            <p:ph idx="1"/>
          </p:nvPr>
        </p:nvSpPr>
        <p:spPr>
          <a:xfrm>
            <a:off x="457200" y="1600200"/>
            <a:ext cx="8229600" cy="5141168"/>
          </a:xfrm>
        </p:spPr>
        <p:txBody>
          <a:bodyPr>
            <a:normAutofit fontScale="92500" lnSpcReduction="10000"/>
          </a:bodyPr>
          <a:lstStyle/>
          <a:p>
            <a:r>
              <a:rPr lang="fi-FI" dirty="0" smtClean="0"/>
              <a:t>Luokkaprojekti: </a:t>
            </a:r>
            <a:r>
              <a:rPr lang="fi-FI" i="1" dirty="0" smtClean="0"/>
              <a:t>Suomalaiset luokkakuvassa</a:t>
            </a:r>
            <a:r>
              <a:rPr lang="fi-FI" dirty="0" smtClean="0"/>
              <a:t> (Vastapaino 1984) </a:t>
            </a:r>
          </a:p>
          <a:p>
            <a:r>
              <a:rPr lang="fi-FI" dirty="0" smtClean="0"/>
              <a:t>Tapani Valkonen (ym.): </a:t>
            </a:r>
            <a:r>
              <a:rPr lang="fi-FI" i="1" dirty="0" smtClean="0"/>
              <a:t>Suomalaiset</a:t>
            </a:r>
            <a:r>
              <a:rPr lang="fi-FI" dirty="0" smtClean="0"/>
              <a:t> ( WSOY 1985) </a:t>
            </a:r>
          </a:p>
          <a:p>
            <a:r>
              <a:rPr lang="fi-FI" dirty="0" smtClean="0"/>
              <a:t>Raimo Blom (ym.): </a:t>
            </a:r>
            <a:r>
              <a:rPr lang="fi-FI" i="1" dirty="0" smtClean="0"/>
              <a:t>Mikä Suomessa muuttui?</a:t>
            </a:r>
            <a:r>
              <a:rPr lang="fi-FI" dirty="0" smtClean="0"/>
              <a:t> (Hanki ja Jää 1999) </a:t>
            </a:r>
          </a:p>
          <a:p>
            <a:r>
              <a:rPr lang="fi-FI" dirty="0" smtClean="0"/>
              <a:t>Katariina Järvinen &amp; Laura Kolbe: </a:t>
            </a:r>
            <a:r>
              <a:rPr lang="fi-FI" i="1" dirty="0" smtClean="0"/>
              <a:t>Luokkaretkellä hyvinvointivaltiossa. Nykysukupolven kokemuksia tasa-arvosta.</a:t>
            </a:r>
            <a:r>
              <a:rPr lang="fi-FI" dirty="0" smtClean="0"/>
              <a:t> (Kirjapaja 2008)</a:t>
            </a:r>
          </a:p>
          <a:p>
            <a:r>
              <a:rPr lang="fi-FI" dirty="0" smtClean="0"/>
              <a:t>Jani Erola (toim.): </a:t>
            </a:r>
            <a:r>
              <a:rPr lang="fi-FI" i="1" dirty="0" smtClean="0"/>
              <a:t>Luokaton Suomi? Yhteiskuntaluokat 2000-luvun Suomessa. </a:t>
            </a:r>
            <a:r>
              <a:rPr lang="fi-FI" dirty="0" smtClean="0"/>
              <a:t>(Gaudeamus)</a:t>
            </a:r>
          </a:p>
          <a:p>
            <a:endParaRPr lang="fi-F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9512" y="274638"/>
            <a:ext cx="8784976" cy="994122"/>
          </a:xfrm>
        </p:spPr>
        <p:txBody>
          <a:bodyPr>
            <a:normAutofit fontScale="90000"/>
          </a:bodyPr>
          <a:lstStyle/>
          <a:p>
            <a:r>
              <a:rPr lang="fi-FI" dirty="0" smtClean="0"/>
              <a:t>Durkheim: epänormaalit työnjaon muodot </a:t>
            </a:r>
            <a:endParaRPr lang="fi-FI" dirty="0"/>
          </a:p>
        </p:txBody>
      </p:sp>
      <p:sp>
        <p:nvSpPr>
          <p:cNvPr id="3" name="Sisällön paikkamerkki 2"/>
          <p:cNvSpPr>
            <a:spLocks noGrp="1"/>
          </p:cNvSpPr>
          <p:nvPr>
            <p:ph idx="1"/>
          </p:nvPr>
        </p:nvSpPr>
        <p:spPr>
          <a:xfrm>
            <a:off x="457200" y="1340768"/>
            <a:ext cx="8229600" cy="5400600"/>
          </a:xfrm>
        </p:spPr>
        <p:txBody>
          <a:bodyPr>
            <a:normAutofit lnSpcReduction="10000"/>
          </a:bodyPr>
          <a:lstStyle/>
          <a:p>
            <a:r>
              <a:rPr lang="fi-FI" sz="2400" b="1" dirty="0" smtClean="0"/>
              <a:t>Anominen</a:t>
            </a:r>
            <a:r>
              <a:rPr lang="fi-FI" sz="2400" dirty="0" smtClean="0"/>
              <a:t> </a:t>
            </a:r>
            <a:r>
              <a:rPr lang="fi-FI" sz="2400" b="1" dirty="0" smtClean="0"/>
              <a:t>työnjako</a:t>
            </a:r>
            <a:r>
              <a:rPr lang="fi-FI" sz="2400" dirty="0" smtClean="0"/>
              <a:t> viittaa sääntelyn ja sääntöjen puuttumiseen sosiaalisesta järjestyksestä. Tästä seuraavat sykleittäin esiintyvät talouskriisit sekä työnantajien ja työntekijöiden välinen konflikti.</a:t>
            </a:r>
          </a:p>
          <a:p>
            <a:r>
              <a:rPr lang="fi-FI" sz="2400" b="1" dirty="0" smtClean="0"/>
              <a:t>Väkinäinen työnjako </a:t>
            </a:r>
            <a:r>
              <a:rPr lang="fi-FI" sz="2400" dirty="0" smtClean="0"/>
              <a:t>viittaa tilanteeseen, jossa sosiaalisten funktioiden jakautuminen, jolle solidaarisuus perustuu, ei vastaa ihmisten luonnollisten kykyjen jakautumista. Väkinäinen työnjako edustaa Durkheimilla ankaraa luokkayhteiskunnan mallia, jossa ihmiset on sidottu tehtäviinsä suoranaisella pakolla.</a:t>
            </a:r>
          </a:p>
          <a:p>
            <a:r>
              <a:rPr lang="fi-FI" sz="2400" dirty="0" smtClean="0"/>
              <a:t>Durkheimin mukaan sosiaalisen kerrostuneisuuden tulee normaalissa tilassa ilmentää yksilöiden välistä luonnollista erilaisuutta. Tähän normaaliin, pakottomaan työjakoon kuuluu mm. se, että jokainen saa työstään oikeudenmukaisen palkkion.</a:t>
            </a:r>
            <a:endParaRPr lang="fi-FI"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Marx: kapitalismi ja riisto</a:t>
            </a:r>
            <a:endParaRPr lang="fi-FI" dirty="0"/>
          </a:p>
        </p:txBody>
      </p:sp>
      <p:sp>
        <p:nvSpPr>
          <p:cNvPr id="3" name="Sisällön paikkamerkki 2"/>
          <p:cNvSpPr>
            <a:spLocks noGrp="1"/>
          </p:cNvSpPr>
          <p:nvPr>
            <p:ph idx="1"/>
          </p:nvPr>
        </p:nvSpPr>
        <p:spPr>
          <a:xfrm>
            <a:off x="457200" y="1340768"/>
            <a:ext cx="8229600" cy="5400600"/>
          </a:xfrm>
        </p:spPr>
        <p:txBody>
          <a:bodyPr>
            <a:normAutofit/>
          </a:bodyPr>
          <a:lstStyle/>
          <a:p>
            <a:r>
              <a:rPr lang="fi-FI" sz="2400" dirty="0" smtClean="0"/>
              <a:t>Marxin mukaan kapitalismi on uuden tyyppinen luokkayhteiskunta, jossa väkivaltaan perustunut alistaminen oli korvautunut taloudellisella riistolla.</a:t>
            </a:r>
          </a:p>
          <a:p>
            <a:r>
              <a:rPr lang="fi-FI" sz="2400" dirty="0" smtClean="0"/>
              <a:t>Marx katsoi kapitalismin perustavanlaatuiseksi luokkasuhteeksi </a:t>
            </a:r>
            <a:r>
              <a:rPr lang="fi-FI" sz="2400" b="1" dirty="0" smtClean="0"/>
              <a:t>pääomasuhteen</a:t>
            </a:r>
            <a:r>
              <a:rPr lang="fi-FI" sz="2400" dirty="0" smtClean="0"/>
              <a:t>, jossa teollisuuspääoman haltijat riistävät työläisiltä heidän palkkatyöllään tuottaman </a:t>
            </a:r>
            <a:r>
              <a:rPr lang="fi-FI" sz="2400" b="1" dirty="0" smtClean="0"/>
              <a:t>lisäarvon</a:t>
            </a:r>
            <a:r>
              <a:rPr lang="fi-FI" sz="2400" dirty="0" smtClean="0"/>
              <a:t>.</a:t>
            </a:r>
          </a:p>
          <a:p>
            <a:r>
              <a:rPr lang="fi-FI" sz="2400" dirty="0" smtClean="0"/>
              <a:t>Marx määritteli kapitalismille tyypilliset yhteiskuntaluokat tuotantosuhteiden kautta:  tuotantovälineet omistava </a:t>
            </a:r>
            <a:r>
              <a:rPr lang="fi-FI" sz="2400" b="1" dirty="0" smtClean="0"/>
              <a:t>porvaristo</a:t>
            </a:r>
            <a:r>
              <a:rPr lang="fi-FI" sz="2400" dirty="0" smtClean="0"/>
              <a:t> ja palkkatyötä tekevä </a:t>
            </a:r>
            <a:r>
              <a:rPr lang="fi-FI" sz="2400" b="1" dirty="0" smtClean="0"/>
              <a:t>työväenluokka</a:t>
            </a:r>
            <a:r>
              <a:rPr lang="fi-FI" sz="2400" dirty="0" smtClean="0"/>
              <a:t>. </a:t>
            </a:r>
          </a:p>
          <a:p>
            <a:r>
              <a:rPr lang="fi-FI" sz="2400" b="1" dirty="0" smtClean="0"/>
              <a:t>Keskiluokkaan</a:t>
            </a:r>
            <a:r>
              <a:rPr lang="fi-FI" sz="2400" dirty="0" smtClean="0"/>
              <a:t> Marx ei juuri kiinnittänyt huomiota ja hänen mielestään sen kohtalona oli jauhautua perusyhteiskuntaluokkien välisessä taistelussa.</a:t>
            </a:r>
            <a:endParaRPr lang="fi-FI"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Marx: kapitalismi ja riisto II</a:t>
            </a:r>
            <a:endParaRPr lang="en-GB" dirty="0"/>
          </a:p>
        </p:txBody>
      </p:sp>
      <p:sp>
        <p:nvSpPr>
          <p:cNvPr id="3" name="Sisällön paikkamerkki 2"/>
          <p:cNvSpPr>
            <a:spLocks noGrp="1"/>
          </p:cNvSpPr>
          <p:nvPr>
            <p:ph idx="1"/>
          </p:nvPr>
        </p:nvSpPr>
        <p:spPr>
          <a:xfrm>
            <a:off x="457200" y="1600200"/>
            <a:ext cx="8229600" cy="5069160"/>
          </a:xfrm>
        </p:spPr>
        <p:txBody>
          <a:bodyPr>
            <a:normAutofit/>
          </a:bodyPr>
          <a:lstStyle/>
          <a:p>
            <a:r>
              <a:rPr lang="fi-FI" sz="2400" dirty="0" smtClean="0"/>
              <a:t>Marx näki kapitalismin merkitsevän yhteiskunnallisten suhteiden </a:t>
            </a:r>
            <a:r>
              <a:rPr lang="fi-FI" sz="2400" b="1" dirty="0" smtClean="0"/>
              <a:t>polarisoitumista</a:t>
            </a:r>
            <a:r>
              <a:rPr lang="fi-FI" sz="2400" dirty="0" smtClean="0"/>
              <a:t>. </a:t>
            </a:r>
          </a:p>
          <a:p>
            <a:r>
              <a:rPr lang="fi-FI" sz="2400" dirty="0" smtClean="0"/>
              <a:t>Yhteiskunta oli jakautumassa yhä kiihtyvällä vauhdilla kahteen vihamieliseen leiriin: </a:t>
            </a:r>
            <a:r>
              <a:rPr lang="fi-FI" sz="2400" b="1" dirty="0" smtClean="0"/>
              <a:t>proletariaattiin</a:t>
            </a:r>
            <a:r>
              <a:rPr lang="fi-FI" sz="2400" dirty="0" smtClean="0"/>
              <a:t> ja </a:t>
            </a:r>
            <a:r>
              <a:rPr lang="fi-FI" sz="2400" b="1" dirty="0" smtClean="0"/>
              <a:t>porvaristoon</a:t>
            </a:r>
            <a:r>
              <a:rPr lang="fi-FI" sz="2400" dirty="0" smtClean="0"/>
              <a:t>. </a:t>
            </a:r>
          </a:p>
          <a:p>
            <a:r>
              <a:rPr lang="fi-FI" sz="2400" dirty="0" smtClean="0"/>
              <a:t>Kehittyy </a:t>
            </a:r>
            <a:r>
              <a:rPr lang="fi-FI" sz="2400" b="1" dirty="0" smtClean="0"/>
              <a:t>luokkataistelun</a:t>
            </a:r>
            <a:r>
              <a:rPr lang="fi-FI" sz="2400" dirty="0" smtClean="0"/>
              <a:t> tilanne, jonka lopputuloksena työväenluokka vapauttaa itsensä ja alkaa uusi riistosta vapaa kausi ihmiskunnan historiassa.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9512" y="274638"/>
            <a:ext cx="8784976" cy="1143000"/>
          </a:xfrm>
        </p:spPr>
        <p:txBody>
          <a:bodyPr>
            <a:normAutofit fontScale="90000"/>
          </a:bodyPr>
          <a:lstStyle/>
          <a:p>
            <a:r>
              <a:rPr lang="fi-FI" dirty="0" smtClean="0"/>
              <a:t>Weber: luokka-asema ja markkinakapasiteetti</a:t>
            </a:r>
            <a:endParaRPr lang="fi-FI" dirty="0"/>
          </a:p>
        </p:txBody>
      </p:sp>
      <p:sp>
        <p:nvSpPr>
          <p:cNvPr id="3" name="Sisällön paikkamerkki 2"/>
          <p:cNvSpPr>
            <a:spLocks noGrp="1"/>
          </p:cNvSpPr>
          <p:nvPr>
            <p:ph idx="1"/>
          </p:nvPr>
        </p:nvSpPr>
        <p:spPr>
          <a:xfrm>
            <a:off x="395536" y="1556792"/>
            <a:ext cx="8229600" cy="4968552"/>
          </a:xfrm>
        </p:spPr>
        <p:txBody>
          <a:bodyPr>
            <a:normAutofit fontScale="92500" lnSpcReduction="20000"/>
          </a:bodyPr>
          <a:lstStyle/>
          <a:p>
            <a:r>
              <a:rPr lang="fi-FI" sz="2600" dirty="0" smtClean="0"/>
              <a:t>Weber määritteli yhteiskuntaluokan </a:t>
            </a:r>
            <a:r>
              <a:rPr lang="fi-FI" sz="2600" b="1" dirty="0" smtClean="0"/>
              <a:t>luokka-aseman ja markkinakapasiteetin</a:t>
            </a:r>
            <a:r>
              <a:rPr lang="fi-FI" sz="2600" dirty="0" smtClean="0"/>
              <a:t> käsitteiden avulla. </a:t>
            </a:r>
          </a:p>
          <a:p>
            <a:r>
              <a:rPr lang="fi-FI" sz="2600" b="1" dirty="0" smtClean="0"/>
              <a:t>Luokka-asema </a:t>
            </a:r>
            <a:r>
              <a:rPr lang="fi-FI" sz="2600" dirty="0" smtClean="0"/>
              <a:t>tarkoittaa mahdollisuutta a) </a:t>
            </a:r>
            <a:r>
              <a:rPr lang="fi-FI" sz="2600" i="1" dirty="0" smtClean="0"/>
              <a:t>tavaroiden hankintaan</a:t>
            </a:r>
            <a:r>
              <a:rPr lang="fi-FI" sz="2600" dirty="0" smtClean="0"/>
              <a:t>, b) </a:t>
            </a:r>
            <a:r>
              <a:rPr lang="fi-FI" sz="2600" i="1" dirty="0" smtClean="0"/>
              <a:t>elintason saavuttamiseen </a:t>
            </a:r>
            <a:r>
              <a:rPr lang="fi-FI" sz="2600" dirty="0" smtClean="0"/>
              <a:t>ja c) </a:t>
            </a:r>
            <a:r>
              <a:rPr lang="fi-FI" sz="2600" i="1" dirty="0" smtClean="0"/>
              <a:t>sisäisten tyydytysten löytämiseen markkinoita hyväksi käyttäen</a:t>
            </a:r>
            <a:r>
              <a:rPr lang="fi-FI" sz="2600" dirty="0" smtClean="0"/>
              <a:t>. </a:t>
            </a:r>
          </a:p>
          <a:p>
            <a:r>
              <a:rPr lang="fi-FI" sz="2600" dirty="0" smtClean="0"/>
              <a:t>Yhteiskuntaluokat määrittyvät tällöin samassa luokka-asemassa eli markkinatilanteessa olevien ihmisryhmäksi.</a:t>
            </a:r>
          </a:p>
          <a:p>
            <a:r>
              <a:rPr lang="fi-FI" sz="2600" dirty="0" smtClean="0"/>
              <a:t>Yhteiskunnan luokkajaon perustana on Weberin mukaan erot tulonhankinnassa käyttökelpoisten tavaroiden ja kvalifikaatioiden hallintavallassa eli </a:t>
            </a:r>
            <a:r>
              <a:rPr lang="fi-FI" sz="2600" b="1" dirty="0" smtClean="0"/>
              <a:t>markkinakapasiteetissa</a:t>
            </a:r>
            <a:r>
              <a:rPr lang="fi-FI" sz="2600" dirty="0" smtClean="0"/>
              <a:t>.</a:t>
            </a:r>
          </a:p>
          <a:p>
            <a:r>
              <a:rPr lang="fi-FI" sz="2600" dirty="0" smtClean="0"/>
              <a:t>Weber erottaa toisistaan neljä yhteiskuntaluokkaa: </a:t>
            </a:r>
          </a:p>
          <a:p>
            <a:pPr marL="914400" lvl="1" indent="-457200">
              <a:buFont typeface="+mj-lt"/>
              <a:buAutoNum type="arabicPeriod"/>
            </a:pPr>
            <a:r>
              <a:rPr lang="fi-FI" sz="2200" dirty="0" smtClean="0"/>
              <a:t>työväestö, </a:t>
            </a:r>
          </a:p>
          <a:p>
            <a:pPr marL="914400" lvl="1" indent="-457200">
              <a:buFont typeface="+mj-lt"/>
              <a:buAutoNum type="arabicPeriod"/>
            </a:pPr>
            <a:r>
              <a:rPr lang="fi-FI" sz="2200" dirty="0" smtClean="0"/>
              <a:t>pikkuporvaristo, </a:t>
            </a:r>
          </a:p>
          <a:p>
            <a:pPr marL="914400" lvl="1" indent="-457200">
              <a:buFont typeface="+mj-lt"/>
              <a:buAutoNum type="arabicPeriod"/>
            </a:pPr>
            <a:r>
              <a:rPr lang="fi-FI" sz="2200" dirty="0" smtClean="0"/>
              <a:t>omaisuudeton sivistyneistö </a:t>
            </a:r>
          </a:p>
          <a:p>
            <a:pPr marL="914400" lvl="1" indent="-457200">
              <a:buFont typeface="+mj-lt"/>
              <a:buAutoNum type="arabicPeriod"/>
            </a:pPr>
            <a:r>
              <a:rPr lang="fi-FI" sz="2200" dirty="0" smtClean="0"/>
              <a:t>omaisuuden ja/tai sivistystason perusteella etuoikeutetut luokat.</a:t>
            </a:r>
            <a:endParaRPr lang="fi-FI"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Weber: elämänmahdollisuudet ja inhimillinen pääoma</a:t>
            </a:r>
            <a:endParaRPr lang="fi-FI" dirty="0"/>
          </a:p>
        </p:txBody>
      </p:sp>
      <p:sp>
        <p:nvSpPr>
          <p:cNvPr id="3" name="Sisällön paikkamerkki 2"/>
          <p:cNvSpPr>
            <a:spLocks noGrp="1"/>
          </p:cNvSpPr>
          <p:nvPr>
            <p:ph idx="1"/>
          </p:nvPr>
        </p:nvSpPr>
        <p:spPr/>
        <p:txBody>
          <a:bodyPr>
            <a:normAutofit/>
          </a:bodyPr>
          <a:lstStyle/>
          <a:p>
            <a:r>
              <a:rPr lang="fi-FI" sz="2400" dirty="0" smtClean="0"/>
              <a:t>Weberin luokka-aseman määrittelyssä </a:t>
            </a:r>
            <a:r>
              <a:rPr lang="fi-FI" sz="2400" b="1" dirty="0" smtClean="0"/>
              <a:t>elämänmahdollisuuksien</a:t>
            </a:r>
            <a:r>
              <a:rPr lang="fi-FI" sz="2400" dirty="0" smtClean="0"/>
              <a:t> käsite on myös hyvin lähellä ensisijassa taloustieteilijöiden </a:t>
            </a:r>
            <a:r>
              <a:rPr lang="fi-FI" sz="2400" b="1" dirty="0" smtClean="0"/>
              <a:t>käyttämää inhimillisen pääoman</a:t>
            </a:r>
            <a:r>
              <a:rPr lang="fi-FI" sz="2400" dirty="0" smtClean="0"/>
              <a:t> käsitettä. </a:t>
            </a:r>
          </a:p>
          <a:p>
            <a:r>
              <a:rPr lang="fi-FI" sz="2400" dirty="0" smtClean="0"/>
              <a:t>Elämänmahdollisuuksilla viitataan resursseihin, joita yksilöt voivat käyttää hyvinvoinnin ja muiden haluttujen päämäärien saavuttamiseen</a:t>
            </a:r>
            <a:endParaRPr lang="fi-FI"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Weber: luokka-asema vs. status</a:t>
            </a:r>
            <a:endParaRPr lang="fi-FI" dirty="0"/>
          </a:p>
        </p:txBody>
      </p:sp>
      <p:sp>
        <p:nvSpPr>
          <p:cNvPr id="3" name="Sisällön paikkamerkki 2"/>
          <p:cNvSpPr>
            <a:spLocks noGrp="1"/>
          </p:cNvSpPr>
          <p:nvPr>
            <p:ph idx="1"/>
          </p:nvPr>
        </p:nvSpPr>
        <p:spPr>
          <a:xfrm>
            <a:off x="457200" y="1600200"/>
            <a:ext cx="8229600" cy="5069160"/>
          </a:xfrm>
        </p:spPr>
        <p:txBody>
          <a:bodyPr>
            <a:normAutofit fontScale="92500"/>
          </a:bodyPr>
          <a:lstStyle/>
          <a:p>
            <a:r>
              <a:rPr lang="fi-FI" sz="2400" dirty="0" smtClean="0"/>
              <a:t>Weber ei tarkastellut yhteiskunnallisia jakoja vain taloudellisten suhteiden alueella, vaan otti huomioon myös sosiaalisten suhteiden perusteella syntyvät jaot.  </a:t>
            </a:r>
          </a:p>
          <a:p>
            <a:r>
              <a:rPr lang="fi-FI" sz="2400" b="1" dirty="0" smtClean="0"/>
              <a:t>Luokka-asema</a:t>
            </a:r>
            <a:r>
              <a:rPr lang="fi-FI" sz="2400" dirty="0" smtClean="0"/>
              <a:t> määräytyy </a:t>
            </a:r>
            <a:r>
              <a:rPr lang="fi-FI" sz="2400" b="1" dirty="0" smtClean="0"/>
              <a:t>taloudellisesti</a:t>
            </a:r>
            <a:r>
              <a:rPr lang="fi-FI" sz="2400" dirty="0" smtClean="0"/>
              <a:t> (erot markkinakapasiteetissa),  mutta </a:t>
            </a:r>
            <a:r>
              <a:rPr lang="fi-FI" sz="2400" b="1" dirty="0" smtClean="0"/>
              <a:t>statusaseman</a:t>
            </a:r>
            <a:r>
              <a:rPr lang="fi-FI" sz="2400" dirty="0" smtClean="0"/>
              <a:t> kohdalla kysymys on sosiaalisesta arvonannosta ja kunnian jaosta</a:t>
            </a:r>
          </a:p>
          <a:p>
            <a:r>
              <a:rPr lang="fi-FI" sz="2400" b="1" dirty="0" smtClean="0"/>
              <a:t>Statusasema</a:t>
            </a:r>
            <a:r>
              <a:rPr lang="fi-FI" sz="2400" dirty="0" smtClean="0"/>
              <a:t> voi perustua Weberin mukaan elämäntapaan, kasvatustapaan ja syntyperään (aateliset) tai ammattiin perustuvaan arvostukseen (</a:t>
            </a:r>
            <a:r>
              <a:rPr lang="fi-FI" sz="2400" dirty="0" err="1" smtClean="0"/>
              <a:t>professiot</a:t>
            </a:r>
            <a:r>
              <a:rPr lang="fi-FI" sz="2400" dirty="0" smtClean="0"/>
              <a:t>).</a:t>
            </a:r>
          </a:p>
          <a:p>
            <a:r>
              <a:rPr lang="fi-FI" sz="2400" dirty="0" smtClean="0"/>
              <a:t>Weberin mukaan  taloudellisen stabiliteetin asteen ollessa korkea statusjako on dominoivassa asemassa luokkajakoihin nähden.</a:t>
            </a:r>
          </a:p>
          <a:p>
            <a:r>
              <a:rPr lang="fi-FI" sz="2400" dirty="0" smtClean="0"/>
              <a:t>Nopeiden taloudellisten muutosten tai epävakaisuuksien aikoina ihmisten luokkajakautuminen eli markkinakapasiteettien omaaminen tulee määräävään asemaan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TotalTime>
  <Words>2054</Words>
  <Application>Microsoft Office PowerPoint</Application>
  <PresentationFormat>On-screen Show (4:3)</PresentationFormat>
  <Paragraphs>221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Office-teema</vt:lpstr>
      <vt:lpstr>Yhteiskuntaluokat ja sosiaalinen stratifikaatio</vt:lpstr>
      <vt:lpstr>Johdanto</vt:lpstr>
      <vt:lpstr>Durkheim: sosiaalisesta työnjaosta</vt:lpstr>
      <vt:lpstr>Durkheim: epänormaalit työnjaon muodot </vt:lpstr>
      <vt:lpstr>Marx: kapitalismi ja riisto</vt:lpstr>
      <vt:lpstr>Marx: kapitalismi ja riisto II</vt:lpstr>
      <vt:lpstr>Weber: luokka-asema ja markkinakapasiteetti</vt:lpstr>
      <vt:lpstr>Weber: elämänmahdollisuudet ja inhimillinen pääoma</vt:lpstr>
      <vt:lpstr>Weber: luokka-asema vs. status</vt:lpstr>
      <vt:lpstr>Weber: status</vt:lpstr>
      <vt:lpstr>Luokkateorioiden yhteiset piirteet</vt:lpstr>
      <vt:lpstr>Lähestymistapojen keskeiset erot</vt:lpstr>
      <vt:lpstr>Marxilaisen ja Weberilaisen näkökulman fuusio</vt:lpstr>
      <vt:lpstr>Modernin luokkatutkimuksen klassikot: Wright ja EGP</vt:lpstr>
      <vt:lpstr>E.O. Wrightin luokkateria</vt:lpstr>
      <vt:lpstr>Wright jatkuu...</vt:lpstr>
      <vt:lpstr>Wrightin luokat</vt:lpstr>
      <vt:lpstr>John Goldthorpe ja kumppanit</vt:lpstr>
      <vt:lpstr>EG – luokituksen perusta</vt:lpstr>
      <vt:lpstr>EG-luokituksen perusta II</vt:lpstr>
      <vt:lpstr>EG -luokitus</vt:lpstr>
      <vt:lpstr>Luokat ja sosioekonominen asema</vt:lpstr>
      <vt:lpstr>Luokka-asemien syyt ja seuraukset</vt:lpstr>
      <vt:lpstr>Luokkarakenteen kehittyminen Suomessa I</vt:lpstr>
      <vt:lpstr>Luokkarakenteen kehittyminen Suomessa II</vt:lpstr>
      <vt:lpstr>Sukupolvittainen sosiaalinen liikkuvuus Suomessa ja Ruotsissa</vt:lpstr>
      <vt:lpstr>Suomen luokkarakenne 2000-luvulla?</vt:lpstr>
      <vt:lpstr>Miesten luokka-asema 1970-2000</vt:lpstr>
      <vt:lpstr>Naisten luokka-asema 1970-2000</vt:lpstr>
      <vt:lpstr>Sukupuolten väliset erot</vt:lpstr>
      <vt:lpstr>Yhteiskuntaluokan kuolema?</vt:lpstr>
      <vt:lpstr>Yhteiskuntaluokan renessanssi</vt:lpstr>
      <vt:lpstr>Suomalainen luokkayhteiskunta?</vt:lpstr>
      <vt:lpstr>Kirjallisuutta</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Tomi Oinas</dc:creator>
  <cp:lastModifiedBy>Järvelä Marja</cp:lastModifiedBy>
  <cp:revision>355</cp:revision>
  <dcterms:created xsi:type="dcterms:W3CDTF">2011-04-08T07:20:52Z</dcterms:created>
  <dcterms:modified xsi:type="dcterms:W3CDTF">2013-02-06T14:16:38Z</dcterms:modified>
</cp:coreProperties>
</file>