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4" r:id="rId3"/>
    <p:sldId id="295" r:id="rId4"/>
    <p:sldId id="296" r:id="rId5"/>
    <p:sldId id="297" r:id="rId6"/>
    <p:sldId id="298" r:id="rId7"/>
    <p:sldId id="299" r:id="rId8"/>
    <p:sldId id="257" r:id="rId9"/>
    <p:sldId id="285" r:id="rId10"/>
    <p:sldId id="286" r:id="rId11"/>
    <p:sldId id="300" r:id="rId12"/>
    <p:sldId id="260" r:id="rId13"/>
    <p:sldId id="262" r:id="rId14"/>
    <p:sldId id="261" r:id="rId15"/>
    <p:sldId id="263" r:id="rId16"/>
    <p:sldId id="288" r:id="rId17"/>
    <p:sldId id="289" r:id="rId18"/>
    <p:sldId id="301" r:id="rId19"/>
    <p:sldId id="265" r:id="rId20"/>
    <p:sldId id="266" r:id="rId21"/>
    <p:sldId id="264" r:id="rId22"/>
    <p:sldId id="269" r:id="rId23"/>
    <p:sldId id="268" r:id="rId24"/>
    <p:sldId id="270" r:id="rId25"/>
    <p:sldId id="271" r:id="rId26"/>
    <p:sldId id="272" r:id="rId27"/>
    <p:sldId id="273" r:id="rId28"/>
    <p:sldId id="275" r:id="rId29"/>
    <p:sldId id="291" r:id="rId30"/>
    <p:sldId id="276" r:id="rId31"/>
    <p:sldId id="277" r:id="rId32"/>
    <p:sldId id="278" r:id="rId33"/>
    <p:sldId id="283" r:id="rId34"/>
    <p:sldId id="292" r:id="rId35"/>
    <p:sldId id="279" r:id="rId36"/>
    <p:sldId id="290" r:id="rId37"/>
    <p:sldId id="302" r:id="rId38"/>
    <p:sldId id="280" r:id="rId39"/>
    <p:sldId id="282" r:id="rId40"/>
    <p:sldId id="284" r:id="rId41"/>
    <p:sldId id="293" r:id="rId4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86FD9-14EC-4173-9478-6B61538E2365}" type="datetimeFigureOut">
              <a:rPr lang="fi-FI" smtClean="0"/>
              <a:t>15.1.2013</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466ED-96C0-4722-8112-6452BF6214A0}" type="slidenum">
              <a:rPr lang="fi-FI" smtClean="0"/>
              <a:t>‹#›</a:t>
            </a:fld>
            <a:endParaRPr lang="fi-FI"/>
          </a:p>
        </p:txBody>
      </p:sp>
    </p:spTree>
    <p:extLst>
      <p:ext uri="{BB962C8B-B14F-4D97-AF65-F5344CB8AC3E}">
        <p14:creationId xmlns:p14="http://schemas.microsoft.com/office/powerpoint/2010/main" val="324140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1ECA450E-FA91-492F-8B92-F0FB98301B77}" type="slidenum">
              <a:rPr lang="fi-FI" smtClean="0"/>
              <a:t>11</a:t>
            </a:fld>
            <a:endParaRPr lang="fi-FI"/>
          </a:p>
        </p:txBody>
      </p:sp>
    </p:spTree>
    <p:extLst>
      <p:ext uri="{BB962C8B-B14F-4D97-AF65-F5344CB8AC3E}">
        <p14:creationId xmlns:p14="http://schemas.microsoft.com/office/powerpoint/2010/main" val="2502696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E839CDBB-9686-4099-9CA2-DC7895B9D26B}" type="datetime1">
              <a:rPr lang="fi-FI" smtClean="0"/>
              <a:t>15.1.2013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270325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0760E14C-AA92-4E70-B70C-932560F94DFB}" type="datetime1">
              <a:rPr lang="fi-FI" smtClean="0"/>
              <a:t>15.1.2013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348277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4DF7EDC6-EA7A-4B8E-9253-E90D9E4BAF8E}" type="datetime1">
              <a:rPr lang="fi-FI" smtClean="0"/>
              <a:t>15.1.2013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10405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A68E071-CCEB-4929-AF00-64AE17B35DF9}" type="datetime1">
              <a:rPr lang="fi-FI" smtClean="0"/>
              <a:t>15.1.2013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392622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86D3D-5B18-452E-93AF-1749B94B4DA4}" type="datetime1">
              <a:rPr lang="fi-FI" smtClean="0"/>
              <a:t>15.1.2013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412934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07C21FAC-7B57-426C-BEBF-B7F0D480B2E9}" type="datetime1">
              <a:rPr lang="fi-FI" smtClean="0"/>
              <a:t>15.1.2013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150492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4AC25AAE-E5C7-4917-B501-97E19A6598F0}" type="datetime1">
              <a:rPr lang="fi-FI" smtClean="0"/>
              <a:t>15.1.2013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18754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FBA2A4BE-12B1-4F74-937E-CEDE971559BA}" type="datetime1">
              <a:rPr lang="fi-FI" smtClean="0"/>
              <a:t>15.1.2013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267879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95A75-A5FF-4CB6-9CC5-5D670D08C7EB}" type="datetime1">
              <a:rPr lang="fi-FI" smtClean="0"/>
              <a:t>15.1.2013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299610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7D6F7-A9E4-4C1C-912F-52059104579A}" type="datetime1">
              <a:rPr lang="fi-FI" smtClean="0"/>
              <a:t>15.1.2013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108105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9BCF4-0BA4-4F0E-BF96-DD09D5CB4EB7}" type="datetime1">
              <a:rPr lang="fi-FI" smtClean="0"/>
              <a:t>15.1.2013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C6F26EC-48EB-4383-8AF8-9A977425876A}" type="slidenum">
              <a:rPr lang="fi-FI" smtClean="0"/>
              <a:t>‹#›</a:t>
            </a:fld>
            <a:endParaRPr lang="fi-FI"/>
          </a:p>
        </p:txBody>
      </p:sp>
    </p:spTree>
    <p:extLst>
      <p:ext uri="{BB962C8B-B14F-4D97-AF65-F5344CB8AC3E}">
        <p14:creationId xmlns:p14="http://schemas.microsoft.com/office/powerpoint/2010/main" val="97630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DAE88-8EC5-42E8-9D3E-CE69BD03235B}" type="datetime1">
              <a:rPr lang="fi-FI" smtClean="0"/>
              <a:t>15.1.2013</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F26EC-48EB-4383-8AF8-9A977425876A}" type="slidenum">
              <a:rPr lang="fi-FI" smtClean="0"/>
              <a:t>‹#›</a:t>
            </a:fld>
            <a:endParaRPr lang="fi-FI"/>
          </a:p>
        </p:txBody>
      </p:sp>
    </p:spTree>
    <p:extLst>
      <p:ext uri="{BB962C8B-B14F-4D97-AF65-F5344CB8AC3E}">
        <p14:creationId xmlns:p14="http://schemas.microsoft.com/office/powerpoint/2010/main" val="4009555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ba.fi/fi/tietopalvelut/arkistot/kansatiede/kuinka_pukeudun_-kysel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b="1" dirty="0" smtClean="0"/>
              <a:t>ETNA202 Menetelmäopinnot II Tekstit ja visuaaliset dokumentit</a:t>
            </a:r>
            <a:br>
              <a:rPr lang="fi-FI" b="1" dirty="0" smtClean="0"/>
            </a:br>
            <a:r>
              <a:rPr lang="fi-FI" dirty="0" smtClean="0"/>
              <a:t>Luento II: Muistitietoaineistot</a:t>
            </a:r>
            <a:br>
              <a:rPr lang="fi-FI" dirty="0" smtClean="0"/>
            </a:br>
            <a:endParaRPr lang="fi-FI" dirty="0"/>
          </a:p>
        </p:txBody>
      </p:sp>
      <p:sp>
        <p:nvSpPr>
          <p:cNvPr id="3" name="Subtitle 2"/>
          <p:cNvSpPr>
            <a:spLocks noGrp="1"/>
          </p:cNvSpPr>
          <p:nvPr>
            <p:ph type="subTitle" idx="1"/>
          </p:nvPr>
        </p:nvSpPr>
        <p:spPr/>
        <p:txBody>
          <a:bodyPr/>
          <a:lstStyle/>
          <a:p>
            <a:r>
              <a:rPr lang="fi-FI" dirty="0" smtClean="0"/>
              <a:t>Arja Turunen</a:t>
            </a:r>
          </a:p>
          <a:p>
            <a:r>
              <a:rPr lang="fi-FI" dirty="0" smtClean="0"/>
              <a:t>FT, tutkijatohtori</a:t>
            </a:r>
          </a:p>
          <a:p>
            <a:r>
              <a:rPr lang="fi-FI" dirty="0" err="1" smtClean="0"/>
              <a:t>Arja.h.turunen@jyu.fi</a:t>
            </a:r>
            <a:endParaRPr lang="fi-FI" dirty="0" smtClean="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1</a:t>
            </a:fld>
            <a:endParaRPr lang="fi-FI"/>
          </a:p>
        </p:txBody>
      </p:sp>
    </p:spTree>
    <p:extLst>
      <p:ext uri="{BB962C8B-B14F-4D97-AF65-F5344CB8AC3E}">
        <p14:creationId xmlns:p14="http://schemas.microsoft.com/office/powerpoint/2010/main" val="849256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a:bodyPr>
          <a:lstStyle/>
          <a:p>
            <a:endParaRPr lang="fi-FI" dirty="0"/>
          </a:p>
        </p:txBody>
      </p:sp>
      <p:sp>
        <p:nvSpPr>
          <p:cNvPr id="3" name="Content Placeholder 2"/>
          <p:cNvSpPr>
            <a:spLocks noGrp="1"/>
          </p:cNvSpPr>
          <p:nvPr>
            <p:ph idx="1"/>
          </p:nvPr>
        </p:nvSpPr>
        <p:spPr>
          <a:xfrm>
            <a:off x="467544" y="260648"/>
            <a:ext cx="8219256" cy="5865515"/>
          </a:xfrm>
        </p:spPr>
        <p:txBody>
          <a:bodyPr>
            <a:normAutofit lnSpcReduction="10000"/>
          </a:bodyPr>
          <a:lstStyle/>
          <a:p>
            <a:pPr marL="0" indent="0">
              <a:buNone/>
            </a:pPr>
            <a:r>
              <a:rPr lang="fi-FI" b="1" dirty="0" smtClean="0">
                <a:solidFill>
                  <a:schemeClr val="accent2"/>
                </a:solidFill>
              </a:rPr>
              <a:t>Arkistoaineisto</a:t>
            </a:r>
            <a:r>
              <a:rPr lang="fi-FI" dirty="0" smtClean="0"/>
              <a:t>:</a:t>
            </a:r>
          </a:p>
          <a:p>
            <a:pPr lvl="1"/>
            <a:r>
              <a:rPr lang="fi-FI" dirty="0" smtClean="0"/>
              <a:t>Ns. valmiit aineistot</a:t>
            </a:r>
          </a:p>
          <a:p>
            <a:pPr lvl="2"/>
            <a:r>
              <a:rPr lang="fi-FI" dirty="0" smtClean="0"/>
              <a:t>viranomaisten tuottamat aineistot = </a:t>
            </a:r>
            <a:r>
              <a:rPr lang="fi-FI" b="1" dirty="0" smtClean="0"/>
              <a:t>tekstiä</a:t>
            </a:r>
            <a:r>
              <a:rPr lang="fi-FI" dirty="0" smtClean="0"/>
              <a:t> ja </a:t>
            </a:r>
            <a:r>
              <a:rPr lang="fi-FI" b="1" dirty="0" smtClean="0"/>
              <a:t>kuvia</a:t>
            </a:r>
          </a:p>
          <a:p>
            <a:pPr lvl="2"/>
            <a:r>
              <a:rPr lang="fi-FI" dirty="0" smtClean="0"/>
              <a:t>Lehdet, esitteet, mainokset, </a:t>
            </a:r>
            <a:r>
              <a:rPr lang="fi-FI" dirty="0" err="1" smtClean="0"/>
              <a:t>jne</a:t>
            </a:r>
            <a:r>
              <a:rPr lang="fi-FI" dirty="0" smtClean="0"/>
              <a:t> = </a:t>
            </a:r>
            <a:r>
              <a:rPr lang="fi-FI" b="1" dirty="0" smtClean="0"/>
              <a:t>tekstiä</a:t>
            </a:r>
            <a:r>
              <a:rPr lang="fi-FI" dirty="0" smtClean="0"/>
              <a:t> ja </a:t>
            </a:r>
            <a:r>
              <a:rPr lang="fi-FI" b="1" dirty="0" smtClean="0"/>
              <a:t>kuvia</a:t>
            </a:r>
          </a:p>
          <a:p>
            <a:pPr lvl="1"/>
            <a:r>
              <a:rPr lang="fi-FI" b="1" dirty="0" smtClean="0"/>
              <a:t>Muistitietoaineisto</a:t>
            </a:r>
            <a:r>
              <a:rPr lang="fi-FI" dirty="0" smtClean="0"/>
              <a:t> (</a:t>
            </a:r>
            <a:r>
              <a:rPr lang="fi-FI" dirty="0" err="1" smtClean="0"/>
              <a:t>oral</a:t>
            </a:r>
            <a:r>
              <a:rPr lang="fi-FI" dirty="0" smtClean="0"/>
              <a:t> </a:t>
            </a:r>
            <a:r>
              <a:rPr lang="fi-FI" dirty="0" err="1" smtClean="0"/>
              <a:t>history</a:t>
            </a:r>
            <a:r>
              <a:rPr lang="fi-FI" dirty="0" smtClean="0"/>
              <a:t> -aineisto)</a:t>
            </a:r>
          </a:p>
          <a:p>
            <a:pPr lvl="2"/>
            <a:r>
              <a:rPr lang="fi-FI" dirty="0" smtClean="0"/>
              <a:t>Keruukyselyt = keruuvastaukset, haastattelunauhoja, valokuvia = </a:t>
            </a:r>
            <a:r>
              <a:rPr lang="fi-FI" b="1" dirty="0" smtClean="0"/>
              <a:t>tekstiä</a:t>
            </a:r>
            <a:r>
              <a:rPr lang="fi-FI" dirty="0" smtClean="0"/>
              <a:t> ja </a:t>
            </a:r>
            <a:r>
              <a:rPr lang="fi-FI" b="1" dirty="0" smtClean="0"/>
              <a:t>kuvia</a:t>
            </a:r>
          </a:p>
          <a:p>
            <a:pPr lvl="2"/>
            <a:r>
              <a:rPr lang="fi-FI" dirty="0" smtClean="0"/>
              <a:t>Kenttätyöaineisto = muistiinpanoja, haastattelunauhoja ja niiden </a:t>
            </a:r>
            <a:r>
              <a:rPr lang="fi-FI" dirty="0" err="1" smtClean="0"/>
              <a:t>litteraatioita</a:t>
            </a:r>
            <a:r>
              <a:rPr lang="fi-FI" dirty="0" smtClean="0"/>
              <a:t>, valokuvia, videokuvaa = </a:t>
            </a:r>
            <a:r>
              <a:rPr lang="fi-FI" b="1" dirty="0" smtClean="0"/>
              <a:t>tekstiä</a:t>
            </a:r>
            <a:r>
              <a:rPr lang="fi-FI" dirty="0" smtClean="0"/>
              <a:t> ja </a:t>
            </a:r>
            <a:r>
              <a:rPr lang="fi-FI" b="1" dirty="0" smtClean="0"/>
              <a:t>kuvia</a:t>
            </a:r>
          </a:p>
          <a:p>
            <a:pPr marL="457200" lvl="1" indent="0">
              <a:buNone/>
            </a:pPr>
            <a:r>
              <a:rPr lang="fi-FI" dirty="0" smtClean="0"/>
              <a:t>→ aineisto pohjautuu mahdollisesti </a:t>
            </a:r>
            <a:r>
              <a:rPr lang="fi-FI" b="1" dirty="0" smtClean="0">
                <a:solidFill>
                  <a:schemeClr val="accent3"/>
                </a:solidFill>
              </a:rPr>
              <a:t>kenttätyöhön</a:t>
            </a:r>
            <a:r>
              <a:rPr lang="fi-FI" dirty="0" smtClean="0"/>
              <a:t> ja se voi olla </a:t>
            </a:r>
            <a:r>
              <a:rPr lang="fi-FI" b="1" dirty="0" smtClean="0">
                <a:solidFill>
                  <a:schemeClr val="accent1"/>
                </a:solidFill>
              </a:rPr>
              <a:t>sähköisessä muodossa</a:t>
            </a:r>
          </a:p>
          <a:p>
            <a:pPr marL="457200" lvl="1" indent="0">
              <a:buNone/>
            </a:pPr>
            <a:r>
              <a:rPr lang="fi-FI" dirty="0" smtClean="0"/>
              <a:t> </a:t>
            </a:r>
          </a:p>
        </p:txBody>
      </p:sp>
      <p:sp>
        <p:nvSpPr>
          <p:cNvPr id="4" name="Slide Number Placeholder 3"/>
          <p:cNvSpPr>
            <a:spLocks noGrp="1"/>
          </p:cNvSpPr>
          <p:nvPr>
            <p:ph type="sldNum" sz="quarter" idx="12"/>
          </p:nvPr>
        </p:nvSpPr>
        <p:spPr/>
        <p:txBody>
          <a:bodyPr/>
          <a:lstStyle/>
          <a:p>
            <a:fld id="{FC6F26EC-48EB-4383-8AF8-9A977425876A}" type="slidenum">
              <a:rPr lang="fi-FI" smtClean="0"/>
              <a:t>10</a:t>
            </a:fld>
            <a:endParaRPr lang="fi-FI"/>
          </a:p>
        </p:txBody>
      </p:sp>
    </p:spTree>
    <p:extLst>
      <p:ext uri="{BB962C8B-B14F-4D97-AF65-F5344CB8AC3E}">
        <p14:creationId xmlns:p14="http://schemas.microsoft.com/office/powerpoint/2010/main" val="4276155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92500" lnSpcReduction="10000"/>
          </a:bodyPr>
          <a:lstStyle/>
          <a:p>
            <a:pPr marL="0" indent="0">
              <a:buNone/>
            </a:pPr>
            <a:r>
              <a:rPr lang="fi-FI" b="1" dirty="0" smtClean="0">
                <a:solidFill>
                  <a:schemeClr val="accent1"/>
                </a:solidFill>
              </a:rPr>
              <a:t>Sähköiset aineistot</a:t>
            </a:r>
            <a:r>
              <a:rPr lang="fi-FI" dirty="0" smtClean="0"/>
              <a:t>:</a:t>
            </a:r>
          </a:p>
          <a:p>
            <a:pPr lvl="1"/>
            <a:r>
              <a:rPr lang="fi-FI" dirty="0" smtClean="0"/>
              <a:t>Sähköisessä </a:t>
            </a:r>
            <a:r>
              <a:rPr lang="fi-FI" dirty="0"/>
              <a:t>muodossa olevaa </a:t>
            </a:r>
            <a:r>
              <a:rPr lang="fi-FI" b="1" dirty="0">
                <a:solidFill>
                  <a:schemeClr val="accent2"/>
                </a:solidFill>
              </a:rPr>
              <a:t>arkistoaineistoa</a:t>
            </a:r>
            <a:r>
              <a:rPr lang="fi-FI" dirty="0"/>
              <a:t> (tietokantoja, digitoituja sanomalehtiä </a:t>
            </a:r>
            <a:r>
              <a:rPr lang="fi-FI" dirty="0" smtClean="0"/>
              <a:t>jne.) </a:t>
            </a:r>
            <a:r>
              <a:rPr lang="fi-FI" dirty="0"/>
              <a:t>= </a:t>
            </a:r>
            <a:r>
              <a:rPr lang="fi-FI" b="1" dirty="0"/>
              <a:t>tekstiä</a:t>
            </a:r>
            <a:r>
              <a:rPr lang="fi-FI" dirty="0"/>
              <a:t>, </a:t>
            </a:r>
            <a:r>
              <a:rPr lang="fi-FI" b="1" dirty="0" smtClean="0"/>
              <a:t>valokuvia</a:t>
            </a:r>
            <a:r>
              <a:rPr lang="fi-FI" dirty="0"/>
              <a:t>, </a:t>
            </a:r>
            <a:r>
              <a:rPr lang="fi-FI" b="1" dirty="0"/>
              <a:t>videokuvaa</a:t>
            </a:r>
          </a:p>
          <a:p>
            <a:pPr lvl="1"/>
            <a:r>
              <a:rPr lang="fi-FI" dirty="0" smtClean="0"/>
              <a:t>Internet-aineistot</a:t>
            </a:r>
          </a:p>
          <a:p>
            <a:pPr lvl="2"/>
            <a:r>
              <a:rPr lang="fi-FI" dirty="0"/>
              <a:t>painetussa muodossa olevan </a:t>
            </a:r>
            <a:r>
              <a:rPr lang="fi-FI" dirty="0" smtClean="0"/>
              <a:t>tiedon / reaalimaailman </a:t>
            </a:r>
            <a:r>
              <a:rPr lang="fi-FI" dirty="0"/>
              <a:t>rinnakkaisversiot internetissä (esim. viranomaisten, järjestöjen ja yritysten </a:t>
            </a:r>
            <a:r>
              <a:rPr lang="fi-FI" dirty="0" smtClean="0"/>
              <a:t>nettisivut) = </a:t>
            </a:r>
            <a:r>
              <a:rPr lang="fi-FI" b="1" dirty="0" smtClean="0"/>
              <a:t>tekstiä</a:t>
            </a:r>
            <a:r>
              <a:rPr lang="fi-FI" dirty="0" smtClean="0"/>
              <a:t> ja </a:t>
            </a:r>
            <a:r>
              <a:rPr lang="fi-FI" b="1" dirty="0" smtClean="0"/>
              <a:t>kuvia</a:t>
            </a:r>
            <a:r>
              <a:rPr lang="fi-FI" dirty="0" smtClean="0"/>
              <a:t>; siirtyy myöhemmin (toivottavasti) </a:t>
            </a:r>
            <a:r>
              <a:rPr lang="fi-FI" b="1" dirty="0" smtClean="0">
                <a:solidFill>
                  <a:schemeClr val="accent2"/>
                </a:solidFill>
              </a:rPr>
              <a:t>arkistoon</a:t>
            </a:r>
          </a:p>
          <a:p>
            <a:pPr lvl="2"/>
            <a:r>
              <a:rPr lang="fi-FI" dirty="0" smtClean="0"/>
              <a:t>vain </a:t>
            </a:r>
            <a:r>
              <a:rPr lang="fi-FI" dirty="0"/>
              <a:t>internetissä oleva </a:t>
            </a:r>
            <a:r>
              <a:rPr lang="fi-FI" dirty="0" smtClean="0"/>
              <a:t>aineisto /</a:t>
            </a:r>
            <a:r>
              <a:rPr lang="fi-FI" dirty="0"/>
              <a:t>maailma (esim. keskustelupalstat, muistosivustot, </a:t>
            </a:r>
            <a:r>
              <a:rPr lang="fi-FI" dirty="0" err="1" smtClean="0"/>
              <a:t>facebook</a:t>
            </a:r>
            <a:r>
              <a:rPr lang="fi-FI" dirty="0" smtClean="0"/>
              <a:t>) </a:t>
            </a:r>
            <a:r>
              <a:rPr lang="fi-FI" dirty="0"/>
              <a:t>= </a:t>
            </a:r>
            <a:r>
              <a:rPr lang="fi-FI" b="1" dirty="0"/>
              <a:t>tekstiä</a:t>
            </a:r>
            <a:r>
              <a:rPr lang="fi-FI" dirty="0"/>
              <a:t> ja </a:t>
            </a:r>
            <a:r>
              <a:rPr lang="fi-FI" b="1" dirty="0"/>
              <a:t>kuvaa</a:t>
            </a:r>
            <a:r>
              <a:rPr lang="fi-FI" dirty="0"/>
              <a:t>, jota </a:t>
            </a:r>
            <a:r>
              <a:rPr lang="fi-FI" dirty="0" smtClean="0"/>
              <a:t>voi tutkia ”perinteisen” tekstin ja visuaalisen tutkimuksen keinoin tai internetissä tapahtuvana </a:t>
            </a:r>
            <a:r>
              <a:rPr lang="fi-FI" b="1" dirty="0" smtClean="0">
                <a:solidFill>
                  <a:schemeClr val="accent3"/>
                </a:solidFill>
              </a:rPr>
              <a:t>kenttätyönä</a:t>
            </a:r>
            <a:r>
              <a:rPr lang="fi-FI" dirty="0" smtClean="0"/>
              <a:t> (verkkoetnografia</a:t>
            </a:r>
            <a:r>
              <a:rPr lang="fi-FI" dirty="0" smtClean="0"/>
              <a:t>)</a:t>
            </a:r>
          </a:p>
          <a:p>
            <a:pPr lvl="2"/>
            <a:r>
              <a:rPr lang="fi-FI" dirty="0" smtClean="0"/>
              <a:t>Aineisto voi olla </a:t>
            </a:r>
            <a:r>
              <a:rPr lang="fi-FI" b="1" dirty="0" smtClean="0"/>
              <a:t>muistitietoaineistoa</a:t>
            </a:r>
            <a:r>
              <a:rPr lang="fi-FI" dirty="0" smtClean="0"/>
              <a:t>, esim. muistelua elämästä ennen vanhaan.</a:t>
            </a:r>
            <a:endParaRPr lang="fi-FI" dirty="0" smtClean="0"/>
          </a:p>
        </p:txBody>
      </p:sp>
      <p:sp>
        <p:nvSpPr>
          <p:cNvPr id="4" name="Slide Number Placeholder 3"/>
          <p:cNvSpPr>
            <a:spLocks noGrp="1"/>
          </p:cNvSpPr>
          <p:nvPr>
            <p:ph type="sldNum" sz="quarter" idx="12"/>
          </p:nvPr>
        </p:nvSpPr>
        <p:spPr/>
        <p:txBody>
          <a:bodyPr/>
          <a:lstStyle/>
          <a:p>
            <a:fld id="{FC6F26EC-48EB-4383-8AF8-9A977425876A}" type="slidenum">
              <a:rPr lang="fi-FI" smtClean="0"/>
              <a:t>11</a:t>
            </a:fld>
            <a:endParaRPr lang="fi-FI"/>
          </a:p>
        </p:txBody>
      </p:sp>
    </p:spTree>
    <p:extLst>
      <p:ext uri="{BB962C8B-B14F-4D97-AF65-F5344CB8AC3E}">
        <p14:creationId xmlns:p14="http://schemas.microsoft.com/office/powerpoint/2010/main" val="319978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Muistitieto / </a:t>
            </a:r>
            <a:r>
              <a:rPr lang="fi-FI" dirty="0" err="1" smtClean="0"/>
              <a:t>oral</a:t>
            </a:r>
            <a:r>
              <a:rPr lang="fi-FI" dirty="0" smtClean="0"/>
              <a:t> </a:t>
            </a:r>
            <a:r>
              <a:rPr lang="fi-FI" dirty="0" err="1" smtClean="0"/>
              <a:t>history</a:t>
            </a:r>
            <a:endParaRPr lang="fi-FI" dirty="0"/>
          </a:p>
        </p:txBody>
      </p:sp>
      <p:sp>
        <p:nvSpPr>
          <p:cNvPr id="3" name="Content Placeholder 2"/>
          <p:cNvSpPr>
            <a:spLocks noGrp="1"/>
          </p:cNvSpPr>
          <p:nvPr>
            <p:ph idx="1"/>
          </p:nvPr>
        </p:nvSpPr>
        <p:spPr>
          <a:xfrm>
            <a:off x="395536" y="1340768"/>
            <a:ext cx="8291264" cy="4785395"/>
          </a:xfrm>
        </p:spPr>
        <p:txBody>
          <a:bodyPr>
            <a:normAutofit fontScale="85000" lnSpcReduction="20000"/>
          </a:bodyPr>
          <a:lstStyle/>
          <a:p>
            <a:pPr marL="0" indent="0">
              <a:buNone/>
            </a:pPr>
            <a:r>
              <a:rPr lang="fi-FI" dirty="0" smtClean="0"/>
              <a:t>= Ihmisten </a:t>
            </a:r>
            <a:r>
              <a:rPr lang="fi-FI" dirty="0"/>
              <a:t>itsensä kirjoittamaa tai kertomaa </a:t>
            </a:r>
            <a:r>
              <a:rPr lang="fi-FI" dirty="0" smtClean="0"/>
              <a:t>tietoa</a:t>
            </a:r>
          </a:p>
          <a:p>
            <a:r>
              <a:rPr lang="fi-FI" dirty="0" smtClean="0"/>
              <a:t>Ulla-Maija Peltonen</a:t>
            </a:r>
            <a:r>
              <a:rPr lang="fi-FI" dirty="0"/>
              <a:t> </a:t>
            </a:r>
            <a:r>
              <a:rPr lang="fi-FI" dirty="0" smtClean="0"/>
              <a:t>(2002): Muistitieto = tietoa, joka ei pohjaudu kirjallisiin lähteisiin vaan tiedonantajan </a:t>
            </a:r>
            <a:r>
              <a:rPr lang="fi-FI" dirty="0" smtClean="0"/>
              <a:t>muistiin = etnologian tyypillistä aineistoa</a:t>
            </a:r>
            <a:endParaRPr lang="fi-FI" dirty="0" smtClean="0"/>
          </a:p>
          <a:p>
            <a:r>
              <a:rPr lang="fi-FI" dirty="0" smtClean="0"/>
              <a:t>Keskeistä </a:t>
            </a:r>
            <a:r>
              <a:rPr lang="fi-FI" u="sng" dirty="0" smtClean="0"/>
              <a:t>historiallinen</a:t>
            </a:r>
            <a:r>
              <a:rPr lang="fi-FI" dirty="0" smtClean="0"/>
              <a:t> </a:t>
            </a:r>
            <a:r>
              <a:rPr lang="fi-FI" dirty="0" smtClean="0"/>
              <a:t>ulottuvuus: tutkija kiinnostunut menneisyyden </a:t>
            </a:r>
            <a:r>
              <a:rPr lang="fi-FI" dirty="0" smtClean="0"/>
              <a:t>tapahtumista (vrt. </a:t>
            </a:r>
            <a:r>
              <a:rPr lang="fi-FI" dirty="0" smtClean="0"/>
              <a:t>nykypäivää koskeva haastattelu)</a:t>
            </a:r>
            <a:endParaRPr lang="fi-FI" dirty="0" smtClean="0"/>
          </a:p>
          <a:p>
            <a:r>
              <a:rPr lang="fi-FI" dirty="0" smtClean="0"/>
              <a:t>esim. haastattelut, </a:t>
            </a:r>
            <a:r>
              <a:rPr lang="fi-FI" dirty="0" smtClean="0"/>
              <a:t>kyselyvastaukset, </a:t>
            </a:r>
            <a:r>
              <a:rPr lang="fi-FI" dirty="0"/>
              <a:t>päiväkirjat</a:t>
            </a:r>
            <a:r>
              <a:rPr lang="fi-FI" dirty="0" smtClean="0"/>
              <a:t>, kirjeet, omaelämäkerrat</a:t>
            </a:r>
            <a:r>
              <a:rPr lang="fi-FI" dirty="0" smtClean="0"/>
              <a:t>, jne</a:t>
            </a:r>
            <a:r>
              <a:rPr lang="fi-FI" dirty="0"/>
              <a:t>.</a:t>
            </a:r>
            <a:endParaRPr lang="fi-FI" dirty="0" smtClean="0"/>
          </a:p>
          <a:p>
            <a:r>
              <a:rPr lang="fi-FI" dirty="0" smtClean="0"/>
              <a:t>Suomalaiselle muistitietotutkimukselle ominaista, että käytetään kirjoitettuja aineistoja</a:t>
            </a:r>
            <a:r>
              <a:rPr lang="fi-FI" dirty="0" smtClean="0"/>
              <a:t>! (Kyselyvastaukset, teemakirjoitukset)</a:t>
            </a:r>
            <a:endParaRPr lang="fi-FI" dirty="0" smtClean="0"/>
          </a:p>
        </p:txBody>
      </p:sp>
      <p:sp>
        <p:nvSpPr>
          <p:cNvPr id="4" name="Slide Number Placeholder 3"/>
          <p:cNvSpPr>
            <a:spLocks noGrp="1"/>
          </p:cNvSpPr>
          <p:nvPr>
            <p:ph type="sldNum" sz="quarter" idx="12"/>
          </p:nvPr>
        </p:nvSpPr>
        <p:spPr/>
        <p:txBody>
          <a:bodyPr/>
          <a:lstStyle/>
          <a:p>
            <a:fld id="{FC6F26EC-48EB-4383-8AF8-9A977425876A}" type="slidenum">
              <a:rPr lang="fi-FI" smtClean="0"/>
              <a:t>12</a:t>
            </a:fld>
            <a:endParaRPr lang="fi-FI"/>
          </a:p>
        </p:txBody>
      </p:sp>
    </p:spTree>
    <p:extLst>
      <p:ext uri="{BB962C8B-B14F-4D97-AF65-F5344CB8AC3E}">
        <p14:creationId xmlns:p14="http://schemas.microsoft.com/office/powerpoint/2010/main" val="236740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Luennon lähteet</a:t>
            </a:r>
            <a:endParaRPr lang="fi-FI" dirty="0"/>
          </a:p>
        </p:txBody>
      </p:sp>
      <p:sp>
        <p:nvSpPr>
          <p:cNvPr id="3" name="Content Placeholder 2"/>
          <p:cNvSpPr>
            <a:spLocks noGrp="1"/>
          </p:cNvSpPr>
          <p:nvPr>
            <p:ph idx="1"/>
          </p:nvPr>
        </p:nvSpPr>
        <p:spPr>
          <a:xfrm>
            <a:off x="467544" y="1340768"/>
            <a:ext cx="8219256" cy="4785395"/>
          </a:xfrm>
        </p:spPr>
        <p:txBody>
          <a:bodyPr>
            <a:normAutofit fontScale="85000" lnSpcReduction="20000"/>
          </a:bodyPr>
          <a:lstStyle/>
          <a:p>
            <a:pPr>
              <a:buFontTx/>
              <a:buChar char="-"/>
            </a:pPr>
            <a:r>
              <a:rPr lang="fi-FI" dirty="0" smtClean="0"/>
              <a:t>Kurki, Tuulikki (Toim.) 2004. </a:t>
            </a:r>
            <a:r>
              <a:rPr lang="fi-FI" i="1" dirty="0" smtClean="0"/>
              <a:t>Kansanrunousarkisto, lukijat </a:t>
            </a:r>
            <a:r>
              <a:rPr lang="fi-FI" i="1" dirty="0"/>
              <a:t>j</a:t>
            </a:r>
            <a:r>
              <a:rPr lang="fi-FI" i="1" dirty="0" smtClean="0"/>
              <a:t>a </a:t>
            </a:r>
            <a:r>
              <a:rPr lang="fi-FI" i="1" dirty="0"/>
              <a:t>t</a:t>
            </a:r>
            <a:r>
              <a:rPr lang="fi-FI" i="1" dirty="0" smtClean="0"/>
              <a:t>ulkinnat</a:t>
            </a:r>
            <a:r>
              <a:rPr lang="fi-FI" dirty="0" smtClean="0"/>
              <a:t>. Helsinki: SKS.</a:t>
            </a:r>
          </a:p>
          <a:p>
            <a:pPr>
              <a:buFontTx/>
              <a:buChar char="-"/>
            </a:pPr>
            <a:r>
              <a:rPr lang="fi-FI" dirty="0" err="1" smtClean="0"/>
              <a:t>Korkiakangas</a:t>
            </a:r>
            <a:r>
              <a:rPr lang="fi-FI" dirty="0" smtClean="0"/>
              <a:t>, Pirjo &amp; Olsson, Pia &amp; Ruotsala, Helena (toim.) 2005. </a:t>
            </a:r>
            <a:r>
              <a:rPr lang="fi-FI" i="1" dirty="0" smtClean="0"/>
              <a:t>Polkuja etnologian </a:t>
            </a:r>
            <a:r>
              <a:rPr lang="fi-FI" i="1" dirty="0"/>
              <a:t>m</a:t>
            </a:r>
            <a:r>
              <a:rPr lang="fi-FI" i="1" dirty="0" smtClean="0"/>
              <a:t>enetelmiin</a:t>
            </a:r>
            <a:r>
              <a:rPr lang="fi-FI" dirty="0" smtClean="0"/>
              <a:t>. Helsinki: </a:t>
            </a:r>
            <a:r>
              <a:rPr lang="fi-FI" dirty="0" err="1" smtClean="0"/>
              <a:t>Ethnos</a:t>
            </a:r>
            <a:r>
              <a:rPr lang="fi-FI" dirty="0" smtClean="0"/>
              <a:t> Ry.</a:t>
            </a:r>
          </a:p>
          <a:p>
            <a:pPr>
              <a:buFontTx/>
              <a:buChar char="-"/>
            </a:pPr>
            <a:r>
              <a:rPr lang="fi-FI" dirty="0" err="1" smtClean="0"/>
              <a:t>Fingerroos</a:t>
            </a:r>
            <a:r>
              <a:rPr lang="fi-FI" dirty="0" smtClean="0"/>
              <a:t>, Outi &amp; Haanpää, Riina</a:t>
            </a:r>
            <a:r>
              <a:rPr lang="fi-FI" dirty="0"/>
              <a:t> </a:t>
            </a:r>
            <a:r>
              <a:rPr lang="fi-FI" dirty="0" smtClean="0"/>
              <a:t>&amp; </a:t>
            </a:r>
            <a:r>
              <a:rPr lang="fi-FI" dirty="0"/>
              <a:t>H</a:t>
            </a:r>
            <a:r>
              <a:rPr lang="fi-FI" dirty="0" smtClean="0"/>
              <a:t>eimo, Anne &amp; Peltonen, Ulla-Maija (toim.) 2006. </a:t>
            </a:r>
            <a:r>
              <a:rPr lang="fi-FI" i="1" dirty="0" smtClean="0"/>
              <a:t>Muistitietotutkimus. Metodologisia kysymyksiä</a:t>
            </a:r>
            <a:r>
              <a:rPr lang="fi-FI" dirty="0" smtClean="0"/>
              <a:t>. </a:t>
            </a:r>
            <a:r>
              <a:rPr lang="fi-FI" dirty="0"/>
              <a:t>H</a:t>
            </a:r>
            <a:r>
              <a:rPr lang="fi-FI" dirty="0" smtClean="0"/>
              <a:t>elsinki: SKS.</a:t>
            </a:r>
          </a:p>
          <a:p>
            <a:pPr>
              <a:buFontTx/>
              <a:buChar char="-"/>
            </a:pPr>
            <a:r>
              <a:rPr lang="fi-FI" dirty="0" err="1" smtClean="0"/>
              <a:t>Fingerroos</a:t>
            </a:r>
            <a:r>
              <a:rPr lang="fi-FI" dirty="0" smtClean="0"/>
              <a:t>, Outi &amp; Kurki, </a:t>
            </a:r>
            <a:r>
              <a:rPr lang="fi-FI" dirty="0"/>
              <a:t>Tuulikki </a:t>
            </a:r>
            <a:r>
              <a:rPr lang="fi-FI" dirty="0" smtClean="0"/>
              <a:t>(toim.)</a:t>
            </a:r>
            <a:r>
              <a:rPr lang="fi-FI" dirty="0"/>
              <a:t> </a:t>
            </a:r>
            <a:r>
              <a:rPr lang="fi-FI" dirty="0" smtClean="0"/>
              <a:t>2006. </a:t>
            </a:r>
            <a:r>
              <a:rPr lang="fi-FI" i="1" dirty="0" smtClean="0"/>
              <a:t>Ääniä arkistosta. Haastattelut ja </a:t>
            </a:r>
            <a:r>
              <a:rPr lang="fi-FI" i="1" dirty="0"/>
              <a:t>t</a:t>
            </a:r>
            <a:r>
              <a:rPr lang="fi-FI" i="1" dirty="0" smtClean="0"/>
              <a:t>ulkinta</a:t>
            </a:r>
            <a:r>
              <a:rPr lang="fi-FI" dirty="0" smtClean="0"/>
              <a:t>. Helsinki: SKS.</a:t>
            </a:r>
          </a:p>
          <a:p>
            <a:pPr>
              <a:buFontTx/>
              <a:buChar char="-"/>
            </a:pPr>
            <a:r>
              <a:rPr lang="fi-FI" dirty="0"/>
              <a:t>Lakomäki, </a:t>
            </a:r>
            <a:r>
              <a:rPr lang="fi-FI" dirty="0" smtClean="0"/>
              <a:t>Sami &amp; Latvala, Pauliina &amp; </a:t>
            </a:r>
            <a:r>
              <a:rPr lang="fi-FI" dirty="0" err="1" smtClean="0"/>
              <a:t>Laurén</a:t>
            </a:r>
            <a:r>
              <a:rPr lang="fi-FI" dirty="0" smtClean="0"/>
              <a:t>, Kirsi (toim.) 2011. </a:t>
            </a:r>
            <a:r>
              <a:rPr lang="fi-FI" i="1" dirty="0" smtClean="0"/>
              <a:t>Tekstien </a:t>
            </a:r>
            <a:r>
              <a:rPr lang="fi-FI" i="1" dirty="0"/>
              <a:t>r</a:t>
            </a:r>
            <a:r>
              <a:rPr lang="fi-FI" i="1" dirty="0" smtClean="0"/>
              <a:t>ajoilla. Monitieteisiä näkökulmia </a:t>
            </a:r>
            <a:r>
              <a:rPr lang="fi-FI" i="1" dirty="0"/>
              <a:t>k</a:t>
            </a:r>
            <a:r>
              <a:rPr lang="fi-FI" i="1" dirty="0" smtClean="0"/>
              <a:t>irjoitettuihin aineistoihin</a:t>
            </a:r>
            <a:r>
              <a:rPr lang="fi-FI" dirty="0" smtClean="0"/>
              <a:t>. Helsinki: SKS</a:t>
            </a:r>
          </a:p>
          <a:p>
            <a:pPr>
              <a:buFontTx/>
              <a:buChar char="-"/>
            </a:pPr>
            <a:endParaRPr lang="fi-FI" dirty="0" smtClean="0"/>
          </a:p>
          <a:p>
            <a:pPr marL="0" indent="0">
              <a:buNone/>
            </a:pP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13</a:t>
            </a:fld>
            <a:endParaRPr lang="fi-FI"/>
          </a:p>
        </p:txBody>
      </p:sp>
    </p:spTree>
    <p:extLst>
      <p:ext uri="{BB962C8B-B14F-4D97-AF65-F5344CB8AC3E}">
        <p14:creationId xmlns:p14="http://schemas.microsoft.com/office/powerpoint/2010/main" val="4034718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fi-FI" dirty="0" err="1" smtClean="0"/>
              <a:t>Oral</a:t>
            </a:r>
            <a:r>
              <a:rPr lang="fi-FI" dirty="0" smtClean="0"/>
              <a:t> </a:t>
            </a:r>
            <a:r>
              <a:rPr lang="fi-FI" dirty="0" err="1" smtClean="0"/>
              <a:t>history</a:t>
            </a:r>
            <a:endParaRPr lang="fi-FI" dirty="0"/>
          </a:p>
        </p:txBody>
      </p:sp>
      <p:sp>
        <p:nvSpPr>
          <p:cNvPr id="3" name="Content Placeholder 2"/>
          <p:cNvSpPr>
            <a:spLocks noGrp="1"/>
          </p:cNvSpPr>
          <p:nvPr>
            <p:ph idx="1"/>
          </p:nvPr>
        </p:nvSpPr>
        <p:spPr>
          <a:xfrm>
            <a:off x="467544" y="980728"/>
            <a:ext cx="8219256" cy="5145435"/>
          </a:xfrm>
        </p:spPr>
        <p:txBody>
          <a:bodyPr>
            <a:normAutofit fontScale="85000" lnSpcReduction="20000"/>
          </a:bodyPr>
          <a:lstStyle/>
          <a:p>
            <a:r>
              <a:rPr lang="fi-FI" sz="2800" dirty="0" err="1" smtClean="0"/>
              <a:t>Oral</a:t>
            </a:r>
            <a:r>
              <a:rPr lang="fi-FI" sz="2800" dirty="0" smtClean="0"/>
              <a:t> </a:t>
            </a:r>
            <a:r>
              <a:rPr lang="fi-FI" sz="2800" dirty="0" err="1"/>
              <a:t>historyllä</a:t>
            </a:r>
            <a:r>
              <a:rPr lang="fi-FI" sz="2800" dirty="0"/>
              <a:t> tarkoitetaan haastattelumenetelmin tuotettuja menneisyyttä koskevia aineistoja </a:t>
            </a:r>
            <a:r>
              <a:rPr lang="fi-FI" sz="2800" dirty="0" smtClean="0"/>
              <a:t>– suom. </a:t>
            </a:r>
            <a:r>
              <a:rPr lang="fi-FI" sz="2800" dirty="0"/>
              <a:t>s</a:t>
            </a:r>
            <a:r>
              <a:rPr lang="fi-FI" sz="2800" dirty="0" smtClean="0"/>
              <a:t>uullinen historia</a:t>
            </a:r>
          </a:p>
          <a:p>
            <a:r>
              <a:rPr lang="fi-FI" sz="2800" dirty="0"/>
              <a:t>Muistitiedon hyväksyminen historiantutkimuksen lähteeksi </a:t>
            </a:r>
          </a:p>
          <a:p>
            <a:r>
              <a:rPr lang="fi-FI" sz="2800" dirty="0"/>
              <a:t>Esim. silminnäkijäkuvaukset toisesta maailmansodasta</a:t>
            </a:r>
          </a:p>
          <a:p>
            <a:r>
              <a:rPr lang="fi-FI" sz="2800" dirty="0"/>
              <a:t>Tärkeää nauhoitustekniikan kehittyminen</a:t>
            </a:r>
          </a:p>
          <a:p>
            <a:r>
              <a:rPr lang="fi-FI" sz="2800" i="1" dirty="0" err="1" smtClean="0"/>
              <a:t>History</a:t>
            </a:r>
            <a:r>
              <a:rPr lang="fi-FI" sz="2800" i="1" dirty="0" smtClean="0"/>
              <a:t> </a:t>
            </a:r>
            <a:r>
              <a:rPr lang="fi-FI" sz="2800" i="1" dirty="0" err="1"/>
              <a:t>from</a:t>
            </a:r>
            <a:r>
              <a:rPr lang="fi-FI" sz="2800" i="1" dirty="0"/>
              <a:t> </a:t>
            </a:r>
            <a:r>
              <a:rPr lang="fi-FI" sz="2800" i="1" dirty="0" err="1" smtClean="0"/>
              <a:t>below</a:t>
            </a:r>
            <a:r>
              <a:rPr lang="fi-FI" sz="2800" i="1" dirty="0" smtClean="0"/>
              <a:t> </a:t>
            </a:r>
            <a:r>
              <a:rPr lang="fi-FI" sz="2800" dirty="0" smtClean="0"/>
              <a:t>-</a:t>
            </a:r>
            <a:r>
              <a:rPr lang="fi-FI" sz="2800" dirty="0"/>
              <a:t>tutkimusta: tutkitaan unohdettujen ja syrjittyjen ryhmien suullista </a:t>
            </a:r>
            <a:r>
              <a:rPr lang="fi-FI" sz="2800" dirty="0" smtClean="0"/>
              <a:t>historiaa</a:t>
            </a:r>
          </a:p>
          <a:p>
            <a:r>
              <a:rPr lang="fi-FI" sz="2800" dirty="0" smtClean="0"/>
              <a:t>Viro</a:t>
            </a:r>
            <a:r>
              <a:rPr lang="fi-FI" sz="2800" dirty="0" smtClean="0"/>
              <a:t>: neuvostoajan vaietun historian tutkimusta, Saksa: kansallissosialismin aika, DDR:n historia</a:t>
            </a:r>
          </a:p>
          <a:p>
            <a:r>
              <a:rPr lang="fi-FI" sz="2800" dirty="0" smtClean="0"/>
              <a:t>Suomeen </a:t>
            </a:r>
            <a:r>
              <a:rPr lang="fi-FI" sz="2800" dirty="0" err="1" smtClean="0"/>
              <a:t>oral</a:t>
            </a:r>
            <a:r>
              <a:rPr lang="fi-FI" sz="2800" dirty="0" smtClean="0"/>
              <a:t> </a:t>
            </a:r>
            <a:r>
              <a:rPr lang="fi-FI" sz="2800" dirty="0" err="1" smtClean="0"/>
              <a:t>history</a:t>
            </a:r>
            <a:r>
              <a:rPr lang="fi-FI" sz="2800" dirty="0" smtClean="0"/>
              <a:t> tuli Jorma Kalelan paperiliiton historiahankkeiden myötä: paperityöläisten oma ääni esiin (1981, 1986</a:t>
            </a:r>
            <a:r>
              <a:rPr lang="fi-FI" sz="2800" dirty="0" smtClean="0"/>
              <a:t>)</a:t>
            </a:r>
          </a:p>
          <a:p>
            <a:pPr lvl="1"/>
            <a:r>
              <a:rPr lang="fi-FI" sz="2400" dirty="0" smtClean="0"/>
              <a:t>Kritiikki olemassa olevaa historiantutkimusta kohtaan hierarkkisesta asetelmasta</a:t>
            </a:r>
          </a:p>
          <a:p>
            <a:pPr lvl="1"/>
            <a:r>
              <a:rPr lang="fi-FI" sz="2400" dirty="0" smtClean="0"/>
              <a:t>Osoittautui, että paperityöläiset hahmottavat paperiliiton historian eri tavoin kuin historiantutkija</a:t>
            </a:r>
            <a:endParaRPr lang="fi-FI" sz="2400" dirty="0" smtClean="0"/>
          </a:p>
        </p:txBody>
      </p:sp>
      <p:sp>
        <p:nvSpPr>
          <p:cNvPr id="4" name="Slide Number Placeholder 3"/>
          <p:cNvSpPr>
            <a:spLocks noGrp="1"/>
          </p:cNvSpPr>
          <p:nvPr>
            <p:ph type="sldNum" sz="quarter" idx="12"/>
          </p:nvPr>
        </p:nvSpPr>
        <p:spPr/>
        <p:txBody>
          <a:bodyPr/>
          <a:lstStyle/>
          <a:p>
            <a:fld id="{FC6F26EC-48EB-4383-8AF8-9A977425876A}" type="slidenum">
              <a:rPr lang="fi-FI" smtClean="0"/>
              <a:t>14</a:t>
            </a:fld>
            <a:endParaRPr lang="fi-FI"/>
          </a:p>
        </p:txBody>
      </p:sp>
    </p:spTree>
    <p:extLst>
      <p:ext uri="{BB962C8B-B14F-4D97-AF65-F5344CB8AC3E}">
        <p14:creationId xmlns:p14="http://schemas.microsoft.com/office/powerpoint/2010/main" val="2285097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fi-FI" dirty="0" smtClean="0"/>
              <a:t>Folkloristinen muistitietotutkimus</a:t>
            </a:r>
            <a:endParaRPr lang="fi-FI" dirty="0"/>
          </a:p>
        </p:txBody>
      </p:sp>
      <p:sp>
        <p:nvSpPr>
          <p:cNvPr id="3" name="Content Placeholder 2"/>
          <p:cNvSpPr>
            <a:spLocks noGrp="1"/>
          </p:cNvSpPr>
          <p:nvPr>
            <p:ph idx="1"/>
          </p:nvPr>
        </p:nvSpPr>
        <p:spPr>
          <a:xfrm>
            <a:off x="467544" y="1052736"/>
            <a:ext cx="8219256" cy="5073427"/>
          </a:xfrm>
        </p:spPr>
        <p:txBody>
          <a:bodyPr>
            <a:normAutofit fontScale="85000" lnSpcReduction="20000"/>
          </a:bodyPr>
          <a:lstStyle/>
          <a:p>
            <a:r>
              <a:rPr lang="fi-FI" dirty="0" smtClean="0"/>
              <a:t>Perinteenkeruu kansanrunoudentutkimuksessa alusta alkaen: perinnettä kerätty kansalta, kansan parissa</a:t>
            </a:r>
          </a:p>
          <a:p>
            <a:r>
              <a:rPr lang="fi-FI" dirty="0" smtClean="0"/>
              <a:t>Tavoitteena katoavan perinteen säilyttäminen, etsitty perinteen taitavia/tuntevia, hyvämuistisia ihmisiä</a:t>
            </a:r>
          </a:p>
          <a:p>
            <a:r>
              <a:rPr lang="fi-FI" dirty="0" smtClean="0"/>
              <a:t>1970- ja 1980-luvuilta alkaen folkloristinen muistitietotutkimus: elämäkerta- ja kertojatutkimukset, perinteen yhteisöllisyys, kertomusperinne, perinteen elinympäristö, käyttö ja merkitykset</a:t>
            </a:r>
          </a:p>
          <a:p>
            <a:r>
              <a:rPr lang="fi-FI" dirty="0" smtClean="0"/>
              <a:t>Vaikutteet </a:t>
            </a:r>
            <a:r>
              <a:rPr lang="fi-FI" dirty="0" err="1" smtClean="0"/>
              <a:t>oral</a:t>
            </a:r>
            <a:r>
              <a:rPr lang="fi-FI" dirty="0" smtClean="0"/>
              <a:t> </a:t>
            </a:r>
            <a:r>
              <a:rPr lang="fi-FI" dirty="0" err="1" smtClean="0"/>
              <a:t>history</a:t>
            </a:r>
            <a:r>
              <a:rPr lang="fi-FI" dirty="0" smtClean="0"/>
              <a:t> -suuntauksesta – Ulla-Maija Peltosen tutkimukset: Punakapinan muistot (1996), Muistin paikat (2003)</a:t>
            </a:r>
          </a:p>
          <a:p>
            <a:r>
              <a:rPr lang="fi-FI" dirty="0" smtClean="0"/>
              <a:t>1990-luvulta alkaen metodologinen tutkimus: mitä muistitieto on, miten sitä voi tutkia</a:t>
            </a:r>
          </a:p>
        </p:txBody>
      </p:sp>
      <p:sp>
        <p:nvSpPr>
          <p:cNvPr id="4" name="Slide Number Placeholder 3"/>
          <p:cNvSpPr>
            <a:spLocks noGrp="1"/>
          </p:cNvSpPr>
          <p:nvPr>
            <p:ph type="sldNum" sz="quarter" idx="12"/>
          </p:nvPr>
        </p:nvSpPr>
        <p:spPr/>
        <p:txBody>
          <a:bodyPr/>
          <a:lstStyle/>
          <a:p>
            <a:fld id="{FC6F26EC-48EB-4383-8AF8-9A977425876A}" type="slidenum">
              <a:rPr lang="fi-FI" smtClean="0"/>
              <a:t>15</a:t>
            </a:fld>
            <a:endParaRPr lang="fi-FI"/>
          </a:p>
        </p:txBody>
      </p:sp>
    </p:spTree>
    <p:extLst>
      <p:ext uri="{BB962C8B-B14F-4D97-AF65-F5344CB8AC3E}">
        <p14:creationId xmlns:p14="http://schemas.microsoft.com/office/powerpoint/2010/main" val="723448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fi-FI" dirty="0" smtClean="0"/>
              <a:t>Kansatieteellinen muistitietotutkimus</a:t>
            </a:r>
            <a:endParaRPr lang="fi-FI" dirty="0"/>
          </a:p>
        </p:txBody>
      </p:sp>
      <p:sp>
        <p:nvSpPr>
          <p:cNvPr id="3" name="Content Placeholder 2"/>
          <p:cNvSpPr>
            <a:spLocks noGrp="1"/>
          </p:cNvSpPr>
          <p:nvPr>
            <p:ph idx="1"/>
          </p:nvPr>
        </p:nvSpPr>
        <p:spPr>
          <a:xfrm>
            <a:off x="467544" y="1196752"/>
            <a:ext cx="8219256" cy="4929411"/>
          </a:xfrm>
        </p:spPr>
        <p:txBody>
          <a:bodyPr>
            <a:normAutofit fontScale="85000" lnSpcReduction="10000"/>
          </a:bodyPr>
          <a:lstStyle/>
          <a:p>
            <a:r>
              <a:rPr lang="fi-FI" dirty="0" smtClean="0"/>
              <a:t>Tietoa kansankulttuurista on kerätty </a:t>
            </a:r>
            <a:r>
              <a:rPr lang="fi-FI" i="1" dirty="0" err="1" smtClean="0"/>
              <a:t>informanteilta</a:t>
            </a:r>
            <a:r>
              <a:rPr lang="fi-FI" dirty="0" smtClean="0"/>
              <a:t> </a:t>
            </a:r>
          </a:p>
          <a:p>
            <a:pPr lvl="1"/>
            <a:r>
              <a:rPr lang="fi-FI" dirty="0" smtClean="0"/>
              <a:t>Hyvämuistisuus </a:t>
            </a:r>
            <a:r>
              <a:rPr lang="fi-FI" dirty="0"/>
              <a:t>tärkeä kriteeri</a:t>
            </a:r>
          </a:p>
          <a:p>
            <a:r>
              <a:rPr lang="fi-FI" dirty="0" smtClean="0"/>
              <a:t>1990-luvulta lähtien, erityisesti Pirjo </a:t>
            </a:r>
            <a:r>
              <a:rPr lang="fi-FI" dirty="0" err="1" smtClean="0"/>
              <a:t>Korkiakankaan</a:t>
            </a:r>
            <a:r>
              <a:rPr lang="fi-FI" dirty="0" smtClean="0"/>
              <a:t> tutkimukset: muistelun tutkimus, yksilöllinen ja sosiaalinen/kollektiivinen muisti (</a:t>
            </a:r>
            <a:r>
              <a:rPr lang="fi-FI" dirty="0" err="1" smtClean="0"/>
              <a:t>Halbwachs</a:t>
            </a:r>
            <a:r>
              <a:rPr lang="fi-FI" dirty="0" smtClean="0"/>
              <a:t>)</a:t>
            </a:r>
          </a:p>
          <a:p>
            <a:pPr lvl="1"/>
            <a:r>
              <a:rPr lang="fi-FI" dirty="0" smtClean="0"/>
              <a:t>Lähellä </a:t>
            </a:r>
            <a:r>
              <a:rPr lang="fi-FI" dirty="0" err="1" smtClean="0"/>
              <a:t>oral</a:t>
            </a:r>
            <a:r>
              <a:rPr lang="fi-FI" dirty="0" smtClean="0"/>
              <a:t> </a:t>
            </a:r>
            <a:r>
              <a:rPr lang="fi-FI" dirty="0" err="1" smtClean="0"/>
              <a:t>history</a:t>
            </a:r>
            <a:r>
              <a:rPr lang="fi-FI" dirty="0" smtClean="0"/>
              <a:t> -tutkimusta: tavoitteena arkielämää koskevan, usein syrjään jääneen tai unohdetun menneisyyttä koskevan tiedon tai osaamisen esille tuomista</a:t>
            </a:r>
          </a:p>
          <a:p>
            <a:pPr lvl="1"/>
            <a:r>
              <a:rPr lang="fi-FI" dirty="0" smtClean="0"/>
              <a:t>Hilkka </a:t>
            </a:r>
            <a:r>
              <a:rPr lang="fi-FI" dirty="0" err="1" smtClean="0"/>
              <a:t>Helsti</a:t>
            </a:r>
            <a:r>
              <a:rPr lang="fi-FI" dirty="0" smtClean="0"/>
              <a:t> 2000: Kotisynnytysten aikaan</a:t>
            </a:r>
          </a:p>
          <a:p>
            <a:pPr lvl="1"/>
            <a:r>
              <a:rPr lang="fi-FI" dirty="0" smtClean="0"/>
              <a:t>Maarit Knuuttila 2006: Kansanomainen keittämisen taito </a:t>
            </a:r>
          </a:p>
          <a:p>
            <a:pPr lvl="1"/>
            <a:endParaRPr lang="fi-FI" dirty="0" smtClean="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16</a:t>
            </a:fld>
            <a:endParaRPr lang="fi-FI"/>
          </a:p>
        </p:txBody>
      </p:sp>
    </p:spTree>
    <p:extLst>
      <p:ext uri="{BB962C8B-B14F-4D97-AF65-F5344CB8AC3E}">
        <p14:creationId xmlns:p14="http://schemas.microsoft.com/office/powerpoint/2010/main" val="253230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a:t>K</a:t>
            </a:r>
            <a:r>
              <a:rPr lang="fi-FI" dirty="0" smtClean="0"/>
              <a:t>yselyt</a:t>
            </a:r>
            <a:endParaRPr lang="fi-FI" dirty="0"/>
          </a:p>
        </p:txBody>
      </p:sp>
      <p:sp>
        <p:nvSpPr>
          <p:cNvPr id="3" name="Content Placeholder 2"/>
          <p:cNvSpPr>
            <a:spLocks noGrp="1"/>
          </p:cNvSpPr>
          <p:nvPr>
            <p:ph idx="1"/>
          </p:nvPr>
        </p:nvSpPr>
        <p:spPr>
          <a:xfrm>
            <a:off x="467544" y="1124744"/>
            <a:ext cx="8219256" cy="5001419"/>
          </a:xfrm>
        </p:spPr>
        <p:txBody>
          <a:bodyPr>
            <a:normAutofit fontScale="92500" lnSpcReduction="10000"/>
          </a:bodyPr>
          <a:lstStyle/>
          <a:p>
            <a:r>
              <a:rPr lang="fi-FI" dirty="0" smtClean="0"/>
              <a:t>Perinteen kerääminen tiedonantajaverkoston  jäseniltä 1800-luvulta lähtien (mm. SKS, Museovirasto, Työväenarkisto)</a:t>
            </a:r>
          </a:p>
          <a:p>
            <a:r>
              <a:rPr lang="fi-FI" dirty="0" smtClean="0"/>
              <a:t>Perinnelajit, kansankulttuurin eri osa-alueet, muistitieto historian tapahtumista ja ilmiöistä</a:t>
            </a:r>
          </a:p>
          <a:p>
            <a:r>
              <a:rPr lang="fi-FI" dirty="0" smtClean="0"/>
              <a:t>Kansatiede/etnologia: kansankulttuurin ilmiöiden tallentamisesta yksilöllisten kokemusten </a:t>
            </a:r>
            <a:r>
              <a:rPr lang="fi-FI" dirty="0" smtClean="0"/>
              <a:t>kartoittamiseen</a:t>
            </a:r>
          </a:p>
          <a:p>
            <a:r>
              <a:rPr lang="fi-FI" dirty="0" smtClean="0"/>
              <a:t>Yhä enemmän nykypäivää kartoittavia kyselyitä</a:t>
            </a:r>
          </a:p>
          <a:p>
            <a:r>
              <a:rPr lang="fi-FI" dirty="0">
                <a:hlinkClick r:id="rId2"/>
              </a:rPr>
              <a:t>http://www.nba.fi/fi/tietopalvelut/arkistot/kansatiede/kuinka_pukeudun_-</a:t>
            </a:r>
            <a:r>
              <a:rPr lang="fi-FI" dirty="0" smtClean="0">
                <a:hlinkClick r:id="rId2"/>
              </a:rPr>
              <a:t>kysely</a:t>
            </a:r>
            <a:endParaRPr lang="fi-FI" dirty="0" smtClean="0"/>
          </a:p>
        </p:txBody>
      </p:sp>
      <p:sp>
        <p:nvSpPr>
          <p:cNvPr id="4" name="Slide Number Placeholder 3"/>
          <p:cNvSpPr>
            <a:spLocks noGrp="1"/>
          </p:cNvSpPr>
          <p:nvPr>
            <p:ph type="sldNum" sz="quarter" idx="12"/>
          </p:nvPr>
        </p:nvSpPr>
        <p:spPr/>
        <p:txBody>
          <a:bodyPr/>
          <a:lstStyle/>
          <a:p>
            <a:fld id="{FC6F26EC-48EB-4383-8AF8-9A977425876A}" type="slidenum">
              <a:rPr lang="fi-FI" smtClean="0"/>
              <a:t>17</a:t>
            </a:fld>
            <a:endParaRPr lang="fi-FI"/>
          </a:p>
        </p:txBody>
      </p:sp>
    </p:spTree>
    <p:extLst>
      <p:ext uri="{BB962C8B-B14F-4D97-AF65-F5344CB8AC3E}">
        <p14:creationId xmlns:p14="http://schemas.microsoft.com/office/powerpoint/2010/main" val="2934307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Kyselyt</a:t>
            </a:r>
            <a:endParaRPr lang="fi-FI" dirty="0"/>
          </a:p>
        </p:txBody>
      </p:sp>
      <p:sp>
        <p:nvSpPr>
          <p:cNvPr id="3" name="Content Placeholder 2"/>
          <p:cNvSpPr>
            <a:spLocks noGrp="1"/>
          </p:cNvSpPr>
          <p:nvPr>
            <p:ph idx="1"/>
          </p:nvPr>
        </p:nvSpPr>
        <p:spPr/>
        <p:txBody>
          <a:bodyPr>
            <a:normAutofit fontScale="92500" lnSpcReduction="10000"/>
          </a:bodyPr>
          <a:lstStyle/>
          <a:p>
            <a:r>
              <a:rPr lang="fi-FI" dirty="0"/>
              <a:t>Huom. Tyypillistä juuri suomalaiselle ja ruotsalaiselle tutkimukselle!</a:t>
            </a:r>
          </a:p>
          <a:p>
            <a:r>
              <a:rPr lang="fi-FI" dirty="0"/>
              <a:t>Vrt. Lawrence </a:t>
            </a:r>
            <a:r>
              <a:rPr lang="fi-FI" dirty="0" err="1"/>
              <a:t>Grossbergin</a:t>
            </a:r>
            <a:r>
              <a:rPr lang="fi-FI" dirty="0"/>
              <a:t> kommentit (</a:t>
            </a:r>
            <a:r>
              <a:rPr lang="fi-FI" dirty="0" err="1"/>
              <a:t>Taira</a:t>
            </a:r>
            <a:r>
              <a:rPr lang="fi-FI" dirty="0"/>
              <a:t> 2004, 2006): Yhdysvalloissa kirjoituskutsuihin vastaisivat vain mielipuolet</a:t>
            </a:r>
          </a:p>
          <a:p>
            <a:r>
              <a:rPr lang="fi-FI" dirty="0"/>
              <a:t>Jan Löfströmin tutkimukset: The social </a:t>
            </a:r>
            <a:r>
              <a:rPr lang="fi-FI" dirty="0" err="1"/>
              <a:t>construction</a:t>
            </a:r>
            <a:r>
              <a:rPr lang="fi-FI" dirty="0"/>
              <a:t> of </a:t>
            </a:r>
            <a:r>
              <a:rPr lang="fi-FI" dirty="0" err="1"/>
              <a:t>homosexuality</a:t>
            </a:r>
            <a:r>
              <a:rPr lang="fi-FI" dirty="0"/>
              <a:t> in </a:t>
            </a:r>
            <a:r>
              <a:rPr lang="fi-FI" dirty="0" err="1"/>
              <a:t>Finnish</a:t>
            </a:r>
            <a:r>
              <a:rPr lang="fi-FI" dirty="0"/>
              <a:t> </a:t>
            </a:r>
            <a:r>
              <a:rPr lang="fi-FI" dirty="0" err="1"/>
              <a:t>society</a:t>
            </a:r>
            <a:r>
              <a:rPr lang="fi-FI" dirty="0"/>
              <a:t>, </a:t>
            </a:r>
            <a:r>
              <a:rPr lang="fi-FI" dirty="0" err="1"/>
              <a:t>from</a:t>
            </a:r>
            <a:r>
              <a:rPr lang="fi-FI" dirty="0"/>
              <a:t> the </a:t>
            </a:r>
            <a:r>
              <a:rPr lang="fi-FI" dirty="0" err="1"/>
              <a:t>late</a:t>
            </a:r>
            <a:r>
              <a:rPr lang="fi-FI" dirty="0"/>
              <a:t> 19th </a:t>
            </a:r>
            <a:r>
              <a:rPr lang="fi-FI" dirty="0" err="1"/>
              <a:t>century</a:t>
            </a:r>
            <a:r>
              <a:rPr lang="fi-FI" dirty="0"/>
              <a:t> to 1950s (1994); Sukupuoliero agraarikulttuurissa. ”Se nyt vaan on </a:t>
            </a:r>
            <a:r>
              <a:rPr lang="fi-FI" dirty="0" err="1"/>
              <a:t>semmonen</a:t>
            </a:r>
            <a:r>
              <a:rPr lang="fi-FI" dirty="0"/>
              <a:t>” (1999). </a:t>
            </a:r>
          </a:p>
          <a:p>
            <a:pPr marL="0" indent="0">
              <a:buNone/>
            </a:pP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18</a:t>
            </a:fld>
            <a:endParaRPr lang="fi-FI"/>
          </a:p>
        </p:txBody>
      </p:sp>
    </p:spTree>
    <p:extLst>
      <p:ext uri="{BB962C8B-B14F-4D97-AF65-F5344CB8AC3E}">
        <p14:creationId xmlns:p14="http://schemas.microsoft.com/office/powerpoint/2010/main" val="2730797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Muistitieto lähteenä ja kohteena </a:t>
            </a:r>
            <a:endParaRPr lang="fi-FI" dirty="0"/>
          </a:p>
        </p:txBody>
      </p:sp>
      <p:sp>
        <p:nvSpPr>
          <p:cNvPr id="3" name="Content Placeholder 2"/>
          <p:cNvSpPr>
            <a:spLocks noGrp="1"/>
          </p:cNvSpPr>
          <p:nvPr>
            <p:ph idx="1"/>
          </p:nvPr>
        </p:nvSpPr>
        <p:spPr>
          <a:xfrm>
            <a:off x="467544" y="1268760"/>
            <a:ext cx="8219256" cy="4857403"/>
          </a:xfrm>
        </p:spPr>
        <p:txBody>
          <a:bodyPr>
            <a:normAutofit fontScale="85000" lnSpcReduction="20000"/>
          </a:bodyPr>
          <a:lstStyle/>
          <a:p>
            <a:pPr marL="0" indent="0">
              <a:buNone/>
            </a:pPr>
            <a:r>
              <a:rPr lang="fi-FI" dirty="0"/>
              <a:t>A</a:t>
            </a:r>
            <a:r>
              <a:rPr lang="fi-FI" dirty="0" smtClean="0"/>
              <a:t>) Muistitieto lähteenä: tutkimuksen tavoitteena tuoda esiin muistelijoiden omat näkökulmat menneisyydestä – vrt. </a:t>
            </a:r>
            <a:r>
              <a:rPr lang="fi-FI" dirty="0" err="1" smtClean="0"/>
              <a:t>oral</a:t>
            </a:r>
            <a:r>
              <a:rPr lang="fi-FI" dirty="0" smtClean="0"/>
              <a:t> </a:t>
            </a:r>
            <a:r>
              <a:rPr lang="fi-FI" dirty="0" err="1" smtClean="0"/>
              <a:t>history</a:t>
            </a:r>
            <a:r>
              <a:rPr lang="fi-FI" dirty="0" smtClean="0"/>
              <a:t>, mikrohistoria</a:t>
            </a:r>
          </a:p>
          <a:p>
            <a:pPr marL="457200" lvl="1" indent="0">
              <a:buNone/>
            </a:pPr>
            <a:r>
              <a:rPr lang="fi-FI" dirty="0"/>
              <a:t>1</a:t>
            </a:r>
            <a:r>
              <a:rPr lang="fi-FI" dirty="0" smtClean="0"/>
              <a:t>) Muistitieto täydentävä tai elävöittävä lähde</a:t>
            </a:r>
          </a:p>
          <a:p>
            <a:pPr marL="457200" lvl="1" indent="0">
              <a:buNone/>
            </a:pPr>
            <a:r>
              <a:rPr lang="fi-FI" dirty="0"/>
              <a:t>2</a:t>
            </a:r>
            <a:r>
              <a:rPr lang="fi-FI" dirty="0" smtClean="0"/>
              <a:t>) Muistitieto pääasiallinen </a:t>
            </a:r>
            <a:r>
              <a:rPr lang="fi-FI" dirty="0" smtClean="0"/>
              <a:t>lähde</a:t>
            </a:r>
          </a:p>
          <a:p>
            <a:pPr marL="0" indent="0">
              <a:buNone/>
            </a:pPr>
            <a:r>
              <a:rPr lang="fi-FI" dirty="0" smtClean="0"/>
              <a:t>B</a:t>
            </a:r>
            <a:r>
              <a:rPr lang="fi-FI" dirty="0" smtClean="0"/>
              <a:t>) Muistitieto kohteena: kiinnostuksen kohteena muistelun rakenteet ja keinot </a:t>
            </a:r>
            <a:endParaRPr lang="fi-FI" dirty="0" smtClean="0"/>
          </a:p>
          <a:p>
            <a:pPr marL="0" indent="0">
              <a:buNone/>
            </a:pPr>
            <a:r>
              <a:rPr lang="fi-FI" dirty="0" smtClean="0"/>
              <a:t>– </a:t>
            </a:r>
            <a:r>
              <a:rPr lang="fi-FI" dirty="0" smtClean="0"/>
              <a:t>vrt. </a:t>
            </a:r>
            <a:r>
              <a:rPr lang="fi-FI" dirty="0" smtClean="0"/>
              <a:t>kerronnantutkimus; miten esim. omaa elämää tai maan historiaa jäsennetään</a:t>
            </a:r>
            <a:endParaRPr lang="fi-FI" dirty="0" smtClean="0"/>
          </a:p>
          <a:p>
            <a:r>
              <a:rPr lang="fi-FI" dirty="0" smtClean="0"/>
              <a:t>Käytännössä tutkimuksissa usein läsnä molemmat ulottuvuudet </a:t>
            </a:r>
          </a:p>
          <a:p>
            <a:pPr marL="0" indent="0">
              <a:buNone/>
            </a:pPr>
            <a:r>
              <a:rPr lang="fi-FI" dirty="0" smtClean="0"/>
              <a:t>C) Muistitieto metodina: tutkimusaineiston tuottamisen </a:t>
            </a:r>
            <a:r>
              <a:rPr lang="fi-FI" dirty="0" smtClean="0"/>
              <a:t>apuväline (Kalela)</a:t>
            </a:r>
            <a:endParaRPr lang="fi-FI" dirty="0" smtClean="0"/>
          </a:p>
        </p:txBody>
      </p:sp>
      <p:sp>
        <p:nvSpPr>
          <p:cNvPr id="4" name="Slide Number Placeholder 3"/>
          <p:cNvSpPr>
            <a:spLocks noGrp="1"/>
          </p:cNvSpPr>
          <p:nvPr>
            <p:ph type="sldNum" sz="quarter" idx="12"/>
          </p:nvPr>
        </p:nvSpPr>
        <p:spPr/>
        <p:txBody>
          <a:bodyPr/>
          <a:lstStyle/>
          <a:p>
            <a:fld id="{FC6F26EC-48EB-4383-8AF8-9A977425876A}" type="slidenum">
              <a:rPr lang="fi-FI" smtClean="0"/>
              <a:t>19</a:t>
            </a:fld>
            <a:endParaRPr lang="fi-FI"/>
          </a:p>
        </p:txBody>
      </p:sp>
    </p:spTree>
    <p:extLst>
      <p:ext uri="{BB962C8B-B14F-4D97-AF65-F5344CB8AC3E}">
        <p14:creationId xmlns:p14="http://schemas.microsoft.com/office/powerpoint/2010/main" val="2147594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fi-FI" dirty="0" smtClean="0"/>
              <a:t>Tammikuun luentojen sisällöt</a:t>
            </a:r>
            <a:endParaRPr lang="fi-FI" dirty="0"/>
          </a:p>
        </p:txBody>
      </p:sp>
      <p:sp>
        <p:nvSpPr>
          <p:cNvPr id="3" name="Content Placeholder 2"/>
          <p:cNvSpPr>
            <a:spLocks noGrp="1"/>
          </p:cNvSpPr>
          <p:nvPr>
            <p:ph idx="1"/>
          </p:nvPr>
        </p:nvSpPr>
        <p:spPr>
          <a:xfrm>
            <a:off x="467544" y="1196752"/>
            <a:ext cx="8219256" cy="4929411"/>
          </a:xfrm>
        </p:spPr>
        <p:txBody>
          <a:bodyPr>
            <a:normAutofit fontScale="85000" lnSpcReduction="10000"/>
          </a:bodyPr>
          <a:lstStyle/>
          <a:p>
            <a:r>
              <a:rPr lang="fi-FI" dirty="0" smtClean="0"/>
              <a:t>14.1.: </a:t>
            </a:r>
          </a:p>
          <a:p>
            <a:pPr lvl="1"/>
            <a:r>
              <a:rPr lang="fi-FI" dirty="0" smtClean="0"/>
              <a:t>kurssin sisältö, tausta ja tavoitteet</a:t>
            </a:r>
          </a:p>
          <a:p>
            <a:pPr lvl="1"/>
            <a:r>
              <a:rPr lang="fi-FI" dirty="0" smtClean="0"/>
              <a:t>Arkistolaitoksen esittely (</a:t>
            </a:r>
            <a:r>
              <a:rPr lang="fi-FI" i="1" dirty="0" smtClean="0"/>
              <a:t>arkistokurssi</a:t>
            </a:r>
            <a:r>
              <a:rPr lang="fi-FI" dirty="0" smtClean="0"/>
              <a:t>)</a:t>
            </a:r>
          </a:p>
          <a:p>
            <a:pPr lvl="1"/>
            <a:r>
              <a:rPr lang="fi-FI" dirty="0" smtClean="0"/>
              <a:t>Tutkimusetiikka (</a:t>
            </a:r>
            <a:r>
              <a:rPr lang="fi-FI" i="1" dirty="0" smtClean="0"/>
              <a:t>arkistokurssi</a:t>
            </a:r>
            <a:r>
              <a:rPr lang="fi-FI" dirty="0" smtClean="0"/>
              <a:t>)</a:t>
            </a:r>
          </a:p>
          <a:p>
            <a:r>
              <a:rPr lang="fi-FI" dirty="0" smtClean="0"/>
              <a:t>15.1.: </a:t>
            </a:r>
            <a:r>
              <a:rPr lang="fi-FI" b="1" dirty="0" smtClean="0"/>
              <a:t>Muistitietoaineistojen tutkimus (</a:t>
            </a:r>
            <a:r>
              <a:rPr lang="fi-FI" b="1" i="1" dirty="0" smtClean="0"/>
              <a:t>arkistokurssi</a:t>
            </a:r>
            <a:r>
              <a:rPr lang="fi-FI" b="1" dirty="0" smtClean="0"/>
              <a:t>)</a:t>
            </a:r>
          </a:p>
          <a:p>
            <a:r>
              <a:rPr lang="fi-FI" dirty="0" smtClean="0"/>
              <a:t>16.1.: ”Valmiiden” tekstien tutkimus (</a:t>
            </a:r>
            <a:r>
              <a:rPr lang="fi-FI" i="1" dirty="0" smtClean="0"/>
              <a:t>uusi</a:t>
            </a:r>
            <a:r>
              <a:rPr lang="fi-FI" dirty="0" smtClean="0"/>
              <a:t>)</a:t>
            </a:r>
          </a:p>
          <a:p>
            <a:r>
              <a:rPr lang="fi-FI" dirty="0" smtClean="0"/>
              <a:t>17.1.: Kuvien tutkimus, kuvaa ja tekstiä sisältävien aineistojen tutkimus (</a:t>
            </a:r>
            <a:r>
              <a:rPr lang="fi-FI" i="1" dirty="0" smtClean="0"/>
              <a:t>uusi</a:t>
            </a:r>
            <a:r>
              <a:rPr lang="fi-FI" dirty="0" smtClean="0"/>
              <a:t>)</a:t>
            </a:r>
          </a:p>
          <a:p>
            <a:r>
              <a:rPr lang="fi-FI" dirty="0" smtClean="0"/>
              <a:t>21.1.: Internet-aineistot (</a:t>
            </a:r>
            <a:r>
              <a:rPr lang="fi-FI" i="1" dirty="0" smtClean="0"/>
              <a:t>sähköisten aineistojen kurssi</a:t>
            </a:r>
            <a:r>
              <a:rPr lang="fi-FI" dirty="0" smtClean="0"/>
              <a:t>)</a:t>
            </a:r>
          </a:p>
          <a:p>
            <a:r>
              <a:rPr lang="fi-FI" dirty="0" smtClean="0"/>
              <a:t>Huom.! </a:t>
            </a:r>
            <a:r>
              <a:rPr lang="fi-FI" dirty="0" err="1" smtClean="0"/>
              <a:t>Luentodiat</a:t>
            </a:r>
            <a:r>
              <a:rPr lang="fi-FI" dirty="0" smtClean="0"/>
              <a:t> tulevat koppaan!</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a:t>
            </a:fld>
            <a:endParaRPr lang="fi-FI"/>
          </a:p>
        </p:txBody>
      </p:sp>
    </p:spTree>
    <p:extLst>
      <p:ext uri="{BB962C8B-B14F-4D97-AF65-F5344CB8AC3E}">
        <p14:creationId xmlns:p14="http://schemas.microsoft.com/office/powerpoint/2010/main" val="3159275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Muistitiedon konstruktiivisuus</a:t>
            </a:r>
            <a:endParaRPr lang="fi-FI" dirty="0"/>
          </a:p>
        </p:txBody>
      </p:sp>
      <p:sp>
        <p:nvSpPr>
          <p:cNvPr id="3" name="Content Placeholder 2"/>
          <p:cNvSpPr>
            <a:spLocks noGrp="1"/>
          </p:cNvSpPr>
          <p:nvPr>
            <p:ph idx="1"/>
          </p:nvPr>
        </p:nvSpPr>
        <p:spPr>
          <a:xfrm>
            <a:off x="467544" y="1124744"/>
            <a:ext cx="8219256" cy="5001419"/>
          </a:xfrm>
        </p:spPr>
        <p:txBody>
          <a:bodyPr>
            <a:normAutofit fontScale="70000" lnSpcReduction="20000"/>
          </a:bodyPr>
          <a:lstStyle/>
          <a:p>
            <a:r>
              <a:rPr lang="fi-FI" dirty="0" smtClean="0"/>
              <a:t>Muistinvarainen tieto on epäluotettavaa, ei voi käyttää </a:t>
            </a:r>
            <a:r>
              <a:rPr lang="fi-FI" dirty="0" smtClean="0"/>
              <a:t>lähteenä?</a:t>
            </a:r>
          </a:p>
          <a:p>
            <a:r>
              <a:rPr lang="fi-FI" dirty="0" smtClean="0"/>
              <a:t>Tieto on luotettavaa / kyseessä on perinne, kun eri ihmiset muistavat asian samoin</a:t>
            </a:r>
          </a:p>
          <a:p>
            <a:r>
              <a:rPr lang="fi-FI" dirty="0" smtClean="0"/>
              <a:t>M</a:t>
            </a:r>
            <a:r>
              <a:rPr lang="fi-FI" dirty="0" smtClean="0"/>
              <a:t>uistitieto </a:t>
            </a:r>
            <a:r>
              <a:rPr lang="fi-FI" dirty="0" smtClean="0"/>
              <a:t>on subjektiivista </a:t>
            </a:r>
            <a:r>
              <a:rPr lang="fi-FI" dirty="0"/>
              <a:t>ja </a:t>
            </a:r>
            <a:r>
              <a:rPr lang="fi-FI" dirty="0" smtClean="0"/>
              <a:t>sosiaalista</a:t>
            </a:r>
          </a:p>
          <a:p>
            <a:r>
              <a:rPr lang="fi-FI" dirty="0" err="1"/>
              <a:t>Korkiakangas</a:t>
            </a:r>
            <a:r>
              <a:rPr lang="fi-FI" dirty="0"/>
              <a:t> 2005: </a:t>
            </a:r>
            <a:r>
              <a:rPr lang="fi-FI" i="1" dirty="0"/>
              <a:t>muistelu</a:t>
            </a:r>
            <a:r>
              <a:rPr lang="fi-FI" dirty="0"/>
              <a:t> tuottaa </a:t>
            </a:r>
            <a:r>
              <a:rPr lang="fi-FI" i="1" dirty="0"/>
              <a:t>muisteluksia</a:t>
            </a:r>
            <a:r>
              <a:rPr lang="fi-FI" dirty="0"/>
              <a:t> (suullisia tai kirjallisia kertomuksia), jotka voivat sisältää </a:t>
            </a:r>
            <a:r>
              <a:rPr lang="fi-FI" i="1" dirty="0"/>
              <a:t>muistoja</a:t>
            </a:r>
            <a:r>
              <a:rPr lang="fi-FI" dirty="0"/>
              <a:t> </a:t>
            </a:r>
          </a:p>
          <a:p>
            <a:pPr lvl="1"/>
            <a:r>
              <a:rPr lang="fi-FI" dirty="0" err="1"/>
              <a:t>Korkiakangas</a:t>
            </a:r>
            <a:r>
              <a:rPr lang="fi-FI" dirty="0"/>
              <a:t>: mieluummin muistelu kuin muistitieto</a:t>
            </a:r>
          </a:p>
          <a:p>
            <a:r>
              <a:rPr lang="fi-FI" dirty="0" smtClean="0"/>
              <a:t>Muistitieto </a:t>
            </a:r>
            <a:r>
              <a:rPr lang="fi-FI" dirty="0" smtClean="0"/>
              <a:t>tuottaa moniäänistä kuvaa menneisyydestä </a:t>
            </a:r>
          </a:p>
          <a:p>
            <a:r>
              <a:rPr lang="fi-FI" dirty="0" smtClean="0"/>
              <a:t>Se, kuka kertoo, milloin, missä, kenelle ja miksi vaikuttaa siihen, mitä ja miten muistetaan – muistamisen ja kertomisen kontekstisidonnaisuus ja prosessuaalisuus </a:t>
            </a:r>
          </a:p>
          <a:p>
            <a:pPr lvl="1"/>
            <a:r>
              <a:rPr lang="fi-FI" dirty="0" smtClean="0"/>
              <a:t>Perinne ei ole sellaisenaa</a:t>
            </a:r>
            <a:r>
              <a:rPr lang="fi-FI" dirty="0" smtClean="0"/>
              <a:t>n kerättävissä</a:t>
            </a:r>
            <a:endParaRPr lang="fi-FI" dirty="0" smtClean="0"/>
          </a:p>
          <a:p>
            <a:pPr lvl="1"/>
            <a:r>
              <a:rPr lang="fi-FI" dirty="0" smtClean="0"/>
              <a:t>Esim</a:t>
            </a:r>
            <a:r>
              <a:rPr lang="fi-FI" dirty="0" smtClean="0"/>
              <a:t>. Kirsi-Maria Hytösen tutkimus naisten sota-ajan palkkatyötä koskevasta muistelukerronnasta: tutkimus tehdään 2010-luvulla, aineisto on kirjoitettu 1980-luvulla, aineisto koskee 1940-lukua</a:t>
            </a:r>
          </a:p>
          <a:p>
            <a:pPr lvl="1"/>
            <a:endParaRPr lang="fi-FI" dirty="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20</a:t>
            </a:fld>
            <a:endParaRPr lang="fi-FI"/>
          </a:p>
        </p:txBody>
      </p:sp>
    </p:spTree>
    <p:extLst>
      <p:ext uri="{BB962C8B-B14F-4D97-AF65-F5344CB8AC3E}">
        <p14:creationId xmlns:p14="http://schemas.microsoft.com/office/powerpoint/2010/main" val="1173382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fi-FI" dirty="0" smtClean="0"/>
              <a:t>Miten tutkia muistitietoa?</a:t>
            </a:r>
            <a:endParaRPr lang="fi-FI" dirty="0"/>
          </a:p>
        </p:txBody>
      </p:sp>
      <p:sp>
        <p:nvSpPr>
          <p:cNvPr id="3" name="Content Placeholder 2"/>
          <p:cNvSpPr>
            <a:spLocks noGrp="1"/>
          </p:cNvSpPr>
          <p:nvPr>
            <p:ph idx="1"/>
          </p:nvPr>
        </p:nvSpPr>
        <p:spPr>
          <a:xfrm>
            <a:off x="467544" y="1052736"/>
            <a:ext cx="8219256" cy="5073427"/>
          </a:xfrm>
        </p:spPr>
        <p:txBody>
          <a:bodyPr>
            <a:normAutofit fontScale="77500" lnSpcReduction="20000"/>
          </a:bodyPr>
          <a:lstStyle/>
          <a:p>
            <a:r>
              <a:rPr lang="fi-FI" dirty="0" smtClean="0"/>
              <a:t>Muistitietoa voi käyttää ja tutkia monin tavoin – tärkeää </a:t>
            </a:r>
            <a:r>
              <a:rPr lang="fi-FI" dirty="0" err="1" smtClean="0"/>
              <a:t>epistemologinen</a:t>
            </a:r>
            <a:r>
              <a:rPr lang="fi-FI" dirty="0" smtClean="0"/>
              <a:t> </a:t>
            </a:r>
            <a:r>
              <a:rPr lang="fi-FI" dirty="0" err="1" smtClean="0"/>
              <a:t>reflektio</a:t>
            </a:r>
            <a:r>
              <a:rPr lang="fi-FI" dirty="0"/>
              <a:t> </a:t>
            </a:r>
            <a:r>
              <a:rPr lang="fi-FI" dirty="0" smtClean="0"/>
              <a:t>eli tutkimuksen tietoteorioiden ja intressien tunnistaminen</a:t>
            </a:r>
          </a:p>
          <a:p>
            <a:r>
              <a:rPr lang="fi-FI" dirty="0" smtClean="0"/>
              <a:t>Mikä </a:t>
            </a:r>
            <a:r>
              <a:rPr lang="fi-FI" dirty="0"/>
              <a:t>on tutkimuskysymys ja tutkimuksen tavoite</a:t>
            </a:r>
            <a:r>
              <a:rPr lang="fi-FI" dirty="0" smtClean="0"/>
              <a:t>?</a:t>
            </a:r>
          </a:p>
          <a:p>
            <a:pPr lvl="1"/>
            <a:r>
              <a:rPr lang="fi-FI" dirty="0"/>
              <a:t>Haetaanko faktatietoa vai kulttuurisia merkityksiä?</a:t>
            </a:r>
          </a:p>
          <a:p>
            <a:pPr lvl="1"/>
            <a:r>
              <a:rPr lang="fi-FI" dirty="0"/>
              <a:t>Mitä tutkimuksella halutaan sanoa, mikä on tutkimuksen tehtävä? </a:t>
            </a:r>
          </a:p>
          <a:p>
            <a:pPr lvl="2"/>
            <a:r>
              <a:rPr lang="fi-FI" dirty="0"/>
              <a:t>Esim. tuoda vähemmistön ääni kuuluviin</a:t>
            </a:r>
          </a:p>
          <a:p>
            <a:r>
              <a:rPr lang="fi-FI" dirty="0"/>
              <a:t>”Aineistojen keruu, jäsentäminen ja luokittelu ovat olennainen osa tutkimusprosessin kokonaisuutta” (Knuuttila 2010, 19) – aineiston keruu ja analyysi eivät ole toisistaan erillisiä </a:t>
            </a:r>
          </a:p>
          <a:p>
            <a:r>
              <a:rPr lang="fi-FI" dirty="0" smtClean="0"/>
              <a:t>Mikä </a:t>
            </a:r>
            <a:r>
              <a:rPr lang="fi-FI" dirty="0" smtClean="0"/>
              <a:t>on aineiston muodostamisen/keruun konteksti?</a:t>
            </a:r>
          </a:p>
          <a:p>
            <a:pPr lvl="1"/>
            <a:r>
              <a:rPr lang="fi-FI" dirty="0" smtClean="0"/>
              <a:t>Keruuajankohdan intressit</a:t>
            </a:r>
          </a:p>
          <a:p>
            <a:pPr lvl="1"/>
            <a:r>
              <a:rPr lang="fi-FI" dirty="0" smtClean="0"/>
              <a:t>Tutkimuksen </a:t>
            </a:r>
            <a:r>
              <a:rPr lang="fi-FI" dirty="0"/>
              <a:t>näkökulmat ja </a:t>
            </a:r>
            <a:r>
              <a:rPr lang="fi-FI" dirty="0" smtClean="0"/>
              <a:t>kysymyksenasettelu</a:t>
            </a:r>
          </a:p>
        </p:txBody>
      </p:sp>
      <p:sp>
        <p:nvSpPr>
          <p:cNvPr id="4" name="Slide Number Placeholder 3"/>
          <p:cNvSpPr>
            <a:spLocks noGrp="1"/>
          </p:cNvSpPr>
          <p:nvPr>
            <p:ph type="sldNum" sz="quarter" idx="12"/>
          </p:nvPr>
        </p:nvSpPr>
        <p:spPr/>
        <p:txBody>
          <a:bodyPr/>
          <a:lstStyle/>
          <a:p>
            <a:fld id="{FC6F26EC-48EB-4383-8AF8-9A977425876A}" type="slidenum">
              <a:rPr lang="fi-FI" smtClean="0"/>
              <a:t>21</a:t>
            </a:fld>
            <a:endParaRPr lang="fi-FI"/>
          </a:p>
        </p:txBody>
      </p:sp>
    </p:spTree>
    <p:extLst>
      <p:ext uri="{BB962C8B-B14F-4D97-AF65-F5344CB8AC3E}">
        <p14:creationId xmlns:p14="http://schemas.microsoft.com/office/powerpoint/2010/main" val="3755908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fi-FI" dirty="0" smtClean="0"/>
              <a:t>Esimerkkitapaus: </a:t>
            </a:r>
            <a:r>
              <a:rPr lang="fi-FI" dirty="0" err="1" smtClean="0"/>
              <a:t>SKS:n</a:t>
            </a:r>
            <a:r>
              <a:rPr lang="fi-FI" dirty="0" smtClean="0"/>
              <a:t> housukysely</a:t>
            </a:r>
            <a:endParaRPr lang="fi-FI" dirty="0"/>
          </a:p>
        </p:txBody>
      </p:sp>
      <p:sp>
        <p:nvSpPr>
          <p:cNvPr id="3" name="Content Placeholder 2"/>
          <p:cNvSpPr>
            <a:spLocks noGrp="1"/>
          </p:cNvSpPr>
          <p:nvPr>
            <p:ph idx="1"/>
          </p:nvPr>
        </p:nvSpPr>
        <p:spPr>
          <a:xfrm>
            <a:off x="467544" y="1124744"/>
            <a:ext cx="8219256" cy="5001419"/>
          </a:xfrm>
        </p:spPr>
        <p:txBody>
          <a:bodyPr>
            <a:normAutofit fontScale="70000" lnSpcReduction="20000"/>
          </a:bodyPr>
          <a:lstStyle/>
          <a:p>
            <a:r>
              <a:rPr lang="fi-FI" dirty="0" smtClean="0"/>
              <a:t>Halusin tietoa siitä, miten housut ovat tulleet naisten pukeutumiseen Suomessa.</a:t>
            </a:r>
          </a:p>
          <a:p>
            <a:r>
              <a:rPr lang="fi-FI" dirty="0" smtClean="0"/>
              <a:t>Tausta: housut ovat olleet yksinomaan miesten vaate, naisille housujen käyttöä ei ole sallittu; se on ollut jopa rangaistava teko. Perusteluna mm. Raamatun ohje; käytännössä taustalla sosio-kulttuuriset käsitykset sukupuolesta. </a:t>
            </a:r>
          </a:p>
          <a:p>
            <a:r>
              <a:rPr lang="fi-FI" dirty="0" smtClean="0"/>
              <a:t>Minua kiinnosti tutkia, miten muutos naisten pukeutumisessa ja suhtautumisessa naisten housujen käyttöön tapahtui ja mitä muutos kertoo sosio-kulttuuristen käsitysten ja olosuhteiden muutoksista</a:t>
            </a:r>
          </a:p>
          <a:p>
            <a:r>
              <a:rPr lang="fi-FI" dirty="0"/>
              <a:t>Aiheesta on vähän tutkimustietoa </a:t>
            </a:r>
            <a:r>
              <a:rPr lang="fi-FI" dirty="0" smtClean="0"/>
              <a:t>saatavilla</a:t>
            </a:r>
          </a:p>
          <a:p>
            <a:r>
              <a:rPr lang="fi-FI" dirty="0" smtClean="0"/>
              <a:t>Etnologille etnografinen ote oli luonteva; teemakysely mieluummin kuin haastattelu</a:t>
            </a:r>
          </a:p>
          <a:p>
            <a:r>
              <a:rPr lang="fi-FI" dirty="0" smtClean="0"/>
              <a:t>Aineisto kerätty 2006-2007 tutkimustani </a:t>
            </a:r>
            <a:r>
              <a:rPr lang="fi-FI" dirty="0" smtClean="0"/>
              <a:t>varten </a:t>
            </a:r>
            <a:r>
              <a:rPr lang="fi-FI" dirty="0" err="1" smtClean="0"/>
              <a:t>SKS:n</a:t>
            </a:r>
            <a:r>
              <a:rPr lang="fi-FI" dirty="0" smtClean="0"/>
              <a:t> keruuverkoston kautta; Museovirasto ei tuolloin toteuttanut kyselyjä</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22</a:t>
            </a:fld>
            <a:endParaRPr lang="fi-FI"/>
          </a:p>
        </p:txBody>
      </p:sp>
    </p:spTree>
    <p:extLst>
      <p:ext uri="{BB962C8B-B14F-4D97-AF65-F5344CB8AC3E}">
        <p14:creationId xmlns:p14="http://schemas.microsoft.com/office/powerpoint/2010/main" val="4232844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55000" lnSpcReduction="20000"/>
          </a:bodyPr>
          <a:lstStyle/>
          <a:p>
            <a:pPr marL="0" indent="0">
              <a:buNone/>
            </a:pPr>
            <a:r>
              <a:rPr lang="fi-FI" dirty="0" smtClean="0"/>
              <a:t>”Nykyään </a:t>
            </a:r>
            <a:r>
              <a:rPr lang="fi-FI" dirty="0"/>
              <a:t>lähes kaikki naiset käyttävät pitkiä housuja jokapäiväisenä vaatteenaan, mutta housut alkoivat yleistyä naisten pukeutumisessa vasta 1960- ja 1970-luvuilla. Teen väitöskirjatutkimusta naisten housujen käytöstä Suomessa. Tutkin sitä, miten naisten housujen käyttö yleistyi ja millaisia mielipiteitä naisten housujen käyttö on eri aikoina herättänyt</a:t>
            </a:r>
            <a:r>
              <a:rPr lang="fi-FI" dirty="0" smtClean="0"/>
              <a:t>.</a:t>
            </a:r>
            <a:endParaRPr lang="fi-FI" dirty="0"/>
          </a:p>
          <a:p>
            <a:pPr marL="0" indent="0">
              <a:buNone/>
            </a:pPr>
            <a:endParaRPr lang="fi-FI" dirty="0" smtClean="0"/>
          </a:p>
          <a:p>
            <a:pPr marL="0" indent="0">
              <a:buNone/>
            </a:pPr>
            <a:r>
              <a:rPr lang="fi-FI" dirty="0" smtClean="0"/>
              <a:t>Millaisia </a:t>
            </a:r>
            <a:r>
              <a:rPr lang="fi-FI" dirty="0"/>
              <a:t>muistoja ja kokemuksia Sinulla on housujen käytöstä? Voit kertoa aiheesta vapaasti tai vastata alla oleviin kysymyksiin. Toivon vastauksia kaikenikäisiltä naisilta, myös niiltä, jotka eivät käytä housuja. Myös miesten muistot ja näkemykset naisten housujen käytöstä ovat tervetulleita</a:t>
            </a:r>
            <a:endParaRPr lang="fi-FI" dirty="0" smtClean="0"/>
          </a:p>
          <a:p>
            <a:pPr marL="0" indent="0">
              <a:buNone/>
            </a:pPr>
            <a:endParaRPr lang="fi-FI" dirty="0"/>
          </a:p>
          <a:p>
            <a:pPr marL="0" indent="0">
              <a:buNone/>
            </a:pPr>
            <a:r>
              <a:rPr lang="fi-FI" dirty="0"/>
              <a:t>Kerro omasta housuhistoriastasi: Miksi aloit käyttää housuja? Missä tilanteissa ja käyttötarkoituksissa aloit käyttää housuja? Mistä sait ensimmäiset housusi? Jos teit itse, mistä sait kaavat tai mallin? Miltä ensimmäisten housujen käyttäminen tuntui? Miten muut suhtautuivat siihen, että käytit housuja? Kuinka yleistä naisten housujen käyttö oli tuolloin? Ketkä naiset käyttivät tuolloin housuja? </a:t>
            </a:r>
            <a:endParaRPr lang="fi-FI" dirty="0" smtClean="0"/>
          </a:p>
          <a:p>
            <a:pPr marL="0" indent="0">
              <a:buNone/>
            </a:pPr>
            <a:endParaRPr lang="fi-FI" dirty="0"/>
          </a:p>
          <a:p>
            <a:pPr marL="0" indent="0">
              <a:buNone/>
            </a:pPr>
            <a:r>
              <a:rPr lang="fi-FI" dirty="0" smtClean="0"/>
              <a:t>Kerro </a:t>
            </a:r>
            <a:r>
              <a:rPr lang="fi-FI" dirty="0"/>
              <a:t>muusta pukeutumisestasi</a:t>
            </a:r>
            <a:r>
              <a:rPr lang="fi-FI" dirty="0" smtClean="0"/>
              <a:t>: Miten </a:t>
            </a:r>
            <a:r>
              <a:rPr lang="fi-FI" dirty="0"/>
              <a:t>pukeudut, mitkä asiat ovat sinulle pukeutumisessa tärkeitä? Millä perustein valitset vaatteesi? Miten pukeutumisesi on muuttunut vuosien </a:t>
            </a:r>
            <a:r>
              <a:rPr lang="fi-FI" dirty="0" smtClean="0"/>
              <a:t>varrella? Millaista </a:t>
            </a:r>
            <a:r>
              <a:rPr lang="fi-FI" dirty="0"/>
              <a:t>housujen käyttö on mielestäsi verrattuna muuhun pukeutumiseen? Miltä housujen käyttäminen tuntuu verrattuna hameeseen tai mekkoon</a:t>
            </a:r>
            <a:r>
              <a:rPr lang="fi-FI" dirty="0" smtClean="0"/>
              <a:t>?</a:t>
            </a:r>
          </a:p>
        </p:txBody>
      </p:sp>
      <p:sp>
        <p:nvSpPr>
          <p:cNvPr id="4" name="Slide Number Placeholder 3"/>
          <p:cNvSpPr>
            <a:spLocks noGrp="1"/>
          </p:cNvSpPr>
          <p:nvPr>
            <p:ph type="sldNum" sz="quarter" idx="12"/>
          </p:nvPr>
        </p:nvSpPr>
        <p:spPr/>
        <p:txBody>
          <a:bodyPr/>
          <a:lstStyle/>
          <a:p>
            <a:fld id="{FC6F26EC-48EB-4383-8AF8-9A977425876A}" type="slidenum">
              <a:rPr lang="fi-FI" smtClean="0"/>
              <a:t>23</a:t>
            </a:fld>
            <a:endParaRPr lang="fi-FI"/>
          </a:p>
        </p:txBody>
      </p:sp>
    </p:spTree>
    <p:extLst>
      <p:ext uri="{BB962C8B-B14F-4D97-AF65-F5344CB8AC3E}">
        <p14:creationId xmlns:p14="http://schemas.microsoft.com/office/powerpoint/2010/main" val="246419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fi-FI" dirty="0" smtClean="0"/>
              <a:t>Tutkimuksen tehtävä</a:t>
            </a:r>
            <a:endParaRPr lang="fi-FI" dirty="0"/>
          </a:p>
        </p:txBody>
      </p:sp>
      <p:sp>
        <p:nvSpPr>
          <p:cNvPr id="3" name="Content Placeholder 2"/>
          <p:cNvSpPr>
            <a:spLocks noGrp="1"/>
          </p:cNvSpPr>
          <p:nvPr>
            <p:ph idx="1"/>
          </p:nvPr>
        </p:nvSpPr>
        <p:spPr>
          <a:xfrm>
            <a:off x="467544" y="1052736"/>
            <a:ext cx="8219256" cy="5073427"/>
          </a:xfrm>
        </p:spPr>
        <p:txBody>
          <a:bodyPr>
            <a:normAutofit fontScale="92500" lnSpcReduction="20000"/>
          </a:bodyPr>
          <a:lstStyle/>
          <a:p>
            <a:r>
              <a:rPr lang="fi-FI" dirty="0" smtClean="0"/>
              <a:t>Tuottaa tietoa aiheesta, jota on tutkittu vähän</a:t>
            </a:r>
          </a:p>
          <a:p>
            <a:r>
              <a:rPr lang="fi-FI" dirty="0" smtClean="0"/>
              <a:t>Tuoda esiin ”unohdettu” kulttuurin osa</a:t>
            </a:r>
          </a:p>
          <a:p>
            <a:r>
              <a:rPr lang="fi-FI" dirty="0" smtClean="0"/>
              <a:t>Tuoda esiin naisten omat kokemukset ja tulkinnat</a:t>
            </a:r>
          </a:p>
          <a:p>
            <a:r>
              <a:rPr lang="fi-FI" dirty="0" smtClean="0"/>
              <a:t>Muistuttaa siitä, että ei ole kovinkaan kauan siitä, kun Suomessa käytiin suomalaisnaisten pukeutumisesta vastaavaa keskustelua kuin musliminaisten pukeutumisesta nykyään.</a:t>
            </a:r>
          </a:p>
          <a:p>
            <a:r>
              <a:rPr lang="fi-FI" dirty="0" smtClean="0"/>
              <a:t>Lähestyä suomalaisten naisten yhteiskunnallisessa ja sosio-kulttuurisessa asemassa tapahtuneita muutoksia arkipäivän tasolla</a:t>
            </a:r>
          </a:p>
          <a:p>
            <a:pPr marL="0" indent="0">
              <a:buNone/>
            </a:pPr>
            <a:r>
              <a:rPr lang="fi-FI" dirty="0" smtClean="0"/>
              <a:t>→ Perusteluja muistitiedon käytölle</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24</a:t>
            </a:fld>
            <a:endParaRPr lang="fi-FI"/>
          </a:p>
        </p:txBody>
      </p:sp>
    </p:spTree>
    <p:extLst>
      <p:ext uri="{BB962C8B-B14F-4D97-AF65-F5344CB8AC3E}">
        <p14:creationId xmlns:p14="http://schemas.microsoft.com/office/powerpoint/2010/main" val="1135014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fi-FI" dirty="0" smtClean="0"/>
              <a:t>Millaisena ymmärrän muistitiedon?</a:t>
            </a:r>
            <a:endParaRPr lang="fi-FI" dirty="0"/>
          </a:p>
        </p:txBody>
      </p:sp>
      <p:sp>
        <p:nvSpPr>
          <p:cNvPr id="3" name="Content Placeholder 2"/>
          <p:cNvSpPr>
            <a:spLocks noGrp="1"/>
          </p:cNvSpPr>
          <p:nvPr>
            <p:ph idx="1"/>
          </p:nvPr>
        </p:nvSpPr>
        <p:spPr>
          <a:xfrm>
            <a:off x="467544" y="1268760"/>
            <a:ext cx="8219256" cy="4857403"/>
          </a:xfrm>
        </p:spPr>
        <p:txBody>
          <a:bodyPr>
            <a:normAutofit lnSpcReduction="10000"/>
          </a:bodyPr>
          <a:lstStyle/>
          <a:p>
            <a:r>
              <a:rPr lang="fi-FI" dirty="0" smtClean="0"/>
              <a:t>Konstruktiivista – perinne ei ole sellaisenaan kerättävissä</a:t>
            </a:r>
          </a:p>
          <a:p>
            <a:r>
              <a:rPr lang="fi-FI" dirty="0" smtClean="0"/>
              <a:t>Yksilöllistä ja sosiaalista</a:t>
            </a:r>
          </a:p>
          <a:p>
            <a:r>
              <a:rPr lang="fi-FI" dirty="0" smtClean="0"/>
              <a:t>Keruukyselynpyynnön tuottamaa aineistoa</a:t>
            </a:r>
          </a:p>
          <a:p>
            <a:pPr lvl="1"/>
            <a:r>
              <a:rPr lang="fi-FI" dirty="0" smtClean="0"/>
              <a:t>se, mitä ja miten olen kysynyt, vaikuttaa siihen, miten vastataan</a:t>
            </a:r>
          </a:p>
          <a:p>
            <a:pPr lvl="1"/>
            <a:r>
              <a:rPr lang="fi-FI" dirty="0" smtClean="0"/>
              <a:t>Vastaukset ovat myös tiettyjen kirjoittajien kirjoittamia – mikä on heidän taustansa ja motiivinsa kirjoittaa?</a:t>
            </a:r>
          </a:p>
          <a:p>
            <a:pPr lvl="1"/>
            <a:r>
              <a:rPr lang="fi-FI" dirty="0" smtClean="0"/>
              <a:t>Vastaukset on kirjoitettu 2006–2007 </a:t>
            </a:r>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25</a:t>
            </a:fld>
            <a:endParaRPr lang="fi-FI"/>
          </a:p>
        </p:txBody>
      </p:sp>
    </p:spTree>
    <p:extLst>
      <p:ext uri="{BB962C8B-B14F-4D97-AF65-F5344CB8AC3E}">
        <p14:creationId xmlns:p14="http://schemas.microsoft.com/office/powerpoint/2010/main" val="2664431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85000" lnSpcReduction="20000"/>
          </a:bodyPr>
          <a:lstStyle/>
          <a:p>
            <a:pPr marL="0" indent="0">
              <a:buNone/>
            </a:pPr>
            <a:r>
              <a:rPr lang="fi-FI" dirty="0"/>
              <a:t>Kuulun </a:t>
            </a:r>
            <a:r>
              <a:rPr lang="fi-FI" dirty="0" err="1"/>
              <a:t>itte</a:t>
            </a:r>
            <a:r>
              <a:rPr lang="fi-FI" dirty="0"/>
              <a:t> siihen sukupolveen, joka ei lapsuudessa </a:t>
            </a:r>
            <a:r>
              <a:rPr lang="fi-FI" dirty="0" err="1"/>
              <a:t>käyttäny</a:t>
            </a:r>
            <a:r>
              <a:rPr lang="fi-FI" dirty="0"/>
              <a:t> pitkiä housuja, eikä vuosikymmeniin vielä senkään jälkeen. Se vain ei kuulunut pukeutumiseen, kun vielä asun maaseudulla, ei täällä seurattu lapsuuteni aikana mitään muoti-ilmiöitä. </a:t>
            </a:r>
            <a:r>
              <a:rPr lang="fi-FI" dirty="0" smtClean="0"/>
              <a:t>[--] Voi </a:t>
            </a:r>
            <a:r>
              <a:rPr lang="fi-FI" dirty="0"/>
              <a:t>kuinka käytännölliset ja lämpöiset ne </a:t>
            </a:r>
            <a:r>
              <a:rPr lang="fi-FI" dirty="0" err="1"/>
              <a:t>olis</a:t>
            </a:r>
            <a:r>
              <a:rPr lang="fi-FI" dirty="0"/>
              <a:t> </a:t>
            </a:r>
            <a:r>
              <a:rPr lang="fi-FI" dirty="0" err="1"/>
              <a:t>ollu</a:t>
            </a:r>
            <a:r>
              <a:rPr lang="fi-FI" dirty="0"/>
              <a:t>, pellolla ja yleensä </a:t>
            </a:r>
            <a:r>
              <a:rPr lang="fi-FI" dirty="0" err="1"/>
              <a:t>pihatöis</a:t>
            </a:r>
            <a:r>
              <a:rPr lang="fi-FI" dirty="0"/>
              <a:t> työskennellessä missä </a:t>
            </a:r>
            <a:r>
              <a:rPr lang="fi-FI" dirty="0" err="1"/>
              <a:t>ittekin</a:t>
            </a:r>
            <a:r>
              <a:rPr lang="fi-FI" dirty="0"/>
              <a:t> olin jo varhaisessa </a:t>
            </a:r>
            <a:r>
              <a:rPr lang="fi-FI" dirty="0" smtClean="0"/>
              <a:t>lapsuudessa</a:t>
            </a:r>
            <a:r>
              <a:rPr lang="fi-FI" dirty="0"/>
              <a:t>. [--] Kun sitten tuli vielä sota-aika ja pulavuodet, ei ollut kankaita, mistä </a:t>
            </a:r>
            <a:r>
              <a:rPr lang="fi-FI" dirty="0" err="1"/>
              <a:t>olis</a:t>
            </a:r>
            <a:r>
              <a:rPr lang="fi-FI" dirty="0"/>
              <a:t> </a:t>
            </a:r>
            <a:r>
              <a:rPr lang="fi-FI" dirty="0" err="1"/>
              <a:t>voinu</a:t>
            </a:r>
            <a:r>
              <a:rPr lang="fi-FI" dirty="0"/>
              <a:t> uusia vaatteita valmistaa, kaikki vanhat vaatteet muutettiin ja tehtiin käyttöön </a:t>
            </a:r>
            <a:r>
              <a:rPr lang="fi-FI" dirty="0" smtClean="0"/>
              <a:t>sopiviksi</a:t>
            </a:r>
            <a:r>
              <a:rPr lang="fi-FI" dirty="0"/>
              <a:t>. [--] Kyllä muutamilla oli jo tuolloin </a:t>
            </a:r>
            <a:r>
              <a:rPr lang="fi-FI" dirty="0" err="1"/>
              <a:t>pitkiähousuja</a:t>
            </a:r>
            <a:r>
              <a:rPr lang="fi-FI" dirty="0"/>
              <a:t> mutta ne kuului herrasväkeen [--] Niitä alkoi ilmaantua 1950-luvun alussa silloin ostin </a:t>
            </a:r>
            <a:r>
              <a:rPr lang="fi-FI" dirty="0" err="1"/>
              <a:t>ittelleni</a:t>
            </a:r>
            <a:r>
              <a:rPr lang="fi-FI" dirty="0"/>
              <a:t> ensimmäiset ”farkut” pelto ja muihin pihatöihin, siitä ne alkoi yleistyä, myöskin </a:t>
            </a:r>
            <a:r>
              <a:rPr lang="fi-FI" dirty="0" err="1"/>
              <a:t>ittelläni</a:t>
            </a:r>
            <a:r>
              <a:rPr lang="fi-FI" dirty="0"/>
              <a:t>, tuli valinnan vaaraa</a:t>
            </a:r>
            <a:r>
              <a:rPr lang="fi-FI" dirty="0" smtClean="0"/>
              <a:t>, </a:t>
            </a:r>
            <a:r>
              <a:rPr lang="fi-FI" dirty="0"/>
              <a:t>niin </a:t>
            </a:r>
            <a:r>
              <a:rPr lang="fi-FI" dirty="0" err="1"/>
              <a:t>kankais</a:t>
            </a:r>
            <a:r>
              <a:rPr lang="fi-FI" dirty="0"/>
              <a:t> kun </a:t>
            </a:r>
            <a:r>
              <a:rPr lang="fi-FI" dirty="0" err="1" smtClean="0"/>
              <a:t>malliskin</a:t>
            </a:r>
            <a:r>
              <a:rPr lang="fi-FI" dirty="0"/>
              <a:t>. (SKS KRA. Housut </a:t>
            </a:r>
            <a:r>
              <a:rPr lang="fi-FI" dirty="0" smtClean="0"/>
              <a:t>123.2006, nainen s. 1927)</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26</a:t>
            </a:fld>
            <a:endParaRPr lang="fi-FI"/>
          </a:p>
        </p:txBody>
      </p:sp>
    </p:spTree>
    <p:extLst>
      <p:ext uri="{BB962C8B-B14F-4D97-AF65-F5344CB8AC3E}">
        <p14:creationId xmlns:p14="http://schemas.microsoft.com/office/powerpoint/2010/main" val="2393005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fi-FI" dirty="0" smtClean="0"/>
              <a:t>Aineisto lähteenä</a:t>
            </a:r>
            <a:endParaRPr lang="fi-FI" dirty="0"/>
          </a:p>
        </p:txBody>
      </p:sp>
      <p:sp>
        <p:nvSpPr>
          <p:cNvPr id="3" name="Content Placeholder 2"/>
          <p:cNvSpPr>
            <a:spLocks noGrp="1"/>
          </p:cNvSpPr>
          <p:nvPr>
            <p:ph idx="1"/>
          </p:nvPr>
        </p:nvSpPr>
        <p:spPr>
          <a:xfrm>
            <a:off x="467544" y="908720"/>
            <a:ext cx="8219256" cy="5217443"/>
          </a:xfrm>
        </p:spPr>
        <p:txBody>
          <a:bodyPr>
            <a:normAutofit fontScale="92500" lnSpcReduction="10000"/>
          </a:bodyPr>
          <a:lstStyle/>
          <a:p>
            <a:pPr marL="514350" indent="-514350">
              <a:buAutoNum type="alphaUcParenR"/>
            </a:pPr>
            <a:r>
              <a:rPr lang="fi-FI" dirty="0" smtClean="0"/>
              <a:t>Täydentävänä tai elävöittävänä lähteenä: päälähteenä esim. vaatetusteollisuuden historiasta ja pukeutumisen historiasta kertovat kirjalliset lähteet</a:t>
            </a:r>
          </a:p>
          <a:p>
            <a:pPr marL="0" indent="0">
              <a:buNone/>
            </a:pPr>
            <a:endParaRPr lang="fi-FI" dirty="0" smtClean="0"/>
          </a:p>
          <a:p>
            <a:pPr marL="0" indent="0">
              <a:buNone/>
            </a:pPr>
            <a:r>
              <a:rPr lang="fi-FI" dirty="0" smtClean="0"/>
              <a:t>B) Pääasiallisena lähteenä: ei juurikaan muita lähteitä siitä, milloin housut tulivat naisten pukeutumiseen</a:t>
            </a:r>
          </a:p>
          <a:p>
            <a:pPr lvl="1"/>
            <a:r>
              <a:rPr lang="fi-FI" dirty="0" smtClean="0"/>
              <a:t>Kulttuurisista merkityksistä ja tulkinnoista kertova lähde</a:t>
            </a:r>
          </a:p>
          <a:p>
            <a:pPr lvl="1"/>
            <a:r>
              <a:rPr lang="fi-FI" dirty="0" smtClean="0"/>
              <a:t>Myös faktatiedon </a:t>
            </a:r>
            <a:r>
              <a:rPr lang="fi-FI" dirty="0"/>
              <a:t>lähde esim. ajoitukseen ja housumuotien muutokseen</a:t>
            </a:r>
          </a:p>
          <a:p>
            <a:pPr marL="457200" lvl="1" indent="0">
              <a:buNone/>
            </a:pPr>
            <a:endParaRPr lang="fi-FI" dirty="0" smtClean="0"/>
          </a:p>
        </p:txBody>
      </p:sp>
      <p:sp>
        <p:nvSpPr>
          <p:cNvPr id="4" name="Slide Number Placeholder 3"/>
          <p:cNvSpPr>
            <a:spLocks noGrp="1"/>
          </p:cNvSpPr>
          <p:nvPr>
            <p:ph type="sldNum" sz="quarter" idx="12"/>
          </p:nvPr>
        </p:nvSpPr>
        <p:spPr/>
        <p:txBody>
          <a:bodyPr/>
          <a:lstStyle/>
          <a:p>
            <a:fld id="{FC6F26EC-48EB-4383-8AF8-9A977425876A}" type="slidenum">
              <a:rPr lang="fi-FI" smtClean="0"/>
              <a:t>27</a:t>
            </a:fld>
            <a:endParaRPr lang="fi-FI"/>
          </a:p>
        </p:txBody>
      </p:sp>
    </p:spTree>
    <p:extLst>
      <p:ext uri="{BB962C8B-B14F-4D97-AF65-F5344CB8AC3E}">
        <p14:creationId xmlns:p14="http://schemas.microsoft.com/office/powerpoint/2010/main" val="1003070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fi-FI" dirty="0" smtClean="0"/>
              <a:t>Aineisto faktatiedon lähteenä</a:t>
            </a:r>
            <a:endParaRPr lang="fi-FI" dirty="0"/>
          </a:p>
        </p:txBody>
      </p:sp>
      <p:sp>
        <p:nvSpPr>
          <p:cNvPr id="3" name="Content Placeholder 2"/>
          <p:cNvSpPr>
            <a:spLocks noGrp="1"/>
          </p:cNvSpPr>
          <p:nvPr>
            <p:ph idx="1"/>
          </p:nvPr>
        </p:nvSpPr>
        <p:spPr>
          <a:xfrm>
            <a:off x="467544" y="1124744"/>
            <a:ext cx="8219256" cy="5001419"/>
          </a:xfrm>
        </p:spPr>
        <p:txBody>
          <a:bodyPr>
            <a:normAutofit fontScale="70000" lnSpcReduction="20000"/>
          </a:bodyPr>
          <a:lstStyle/>
          <a:p>
            <a:r>
              <a:rPr lang="fi-FI" dirty="0" smtClean="0"/>
              <a:t>Vastaajia oli 109 eri puolilta Suomea</a:t>
            </a:r>
          </a:p>
          <a:p>
            <a:r>
              <a:rPr lang="fi-FI" dirty="0" smtClean="0"/>
              <a:t>Pääosa vastaajista syntynyt 1920–1930 –luvuilla – </a:t>
            </a:r>
            <a:r>
              <a:rPr lang="fi-FI" b="1" i="1" dirty="0" smtClean="0"/>
              <a:t>kertoivat omakohtaisista kokemuksistaan</a:t>
            </a:r>
            <a:r>
              <a:rPr lang="fi-FI" dirty="0" smtClean="0"/>
              <a:t>.</a:t>
            </a:r>
          </a:p>
          <a:p>
            <a:r>
              <a:rPr lang="fi-FI" dirty="0" smtClean="0"/>
              <a:t>Vastaajat itse viittaavat vastauksissaan, että yrittävät kertoa asian niin hyvin kuin </a:t>
            </a:r>
            <a:r>
              <a:rPr lang="fi-FI" dirty="0" smtClean="0"/>
              <a:t>muistavat</a:t>
            </a:r>
          </a:p>
          <a:p>
            <a:pPr lvl="1"/>
            <a:r>
              <a:rPr lang="fi-FI" dirty="0" smtClean="0"/>
              <a:t>pyrkivät tuottamaan faktatietoa</a:t>
            </a:r>
          </a:p>
          <a:p>
            <a:pPr lvl="1"/>
            <a:r>
              <a:rPr lang="fi-FI" dirty="0" smtClean="0"/>
              <a:t>Tutkijana etsin faktatietoa, koska sitä on muuten vähän saatavilla</a:t>
            </a:r>
          </a:p>
          <a:p>
            <a:pPr lvl="1"/>
            <a:r>
              <a:rPr lang="fi-FI" dirty="0" smtClean="0"/>
              <a:t>Myös suuri yleisö ja toimittajat on kiinnostunut faktatiedosta</a:t>
            </a:r>
            <a:endParaRPr lang="fi-FI" dirty="0" smtClean="0"/>
          </a:p>
          <a:p>
            <a:r>
              <a:rPr lang="fi-FI" dirty="0" smtClean="0"/>
              <a:t>Faktatietojen osalta kyllääntymispiste tuli nopeasti vastaan: ajoitusten ja muodin muutosten osalta vastaukset vahvistavat toisiaan.</a:t>
            </a:r>
          </a:p>
          <a:p>
            <a:r>
              <a:rPr lang="fi-FI" dirty="0"/>
              <a:t>Faktatietoja voi tarkistaa muista lähteistä – esim. kankaiden säännöstelyn alkaminen ja loppuminen sota-aikana</a:t>
            </a:r>
          </a:p>
          <a:p>
            <a:r>
              <a:rPr lang="fi-FI" dirty="0" smtClean="0"/>
              <a:t>Faktanäkökulmasta tarkasteltuna muista poikkeava vastaus on epäilyttävä, tai sille pitää etsiä selitys</a:t>
            </a:r>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28</a:t>
            </a:fld>
            <a:endParaRPr lang="fi-FI"/>
          </a:p>
        </p:txBody>
      </p:sp>
    </p:spTree>
    <p:extLst>
      <p:ext uri="{BB962C8B-B14F-4D97-AF65-F5344CB8AC3E}">
        <p14:creationId xmlns:p14="http://schemas.microsoft.com/office/powerpoint/2010/main" val="3922709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85000" lnSpcReduction="20000"/>
          </a:bodyPr>
          <a:lstStyle/>
          <a:p>
            <a:pPr marL="0" indent="0">
              <a:buNone/>
            </a:pPr>
            <a:r>
              <a:rPr lang="fi-FI" b="1" dirty="0"/>
              <a:t>Kuulun </a:t>
            </a:r>
            <a:r>
              <a:rPr lang="fi-FI" b="1" dirty="0" err="1"/>
              <a:t>itte</a:t>
            </a:r>
            <a:r>
              <a:rPr lang="fi-FI" b="1" dirty="0"/>
              <a:t> siihen sukupolveen, joka ei lapsuudessa </a:t>
            </a:r>
            <a:r>
              <a:rPr lang="fi-FI" b="1" dirty="0" err="1"/>
              <a:t>käyttäny</a:t>
            </a:r>
            <a:r>
              <a:rPr lang="fi-FI" b="1" dirty="0"/>
              <a:t> pitkiä housuja</a:t>
            </a:r>
            <a:r>
              <a:rPr lang="fi-FI" dirty="0"/>
              <a:t>, eikä vuosikymmeniin vielä senkään jälkeen. Se vain ei kuulunut pukeutumiseen, kun vielä asun maaseudulla, ei täällä seurattu lapsuuteni aikana mitään muoti-ilmiöitä. </a:t>
            </a:r>
            <a:r>
              <a:rPr lang="fi-FI" dirty="0" smtClean="0"/>
              <a:t>[--] Voi </a:t>
            </a:r>
            <a:r>
              <a:rPr lang="fi-FI" dirty="0"/>
              <a:t>kuinka käytännölliset ja lämpöiset ne </a:t>
            </a:r>
            <a:r>
              <a:rPr lang="fi-FI" dirty="0" err="1"/>
              <a:t>olis</a:t>
            </a:r>
            <a:r>
              <a:rPr lang="fi-FI" dirty="0"/>
              <a:t> </a:t>
            </a:r>
            <a:r>
              <a:rPr lang="fi-FI" dirty="0" err="1"/>
              <a:t>ollu</a:t>
            </a:r>
            <a:r>
              <a:rPr lang="fi-FI" dirty="0"/>
              <a:t>, pellolla ja yleensä </a:t>
            </a:r>
            <a:r>
              <a:rPr lang="fi-FI" dirty="0" err="1"/>
              <a:t>pihatöis</a:t>
            </a:r>
            <a:r>
              <a:rPr lang="fi-FI" dirty="0"/>
              <a:t> työskennellessä missä </a:t>
            </a:r>
            <a:r>
              <a:rPr lang="fi-FI" dirty="0" err="1"/>
              <a:t>ittekin</a:t>
            </a:r>
            <a:r>
              <a:rPr lang="fi-FI" dirty="0"/>
              <a:t> olin jo varhaisessa </a:t>
            </a:r>
            <a:r>
              <a:rPr lang="fi-FI" dirty="0" smtClean="0"/>
              <a:t>lapsuudessa</a:t>
            </a:r>
            <a:r>
              <a:rPr lang="fi-FI" dirty="0"/>
              <a:t>. [--] </a:t>
            </a:r>
            <a:r>
              <a:rPr lang="fi-FI" b="1" dirty="0"/>
              <a:t>Kun sitten tuli vielä sota-aika ja pulavuodet, ei ollut kankaita, mistä </a:t>
            </a:r>
            <a:r>
              <a:rPr lang="fi-FI" b="1" dirty="0" err="1"/>
              <a:t>olis</a:t>
            </a:r>
            <a:r>
              <a:rPr lang="fi-FI" b="1" dirty="0"/>
              <a:t> </a:t>
            </a:r>
            <a:r>
              <a:rPr lang="fi-FI" b="1" dirty="0" err="1"/>
              <a:t>voinu</a:t>
            </a:r>
            <a:r>
              <a:rPr lang="fi-FI" b="1" dirty="0"/>
              <a:t> uusia vaatteita valmistaa</a:t>
            </a:r>
            <a:r>
              <a:rPr lang="fi-FI" dirty="0"/>
              <a:t>, kaikki vanhat vaatteet muutettiin ja tehtiin käyttöön </a:t>
            </a:r>
            <a:r>
              <a:rPr lang="fi-FI" dirty="0" smtClean="0"/>
              <a:t>sopiviksi</a:t>
            </a:r>
            <a:r>
              <a:rPr lang="fi-FI" dirty="0"/>
              <a:t>. [--] </a:t>
            </a:r>
            <a:r>
              <a:rPr lang="fi-FI" b="1" dirty="0"/>
              <a:t>Kyllä muutamilla oli jo tuolloin </a:t>
            </a:r>
            <a:r>
              <a:rPr lang="fi-FI" b="1" dirty="0" err="1"/>
              <a:t>pitkiähousuja</a:t>
            </a:r>
            <a:r>
              <a:rPr lang="fi-FI" b="1" dirty="0"/>
              <a:t> mutta ne kuului </a:t>
            </a:r>
            <a:r>
              <a:rPr lang="fi-FI" b="1" dirty="0" smtClean="0"/>
              <a:t>herrasväkeen </a:t>
            </a:r>
            <a:r>
              <a:rPr lang="fi-FI" dirty="0" smtClean="0"/>
              <a:t>[--] </a:t>
            </a:r>
            <a:r>
              <a:rPr lang="fi-FI" b="1" dirty="0" smtClean="0"/>
              <a:t>Niitä </a:t>
            </a:r>
            <a:r>
              <a:rPr lang="fi-FI" b="1" dirty="0"/>
              <a:t>alkoi ilmaantua 1950-luvun alussa silloin ostin </a:t>
            </a:r>
            <a:r>
              <a:rPr lang="fi-FI" b="1" dirty="0" err="1"/>
              <a:t>ittelleni</a:t>
            </a:r>
            <a:r>
              <a:rPr lang="fi-FI" b="1" dirty="0"/>
              <a:t> ensimmäiset ”farkut” </a:t>
            </a:r>
            <a:r>
              <a:rPr lang="fi-FI" dirty="0"/>
              <a:t>pelto ja muihin pihatöihin, siitä ne alkoi yleistyä, myöskin </a:t>
            </a:r>
            <a:r>
              <a:rPr lang="fi-FI" dirty="0" err="1"/>
              <a:t>ittelläni</a:t>
            </a:r>
            <a:r>
              <a:rPr lang="fi-FI" dirty="0"/>
              <a:t>, tuli valinnan vaaraa</a:t>
            </a:r>
            <a:r>
              <a:rPr lang="fi-FI" dirty="0" smtClean="0"/>
              <a:t>, </a:t>
            </a:r>
            <a:r>
              <a:rPr lang="fi-FI" dirty="0"/>
              <a:t>niin </a:t>
            </a:r>
            <a:r>
              <a:rPr lang="fi-FI" dirty="0" err="1"/>
              <a:t>kankais</a:t>
            </a:r>
            <a:r>
              <a:rPr lang="fi-FI" dirty="0"/>
              <a:t> kun </a:t>
            </a:r>
            <a:r>
              <a:rPr lang="fi-FI" dirty="0" err="1" smtClean="0"/>
              <a:t>malliskin</a:t>
            </a:r>
            <a:r>
              <a:rPr lang="fi-FI" dirty="0"/>
              <a:t>. (SKS KRA. Housut </a:t>
            </a:r>
            <a:r>
              <a:rPr lang="fi-FI" dirty="0" smtClean="0"/>
              <a:t>123.2006, nainen s. 1927)</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29</a:t>
            </a:fld>
            <a:endParaRPr lang="fi-FI"/>
          </a:p>
        </p:txBody>
      </p:sp>
    </p:spTree>
    <p:extLst>
      <p:ext uri="{BB962C8B-B14F-4D97-AF65-F5344CB8AC3E}">
        <p14:creationId xmlns:p14="http://schemas.microsoft.com/office/powerpoint/2010/main" val="314020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a:bodyPr>
          <a:lstStyle/>
          <a:p>
            <a:r>
              <a:rPr lang="fi-FI" dirty="0" smtClean="0"/>
              <a:t>Arkistomatka Helsinkiin 14.–15.2.</a:t>
            </a:r>
            <a:endParaRPr lang="fi-FI" dirty="0"/>
          </a:p>
        </p:txBody>
      </p:sp>
      <p:sp>
        <p:nvSpPr>
          <p:cNvPr id="3" name="Content Placeholder 2"/>
          <p:cNvSpPr>
            <a:spLocks noGrp="1"/>
          </p:cNvSpPr>
          <p:nvPr>
            <p:ph idx="1"/>
          </p:nvPr>
        </p:nvSpPr>
        <p:spPr>
          <a:xfrm>
            <a:off x="467544" y="1196752"/>
            <a:ext cx="8219256" cy="4929411"/>
          </a:xfrm>
        </p:spPr>
        <p:txBody>
          <a:bodyPr>
            <a:normAutofit fontScale="77500" lnSpcReduction="20000"/>
          </a:bodyPr>
          <a:lstStyle/>
          <a:p>
            <a:r>
              <a:rPr lang="fi-FI" dirty="0" smtClean="0"/>
              <a:t>Lähtö Jyväskylästä klo 7!</a:t>
            </a:r>
          </a:p>
          <a:p>
            <a:r>
              <a:rPr lang="fi-FI" dirty="0" smtClean="0"/>
              <a:t>Vierailukohteet torstaina 14.2.:</a:t>
            </a:r>
          </a:p>
          <a:p>
            <a:pPr lvl="1"/>
            <a:r>
              <a:rPr lang="fi-FI" dirty="0" smtClean="0"/>
              <a:t>Kansan Arkisto</a:t>
            </a:r>
          </a:p>
          <a:p>
            <a:pPr lvl="1"/>
            <a:r>
              <a:rPr lang="fi-FI" dirty="0" smtClean="0"/>
              <a:t>SKS</a:t>
            </a:r>
          </a:p>
          <a:p>
            <a:pPr lvl="1"/>
            <a:r>
              <a:rPr lang="fi-FI" dirty="0" smtClean="0"/>
              <a:t>Helsingin yliopiston kansatieteen ja folkloristiikan oppiaineet</a:t>
            </a:r>
          </a:p>
          <a:p>
            <a:r>
              <a:rPr lang="fi-FI" dirty="0" smtClean="0"/>
              <a:t>Vierailukohteet perjantaina 15.2.:</a:t>
            </a:r>
          </a:p>
          <a:p>
            <a:pPr lvl="1"/>
            <a:r>
              <a:rPr lang="fi-FI" dirty="0" smtClean="0"/>
              <a:t>Museoviraston kuva- ja keruuarkisto, esinekokoelmat</a:t>
            </a:r>
          </a:p>
          <a:p>
            <a:pPr lvl="1"/>
            <a:r>
              <a:rPr lang="fi-FI" dirty="0" smtClean="0"/>
              <a:t>Kulttuurien museo</a:t>
            </a:r>
          </a:p>
          <a:p>
            <a:r>
              <a:rPr lang="fi-FI" dirty="0" smtClean="0"/>
              <a:t>Yöpyminen </a:t>
            </a:r>
            <a:r>
              <a:rPr lang="fi-FI" dirty="0" err="1" smtClean="0"/>
              <a:t>Eurohostel</a:t>
            </a:r>
            <a:r>
              <a:rPr lang="fi-FI" dirty="0" err="1"/>
              <a:t>-</a:t>
            </a:r>
            <a:r>
              <a:rPr lang="fi-FI" dirty="0" err="1" smtClean="0"/>
              <a:t>retkeilymajassa</a:t>
            </a:r>
            <a:r>
              <a:rPr lang="fi-FI" dirty="0" smtClean="0"/>
              <a:t> Katajanokalla, laitos maksaa yöpymisen ja aamupalan, lakanat ja pyyhkeet sisältyvät hintaan</a:t>
            </a:r>
          </a:p>
          <a:p>
            <a:r>
              <a:rPr lang="fi-FI" dirty="0" smtClean="0"/>
              <a:t>Erillinen ilmoittautuminen Korpissa – täyttäkää myös kysely!</a:t>
            </a:r>
            <a:endParaRPr lang="fi-FI" dirty="0"/>
          </a:p>
          <a:p>
            <a:pPr marL="457200" lvl="1" indent="0">
              <a:buNone/>
            </a:pP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a:t>
            </a:fld>
            <a:endParaRPr lang="fi-FI"/>
          </a:p>
        </p:txBody>
      </p:sp>
    </p:spTree>
    <p:extLst>
      <p:ext uri="{BB962C8B-B14F-4D97-AF65-F5344CB8AC3E}">
        <p14:creationId xmlns:p14="http://schemas.microsoft.com/office/powerpoint/2010/main" val="1621981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fi-FI" sz="3600" dirty="0" smtClean="0"/>
              <a:t>Aineisto lähteenä sosio-kulttuurisiin merkityksiin ja tulkintoihin</a:t>
            </a:r>
            <a:endParaRPr lang="fi-FI" sz="3600" dirty="0"/>
          </a:p>
        </p:txBody>
      </p:sp>
      <p:sp>
        <p:nvSpPr>
          <p:cNvPr id="3" name="Content Placeholder 2"/>
          <p:cNvSpPr>
            <a:spLocks noGrp="1"/>
          </p:cNvSpPr>
          <p:nvPr>
            <p:ph idx="1"/>
          </p:nvPr>
        </p:nvSpPr>
        <p:spPr>
          <a:xfrm>
            <a:off x="467544" y="1268760"/>
            <a:ext cx="8219256" cy="4857403"/>
          </a:xfrm>
        </p:spPr>
        <p:txBody>
          <a:bodyPr>
            <a:noAutofit/>
          </a:bodyPr>
          <a:lstStyle/>
          <a:p>
            <a:r>
              <a:rPr lang="fi-FI" sz="2400" dirty="0" smtClean="0"/>
              <a:t>Miten kertojat itse kokivat housujen tulon naisten </a:t>
            </a:r>
            <a:r>
              <a:rPr lang="fi-FI" sz="2400" dirty="0" smtClean="0"/>
              <a:t>pukeutumiseen?</a:t>
            </a:r>
            <a:endParaRPr lang="fi-FI" sz="2400" dirty="0" smtClean="0"/>
          </a:p>
          <a:p>
            <a:r>
              <a:rPr lang="fi-FI" sz="2400" dirty="0" smtClean="0"/>
              <a:t>Miten he selittävät, tulkitsevat tai </a:t>
            </a:r>
            <a:r>
              <a:rPr lang="fi-FI" sz="2400" dirty="0" err="1" smtClean="0"/>
              <a:t>kontekstoivat</a:t>
            </a:r>
            <a:r>
              <a:rPr lang="fi-FI" sz="2400" dirty="0" smtClean="0"/>
              <a:t> pukeutumisen </a:t>
            </a:r>
            <a:r>
              <a:rPr lang="fi-FI" sz="2400" dirty="0" smtClean="0"/>
              <a:t>muutosta? </a:t>
            </a:r>
            <a:r>
              <a:rPr lang="fi-FI" sz="2400" dirty="0" smtClean="0"/>
              <a:t>– </a:t>
            </a:r>
            <a:r>
              <a:rPr lang="fi-FI" sz="2400" dirty="0" smtClean="0"/>
              <a:t>Millaisia </a:t>
            </a:r>
            <a:r>
              <a:rPr lang="fi-FI" sz="2400" dirty="0" smtClean="0"/>
              <a:t>sosio-kulttuurisia merkityksiä ja syy-seuraussuhteita housujen käyttöönottoon liittyy?</a:t>
            </a:r>
          </a:p>
          <a:p>
            <a:pPr lvl="1"/>
            <a:r>
              <a:rPr lang="fi-FI" sz="2000" dirty="0" smtClean="0"/>
              <a:t>Aineistosta ei tutkita vain pukeutumishistoriaa vaan myös esim. sukupuolihistoriaa</a:t>
            </a:r>
          </a:p>
          <a:p>
            <a:r>
              <a:rPr lang="fi-FI" sz="2400" dirty="0" smtClean="0"/>
              <a:t>Millaisia erilaisia kuvauksia housujen tulosta naisten pukeutumiseen aineistosta löytyy?</a:t>
            </a:r>
          </a:p>
          <a:p>
            <a:r>
              <a:rPr lang="fi-FI" sz="2400" dirty="0" smtClean="0"/>
              <a:t>Kerronta on konstruktiivista – ei ole oikeaa tai väärää tietoa</a:t>
            </a:r>
          </a:p>
          <a:p>
            <a:r>
              <a:rPr lang="fi-FI" sz="2400" dirty="0" smtClean="0"/>
              <a:t>Kiinnostuksen kohteena se, miksi vastaaja kertoo niin kuin kertoo – taustatietona olen kysynyt, mitkä ovat vastaajan omat perustelut housujen käytölle tai </a:t>
            </a:r>
            <a:r>
              <a:rPr lang="fi-FI" sz="2400" dirty="0" smtClean="0"/>
              <a:t>käyttämättömyydelle</a:t>
            </a:r>
          </a:p>
        </p:txBody>
      </p:sp>
      <p:sp>
        <p:nvSpPr>
          <p:cNvPr id="4" name="Slide Number Placeholder 3"/>
          <p:cNvSpPr>
            <a:spLocks noGrp="1"/>
          </p:cNvSpPr>
          <p:nvPr>
            <p:ph type="sldNum" sz="quarter" idx="12"/>
          </p:nvPr>
        </p:nvSpPr>
        <p:spPr/>
        <p:txBody>
          <a:bodyPr/>
          <a:lstStyle/>
          <a:p>
            <a:fld id="{FC6F26EC-48EB-4383-8AF8-9A977425876A}" type="slidenum">
              <a:rPr lang="fi-FI" smtClean="0"/>
              <a:t>30</a:t>
            </a:fld>
            <a:endParaRPr lang="fi-FI"/>
          </a:p>
        </p:txBody>
      </p:sp>
    </p:spTree>
    <p:extLst>
      <p:ext uri="{BB962C8B-B14F-4D97-AF65-F5344CB8AC3E}">
        <p14:creationId xmlns:p14="http://schemas.microsoft.com/office/powerpoint/2010/main" val="5009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85000" lnSpcReduction="20000"/>
          </a:bodyPr>
          <a:lstStyle/>
          <a:p>
            <a:pPr marL="0" indent="0">
              <a:buNone/>
            </a:pPr>
            <a:r>
              <a:rPr lang="fi-FI" b="1" dirty="0"/>
              <a:t>Kuulun </a:t>
            </a:r>
            <a:r>
              <a:rPr lang="fi-FI" b="1" dirty="0" err="1"/>
              <a:t>itte</a:t>
            </a:r>
            <a:r>
              <a:rPr lang="fi-FI" b="1" dirty="0"/>
              <a:t> siihen sukupolveen</a:t>
            </a:r>
            <a:r>
              <a:rPr lang="fi-FI" dirty="0"/>
              <a:t>, joka ei lapsuudessa </a:t>
            </a:r>
            <a:r>
              <a:rPr lang="fi-FI" dirty="0" err="1"/>
              <a:t>käyttäny</a:t>
            </a:r>
            <a:r>
              <a:rPr lang="fi-FI" dirty="0"/>
              <a:t> pitkiä housuja, eikä vuosikymmeniin vielä senkään jälkeen. Se vain ei kuulunut pukeutumiseen, </a:t>
            </a:r>
            <a:r>
              <a:rPr lang="fi-FI" b="1" dirty="0"/>
              <a:t>kun vielä asun maaseudulla, ei täällä seurattu lapsuuteni aikana mitään muoti-ilmiöitä</a:t>
            </a:r>
            <a:r>
              <a:rPr lang="fi-FI" dirty="0"/>
              <a:t>. </a:t>
            </a:r>
            <a:r>
              <a:rPr lang="fi-FI" dirty="0" smtClean="0"/>
              <a:t>[--] Voi </a:t>
            </a:r>
            <a:r>
              <a:rPr lang="fi-FI" dirty="0"/>
              <a:t>kuinka käytännölliset ja lämpöiset ne </a:t>
            </a:r>
            <a:r>
              <a:rPr lang="fi-FI" dirty="0" err="1"/>
              <a:t>olis</a:t>
            </a:r>
            <a:r>
              <a:rPr lang="fi-FI" dirty="0"/>
              <a:t> </a:t>
            </a:r>
            <a:r>
              <a:rPr lang="fi-FI" dirty="0" err="1"/>
              <a:t>ollu</a:t>
            </a:r>
            <a:r>
              <a:rPr lang="fi-FI" dirty="0"/>
              <a:t>, pellolla ja yleensä </a:t>
            </a:r>
            <a:r>
              <a:rPr lang="fi-FI" dirty="0" err="1"/>
              <a:t>pihatöis</a:t>
            </a:r>
            <a:r>
              <a:rPr lang="fi-FI" dirty="0"/>
              <a:t> työskennellessä missä </a:t>
            </a:r>
            <a:r>
              <a:rPr lang="fi-FI" dirty="0" err="1"/>
              <a:t>ittekin</a:t>
            </a:r>
            <a:r>
              <a:rPr lang="fi-FI" dirty="0"/>
              <a:t> olin jo varhaisessa </a:t>
            </a:r>
            <a:r>
              <a:rPr lang="fi-FI" dirty="0" smtClean="0"/>
              <a:t>lapsuudessa</a:t>
            </a:r>
            <a:r>
              <a:rPr lang="fi-FI" dirty="0"/>
              <a:t>. [--] Kun sitten tuli vielä sota-aika ja pulavuodet, </a:t>
            </a:r>
            <a:r>
              <a:rPr lang="fi-FI" b="1" dirty="0"/>
              <a:t>ei ollut kankaita, mistä </a:t>
            </a:r>
            <a:r>
              <a:rPr lang="fi-FI" b="1" dirty="0" err="1"/>
              <a:t>olis</a:t>
            </a:r>
            <a:r>
              <a:rPr lang="fi-FI" b="1" dirty="0"/>
              <a:t> </a:t>
            </a:r>
            <a:r>
              <a:rPr lang="fi-FI" b="1" dirty="0" err="1"/>
              <a:t>voinu</a:t>
            </a:r>
            <a:r>
              <a:rPr lang="fi-FI" b="1" dirty="0"/>
              <a:t> uusia vaatteita valmistaa</a:t>
            </a:r>
            <a:r>
              <a:rPr lang="fi-FI" dirty="0"/>
              <a:t>, kaikki vanhat vaatteet muutettiin ja tehtiin käyttöön </a:t>
            </a:r>
            <a:r>
              <a:rPr lang="fi-FI" dirty="0" smtClean="0"/>
              <a:t>sopiviksi</a:t>
            </a:r>
            <a:r>
              <a:rPr lang="fi-FI" dirty="0"/>
              <a:t>. [--] </a:t>
            </a:r>
            <a:r>
              <a:rPr lang="fi-FI" b="1" dirty="0"/>
              <a:t>Kyllä muutamilla oli jo tuolloin </a:t>
            </a:r>
            <a:r>
              <a:rPr lang="fi-FI" b="1" dirty="0" err="1"/>
              <a:t>pitkiähousuja</a:t>
            </a:r>
            <a:r>
              <a:rPr lang="fi-FI" b="1" dirty="0"/>
              <a:t> mutta ne kuului herrasväkeen </a:t>
            </a:r>
            <a:r>
              <a:rPr lang="fi-FI" dirty="0"/>
              <a:t>[--] </a:t>
            </a:r>
            <a:r>
              <a:rPr lang="fi-FI" b="1" dirty="0"/>
              <a:t>Niitä alkoi ilmaantua </a:t>
            </a:r>
            <a:r>
              <a:rPr lang="fi-FI" dirty="0"/>
              <a:t>1950-luvun alussa silloin </a:t>
            </a:r>
            <a:r>
              <a:rPr lang="fi-FI" b="1" dirty="0"/>
              <a:t>ostin</a:t>
            </a:r>
            <a:r>
              <a:rPr lang="fi-FI" dirty="0"/>
              <a:t> </a:t>
            </a:r>
            <a:r>
              <a:rPr lang="fi-FI" dirty="0" err="1"/>
              <a:t>ittelleni</a:t>
            </a:r>
            <a:r>
              <a:rPr lang="fi-FI" dirty="0"/>
              <a:t> ensimmäiset </a:t>
            </a:r>
            <a:r>
              <a:rPr lang="fi-FI" b="1" dirty="0"/>
              <a:t>”farkut” pelto ja muihin pihatöihin</a:t>
            </a:r>
            <a:r>
              <a:rPr lang="fi-FI" dirty="0"/>
              <a:t>, </a:t>
            </a:r>
            <a:r>
              <a:rPr lang="fi-FI" b="1" dirty="0"/>
              <a:t>siitä ne alkoi yleistyä, myöskin </a:t>
            </a:r>
            <a:r>
              <a:rPr lang="fi-FI" b="1" dirty="0" err="1"/>
              <a:t>ittelläni</a:t>
            </a:r>
            <a:r>
              <a:rPr lang="fi-FI" b="1" dirty="0"/>
              <a:t>, tuli valinnan vaaraa</a:t>
            </a:r>
            <a:r>
              <a:rPr lang="fi-FI" b="1" dirty="0" smtClean="0"/>
              <a:t>, </a:t>
            </a:r>
            <a:r>
              <a:rPr lang="fi-FI" b="1" dirty="0"/>
              <a:t>niin </a:t>
            </a:r>
            <a:r>
              <a:rPr lang="fi-FI" b="1" dirty="0" err="1"/>
              <a:t>kankais</a:t>
            </a:r>
            <a:r>
              <a:rPr lang="fi-FI" b="1" dirty="0"/>
              <a:t> kun </a:t>
            </a:r>
            <a:r>
              <a:rPr lang="fi-FI" b="1" dirty="0" err="1" smtClean="0"/>
              <a:t>malliskin</a:t>
            </a:r>
            <a:r>
              <a:rPr lang="fi-FI" dirty="0"/>
              <a:t>. (SKS KRA. Housut </a:t>
            </a:r>
            <a:r>
              <a:rPr lang="fi-FI" dirty="0" smtClean="0"/>
              <a:t>123.2006, nainen s. 1927)</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31</a:t>
            </a:fld>
            <a:endParaRPr lang="fi-FI"/>
          </a:p>
        </p:txBody>
      </p:sp>
    </p:spTree>
    <p:extLst>
      <p:ext uri="{BB962C8B-B14F-4D97-AF65-F5344CB8AC3E}">
        <p14:creationId xmlns:p14="http://schemas.microsoft.com/office/powerpoint/2010/main" val="685130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332656"/>
            <a:ext cx="8219256" cy="5793507"/>
          </a:xfrm>
        </p:spPr>
        <p:txBody>
          <a:bodyPr>
            <a:noAutofit/>
          </a:bodyPr>
          <a:lstStyle/>
          <a:p>
            <a:pPr marL="0" indent="0">
              <a:buNone/>
            </a:pPr>
            <a:r>
              <a:rPr lang="fi-FI" sz="2000" dirty="0" smtClean="0"/>
              <a:t>”Lapsuuden </a:t>
            </a:r>
            <a:r>
              <a:rPr lang="fi-FI" sz="2000" dirty="0"/>
              <a:t>muistikuvani pitkistä housuista ulottuu 30-luvun loppupuolelle. Kyllä silloin maalaiskirkonkylässä </a:t>
            </a:r>
            <a:r>
              <a:rPr lang="fi-FI" sz="2000" b="1" dirty="0"/>
              <a:t>naisten käyttämiä pitkiä housuja paheksuttiin</a:t>
            </a:r>
            <a:r>
              <a:rPr lang="fi-FI" sz="2000" dirty="0"/>
              <a:t>. Naiset hiihtivätkin hame ja päällystakki yllään. Erikoisesti on jäänyt mieleeni eräs opettaja, jonka koulu oli yli kymmenen kilometrin päässä kirkonkylästä. Kun hän tuli hiihtäen sieltä kirkonkylälle asioilleen ja hänellä oli hiihtohousut hän sai melkeinpä ”huonon naisen” maineen. Tiedän pappilankin väen hänen housuasuansa voimakkaasti </a:t>
            </a:r>
            <a:r>
              <a:rPr lang="fi-FI" sz="2000" dirty="0" smtClean="0"/>
              <a:t>paheksuneen.” (s. 1930.)</a:t>
            </a:r>
          </a:p>
          <a:p>
            <a:pPr marL="0" indent="0">
              <a:buNone/>
            </a:pPr>
            <a:endParaRPr lang="fi-FI" sz="2000" dirty="0" smtClean="0"/>
          </a:p>
          <a:p>
            <a:pPr marL="0" indent="0">
              <a:buNone/>
            </a:pPr>
            <a:r>
              <a:rPr lang="fi-FI" sz="2000" dirty="0" smtClean="0"/>
              <a:t>Kertoja (s. 1919) hankki housut sota-aikana: ”Oli </a:t>
            </a:r>
            <a:r>
              <a:rPr lang="fi-FI" sz="2000" dirty="0"/>
              <a:t>onnen kauppaa, että edes sellaiset löysin Tampereelta. </a:t>
            </a:r>
            <a:r>
              <a:rPr lang="fi-FI" sz="2000" dirty="0" smtClean="0"/>
              <a:t>[--] </a:t>
            </a:r>
            <a:r>
              <a:rPr lang="fi-FI" sz="2000" b="1" dirty="0" smtClean="0"/>
              <a:t>Niistä </a:t>
            </a:r>
            <a:r>
              <a:rPr lang="fi-FI" sz="2000" b="1" dirty="0"/>
              <a:t>kyllä sain kuulla kunniani, kuinka säädyttömät ne olivat</a:t>
            </a:r>
            <a:r>
              <a:rPr lang="fi-FI" sz="2000" b="1" dirty="0" smtClean="0"/>
              <a:t>. Hiljainen maalaiskylä </a:t>
            </a:r>
            <a:r>
              <a:rPr lang="fi-FI" sz="2000" dirty="0" smtClean="0"/>
              <a:t>[paikkakunnan nimi poistettu] </a:t>
            </a:r>
            <a:r>
              <a:rPr lang="fi-FI" sz="2000" b="1" dirty="0" smtClean="0"/>
              <a:t>ei hyväksynyt housujani</a:t>
            </a:r>
            <a:r>
              <a:rPr lang="fi-FI" sz="2000" dirty="0" smtClean="0"/>
              <a:t>. </a:t>
            </a:r>
            <a:r>
              <a:rPr lang="fi-FI" sz="2000" dirty="0"/>
              <a:t>Vaan tarpeen ne olivat silloisina </a:t>
            </a:r>
            <a:r>
              <a:rPr lang="fi-FI" sz="2000" dirty="0" smtClean="0"/>
              <a:t>pakkastalvina.”</a:t>
            </a:r>
          </a:p>
          <a:p>
            <a:pPr marL="0" indent="0">
              <a:buNone/>
            </a:pPr>
            <a:endParaRPr lang="fi-FI" sz="2000" dirty="0"/>
          </a:p>
          <a:p>
            <a:pPr marL="0" indent="0">
              <a:buNone/>
            </a:pPr>
            <a:r>
              <a:rPr lang="fi-FI" sz="2000" dirty="0" smtClean="0"/>
              <a:t>Ei ole vain yhtä totuutta tai tarinaa siitä, miksi housuja ei ole ennen käytetty ja miten niiden käyttö yleistyi</a:t>
            </a:r>
            <a:endParaRPr lang="fi-FI" sz="2000" dirty="0"/>
          </a:p>
        </p:txBody>
      </p:sp>
      <p:sp>
        <p:nvSpPr>
          <p:cNvPr id="4" name="Slide Number Placeholder 3"/>
          <p:cNvSpPr>
            <a:spLocks noGrp="1"/>
          </p:cNvSpPr>
          <p:nvPr>
            <p:ph type="sldNum" sz="quarter" idx="12"/>
          </p:nvPr>
        </p:nvSpPr>
        <p:spPr/>
        <p:txBody>
          <a:bodyPr/>
          <a:lstStyle/>
          <a:p>
            <a:fld id="{FC6F26EC-48EB-4383-8AF8-9A977425876A}" type="slidenum">
              <a:rPr lang="fi-FI" smtClean="0"/>
              <a:t>32</a:t>
            </a:fld>
            <a:endParaRPr lang="fi-FI"/>
          </a:p>
        </p:txBody>
      </p:sp>
    </p:spTree>
    <p:extLst>
      <p:ext uri="{BB962C8B-B14F-4D97-AF65-F5344CB8AC3E}">
        <p14:creationId xmlns:p14="http://schemas.microsoft.com/office/powerpoint/2010/main" val="1325897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b="1" dirty="0" smtClean="0"/>
              <a:t>Muistitieto kohteena: muistelun/kerronnan rakenteet ja keinot</a:t>
            </a:r>
            <a:endParaRPr lang="fi-FI" sz="3200" b="1" dirty="0"/>
          </a:p>
        </p:txBody>
      </p:sp>
      <p:sp>
        <p:nvSpPr>
          <p:cNvPr id="3" name="Content Placeholder 2"/>
          <p:cNvSpPr>
            <a:spLocks noGrp="1"/>
          </p:cNvSpPr>
          <p:nvPr>
            <p:ph idx="1"/>
          </p:nvPr>
        </p:nvSpPr>
        <p:spPr>
          <a:xfrm>
            <a:off x="395536" y="1340768"/>
            <a:ext cx="8291264" cy="4785395"/>
          </a:xfrm>
        </p:spPr>
        <p:txBody>
          <a:bodyPr>
            <a:normAutofit fontScale="92500" lnSpcReduction="20000"/>
          </a:bodyPr>
          <a:lstStyle/>
          <a:p>
            <a:r>
              <a:rPr lang="fi-FI" dirty="0" smtClean="0"/>
              <a:t>Erilaisten kertojatyyppien jaottelu (</a:t>
            </a:r>
            <a:r>
              <a:rPr lang="fi-FI" dirty="0"/>
              <a:t>Latvala 2005</a:t>
            </a:r>
            <a:r>
              <a:rPr lang="fi-FI" dirty="0" smtClean="0"/>
              <a:t>):</a:t>
            </a:r>
          </a:p>
          <a:p>
            <a:pPr lvl="1"/>
            <a:r>
              <a:rPr lang="fi-FI" dirty="0" smtClean="0"/>
              <a:t>Muistelija: omakohtaisia muistoja aiheesta</a:t>
            </a:r>
          </a:p>
          <a:p>
            <a:pPr lvl="1"/>
            <a:r>
              <a:rPr lang="fi-FI" dirty="0" smtClean="0"/>
              <a:t>Pohdiskelija: pohtii syitä sille, miksi naisten housujen käyttöä ei sallittu ja miksi se yleistyi</a:t>
            </a:r>
          </a:p>
          <a:p>
            <a:pPr lvl="1"/>
            <a:r>
              <a:rPr lang="fi-FI" dirty="0" smtClean="0"/>
              <a:t>Tarinankertoja: kertoo hyviä juttuja aiheesta</a:t>
            </a:r>
          </a:p>
          <a:p>
            <a:pPr lvl="1"/>
            <a:r>
              <a:rPr lang="fi-FI" dirty="0" smtClean="0"/>
              <a:t>Valistaja: olettaa, että tutkija ei tiedä, millaista arki oli 1950-luvulla</a:t>
            </a:r>
          </a:p>
          <a:p>
            <a:pPr lvl="1"/>
            <a:r>
              <a:rPr lang="fi-FI" dirty="0" smtClean="0"/>
              <a:t>Perustietojen antaja: kertoo esim. minä vuonna ja millaisia housuja on hankkinut</a:t>
            </a:r>
          </a:p>
          <a:p>
            <a:r>
              <a:rPr lang="fi-FI" dirty="0"/>
              <a:t>Tekstien rakenteiden tarkastelu: alku, keskikohta, loppu </a:t>
            </a:r>
            <a:r>
              <a:rPr lang="fi-FI" dirty="0" smtClean="0"/>
              <a:t>– mitä painottavat, miten rakentavat vastauksen</a:t>
            </a:r>
          </a:p>
        </p:txBody>
      </p:sp>
      <p:sp>
        <p:nvSpPr>
          <p:cNvPr id="4" name="Slide Number Placeholder 3"/>
          <p:cNvSpPr>
            <a:spLocks noGrp="1"/>
          </p:cNvSpPr>
          <p:nvPr>
            <p:ph type="sldNum" sz="quarter" idx="12"/>
          </p:nvPr>
        </p:nvSpPr>
        <p:spPr/>
        <p:txBody>
          <a:bodyPr/>
          <a:lstStyle/>
          <a:p>
            <a:fld id="{FC6F26EC-48EB-4383-8AF8-9A977425876A}" type="slidenum">
              <a:rPr lang="fi-FI" smtClean="0"/>
              <a:t>33</a:t>
            </a:fld>
            <a:endParaRPr lang="fi-FI"/>
          </a:p>
        </p:txBody>
      </p:sp>
    </p:spTree>
    <p:extLst>
      <p:ext uri="{BB962C8B-B14F-4D97-AF65-F5344CB8AC3E}">
        <p14:creationId xmlns:p14="http://schemas.microsoft.com/office/powerpoint/2010/main" val="3629308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692696"/>
            <a:ext cx="8219256" cy="5433467"/>
          </a:xfrm>
        </p:spPr>
        <p:txBody>
          <a:bodyPr>
            <a:normAutofit lnSpcReduction="10000"/>
          </a:bodyPr>
          <a:lstStyle/>
          <a:p>
            <a:r>
              <a:rPr lang="fi-FI" dirty="0"/>
              <a:t>Kerronnan subjektiivisuuden taso, esim. nollapersoona (itsensä kätkevä), aktiivinen minä, passiivinen minä (Saarikoski 2008)</a:t>
            </a:r>
          </a:p>
          <a:p>
            <a:r>
              <a:rPr lang="fi-FI" dirty="0"/>
              <a:t>Housuaineistossa: </a:t>
            </a:r>
          </a:p>
          <a:p>
            <a:pPr lvl="1"/>
            <a:r>
              <a:rPr lang="fi-FI" dirty="0"/>
              <a:t>Nollapersoona: ”Housut yleistyivät silloin ja silloin…”</a:t>
            </a:r>
          </a:p>
          <a:p>
            <a:pPr lvl="1"/>
            <a:r>
              <a:rPr lang="fi-FI" dirty="0"/>
              <a:t>Aktiivinen minä: ”Olisin halunnut, mutta äiti ei antanut, sitten menin töihin ja ostin palkkarahoilla”</a:t>
            </a:r>
          </a:p>
          <a:p>
            <a:pPr lvl="1"/>
            <a:r>
              <a:rPr lang="fi-FI" dirty="0"/>
              <a:t>Passiivinen minä: ”Niitä alkoi ilmaantua 1950-luvun alussa silloin ostin [--], siitä ne alkoi yleistyä, myöskin </a:t>
            </a:r>
            <a:r>
              <a:rPr lang="fi-FI" dirty="0" err="1"/>
              <a:t>ittelläni</a:t>
            </a:r>
            <a:r>
              <a:rPr lang="fi-FI" dirty="0"/>
              <a:t>.”</a:t>
            </a:r>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34</a:t>
            </a:fld>
            <a:endParaRPr lang="fi-FI"/>
          </a:p>
        </p:txBody>
      </p:sp>
    </p:spTree>
    <p:extLst>
      <p:ext uri="{BB962C8B-B14F-4D97-AF65-F5344CB8AC3E}">
        <p14:creationId xmlns:p14="http://schemas.microsoft.com/office/powerpoint/2010/main" val="4024889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Analysointi on aineiston lukemista</a:t>
            </a:r>
            <a:endParaRPr lang="fi-FI" dirty="0"/>
          </a:p>
        </p:txBody>
      </p:sp>
      <p:sp>
        <p:nvSpPr>
          <p:cNvPr id="3" name="Content Placeholder 2"/>
          <p:cNvSpPr>
            <a:spLocks noGrp="1"/>
          </p:cNvSpPr>
          <p:nvPr>
            <p:ph idx="1"/>
          </p:nvPr>
        </p:nvSpPr>
        <p:spPr>
          <a:xfrm>
            <a:off x="467544" y="1196752"/>
            <a:ext cx="8219256" cy="4929411"/>
          </a:xfrm>
        </p:spPr>
        <p:txBody>
          <a:bodyPr>
            <a:normAutofit fontScale="77500" lnSpcReduction="20000"/>
          </a:bodyPr>
          <a:lstStyle/>
          <a:p>
            <a:r>
              <a:rPr lang="fi-FI" dirty="0" smtClean="0"/>
              <a:t>Lähiluku: </a:t>
            </a:r>
          </a:p>
          <a:p>
            <a:pPr lvl="1"/>
            <a:r>
              <a:rPr lang="fi-FI" dirty="0" smtClean="0"/>
              <a:t>tekstin lukemista useampaan kertaa, </a:t>
            </a:r>
            <a:r>
              <a:rPr lang="fi-FI" dirty="0" err="1" smtClean="0"/>
              <a:t>teemoittelua</a:t>
            </a:r>
            <a:r>
              <a:rPr lang="fi-FI" dirty="0" smtClean="0"/>
              <a:t> ja luokittelua</a:t>
            </a:r>
          </a:p>
          <a:p>
            <a:pPr lvl="1"/>
            <a:r>
              <a:rPr lang="fi-FI" dirty="0" err="1" smtClean="0"/>
              <a:t>geertziläinen</a:t>
            </a:r>
            <a:r>
              <a:rPr lang="fi-FI" dirty="0" smtClean="0"/>
              <a:t> tiheä kuvaus (</a:t>
            </a:r>
            <a:r>
              <a:rPr lang="fi-FI" dirty="0" err="1" smtClean="0"/>
              <a:t>Pöysä</a:t>
            </a:r>
            <a:r>
              <a:rPr lang="fi-FI" dirty="0" smtClean="0"/>
              <a:t> 2010)</a:t>
            </a:r>
          </a:p>
          <a:p>
            <a:r>
              <a:rPr lang="fi-FI" dirty="0" smtClean="0"/>
              <a:t>Käytännössä analysointi on erilaisten kysymyste</a:t>
            </a:r>
            <a:r>
              <a:rPr lang="fi-FI" dirty="0" smtClean="0"/>
              <a:t>n kirjaamista ja niihin vastausten etsimistä – tutkija laatii muistiinpanoja tai tiedostoja eri teemoista, yhdistelee palasia</a:t>
            </a:r>
            <a:endParaRPr lang="fi-FI" dirty="0" smtClean="0"/>
          </a:p>
          <a:p>
            <a:r>
              <a:rPr lang="fi-FI" dirty="0" smtClean="0"/>
              <a:t>Ymmärtävä </a:t>
            </a:r>
            <a:r>
              <a:rPr lang="fi-FI" dirty="0" smtClean="0"/>
              <a:t>lukeminen: tutkija yrittää ymmärtää tutkittavan elämää ja hänen valintojaan – pienen ihmisen puolella olemista, hänen ”äänensä” julkituomista</a:t>
            </a:r>
          </a:p>
          <a:p>
            <a:r>
              <a:rPr lang="fi-FI" dirty="0"/>
              <a:t>V</a:t>
            </a:r>
            <a:r>
              <a:rPr lang="fi-FI" dirty="0" smtClean="0"/>
              <a:t>astakarvaan lukeminen: vastausten kriittistä lukemista – tarjottua tulkintaa ei hyväksytä vaan se kyseenalaistetaan</a:t>
            </a:r>
          </a:p>
          <a:p>
            <a:endParaRPr lang="fi-FI" dirty="0" smtClean="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35</a:t>
            </a:fld>
            <a:endParaRPr lang="fi-FI"/>
          </a:p>
        </p:txBody>
      </p:sp>
    </p:spTree>
    <p:extLst>
      <p:ext uri="{BB962C8B-B14F-4D97-AF65-F5344CB8AC3E}">
        <p14:creationId xmlns:p14="http://schemas.microsoft.com/office/powerpoint/2010/main" val="76483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a:bodyPr>
          <a:lstStyle/>
          <a:p>
            <a:r>
              <a:rPr lang="fi-FI" dirty="0"/>
              <a:t>Tekstin tutkimuksen menetelmiä: diskurssintutkimus, </a:t>
            </a:r>
            <a:r>
              <a:rPr lang="fi-FI" dirty="0" err="1"/>
              <a:t>narratiivinen</a:t>
            </a:r>
            <a:r>
              <a:rPr lang="fi-FI" dirty="0"/>
              <a:t> tutkimus, retoriikan analyysi jne.</a:t>
            </a:r>
          </a:p>
          <a:p>
            <a:r>
              <a:rPr lang="fi-FI" dirty="0"/>
              <a:t>Aineistoista nousee asioita?</a:t>
            </a:r>
          </a:p>
          <a:p>
            <a:r>
              <a:rPr lang="fi-FI" dirty="0"/>
              <a:t>Käytännössä tutkimus on aineiston, menetelmäkirjallisuuden ja tutkimuskirjallisuuden lukemista rinnakkain</a:t>
            </a:r>
          </a:p>
          <a:p>
            <a:r>
              <a:rPr lang="fi-FI" dirty="0"/>
              <a:t>Vastaukset täydentävät ja haastavat toisiaan</a:t>
            </a:r>
          </a:p>
          <a:p>
            <a:r>
              <a:rPr lang="fi-FI" dirty="0"/>
              <a:t>Menetelmäkirjallisuutta on julkaistu runsaasti!</a:t>
            </a:r>
          </a:p>
          <a:p>
            <a:pPr marL="0" indent="0">
              <a:buNone/>
            </a:pPr>
            <a:endParaRPr lang="fi-FI" dirty="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36</a:t>
            </a:fld>
            <a:endParaRPr lang="fi-FI"/>
          </a:p>
        </p:txBody>
      </p:sp>
    </p:spTree>
    <p:extLst>
      <p:ext uri="{BB962C8B-B14F-4D97-AF65-F5344CB8AC3E}">
        <p14:creationId xmlns:p14="http://schemas.microsoft.com/office/powerpoint/2010/main" val="3776171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1628800"/>
            <a:ext cx="8219256" cy="4497363"/>
          </a:xfrm>
        </p:spPr>
        <p:txBody>
          <a:bodyPr>
            <a:normAutofit lnSpcReduction="10000"/>
          </a:bodyPr>
          <a:lstStyle/>
          <a:p>
            <a:pPr marL="0" indent="0">
              <a:buNone/>
            </a:pPr>
            <a:r>
              <a:rPr lang="fi-FI" dirty="0" smtClean="0"/>
              <a:t>”Voi </a:t>
            </a:r>
            <a:r>
              <a:rPr lang="fi-FI" dirty="0"/>
              <a:t>kuinka käytännölliset ja lämpöiset ne </a:t>
            </a:r>
            <a:r>
              <a:rPr lang="fi-FI" dirty="0" err="1"/>
              <a:t>olis</a:t>
            </a:r>
            <a:r>
              <a:rPr lang="fi-FI" dirty="0"/>
              <a:t> </a:t>
            </a:r>
            <a:r>
              <a:rPr lang="fi-FI" dirty="0" err="1"/>
              <a:t>ollu</a:t>
            </a:r>
            <a:r>
              <a:rPr lang="fi-FI" dirty="0"/>
              <a:t>, pellolla ja yleensä </a:t>
            </a:r>
            <a:r>
              <a:rPr lang="fi-FI" dirty="0" err="1"/>
              <a:t>pihatöis</a:t>
            </a:r>
            <a:r>
              <a:rPr lang="fi-FI" dirty="0"/>
              <a:t> työskennellessä missä </a:t>
            </a:r>
            <a:r>
              <a:rPr lang="fi-FI" dirty="0" err="1"/>
              <a:t>ittekin</a:t>
            </a:r>
            <a:r>
              <a:rPr lang="fi-FI" dirty="0"/>
              <a:t> olin jo varhaisessa </a:t>
            </a:r>
            <a:r>
              <a:rPr lang="fi-FI" dirty="0" smtClean="0"/>
              <a:t>lapsuudessa.”</a:t>
            </a:r>
          </a:p>
          <a:p>
            <a:pPr marL="0" indent="0">
              <a:buNone/>
            </a:pPr>
            <a:endParaRPr lang="fi-FI" dirty="0"/>
          </a:p>
          <a:p>
            <a:pPr marL="0" indent="0">
              <a:buNone/>
            </a:pPr>
            <a:r>
              <a:rPr lang="fi-FI" dirty="0" smtClean="0"/>
              <a:t>Kuvaus sota-ajalta, </a:t>
            </a:r>
            <a:r>
              <a:rPr lang="fi-FI" dirty="0" err="1" smtClean="0"/>
              <a:t>evakkooon</a:t>
            </a:r>
            <a:r>
              <a:rPr lang="fi-FI" dirty="0" smtClean="0"/>
              <a:t> lähdöstä: ”Kyllä housut olisivat olleet tosi tarpeen, kun nousin lehmiemme kanssa junaan </a:t>
            </a:r>
            <a:r>
              <a:rPr lang="fi-FI" dirty="0" err="1" smtClean="0"/>
              <a:t>Räisälän</a:t>
            </a:r>
            <a:r>
              <a:rPr lang="fi-FI" dirty="0" smtClean="0"/>
              <a:t> asemalta avovaunuun, missä puutavaraa oli kuljetettu” (s. 1919)</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37</a:t>
            </a:fld>
            <a:endParaRPr lang="fi-FI"/>
          </a:p>
        </p:txBody>
      </p:sp>
    </p:spTree>
    <p:extLst>
      <p:ext uri="{BB962C8B-B14F-4D97-AF65-F5344CB8AC3E}">
        <p14:creationId xmlns:p14="http://schemas.microsoft.com/office/powerpoint/2010/main" val="1336577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404664"/>
            <a:ext cx="8219256" cy="5721499"/>
          </a:xfrm>
        </p:spPr>
        <p:txBody>
          <a:bodyPr>
            <a:normAutofit fontScale="77500" lnSpcReduction="20000"/>
          </a:bodyPr>
          <a:lstStyle/>
          <a:p>
            <a:pPr marL="0" indent="0">
              <a:buNone/>
            </a:pPr>
            <a:r>
              <a:rPr lang="fi-FI" dirty="0"/>
              <a:t>”Talvisin oli kovia pakkasia ja koulumatka 4–5 km. Hiihtohousut olivat hametta lämpimämmät. Hametta käytettäessä jäi 10–15 cm reittä ihan paljaaksi, alushousujen ja sukan välissä. Ja sukista irtosivat napit milloin missäkin ja sukat valuivat alas. Asia oli korjattava puutikun pätkällä tai hakaneulalla, minkä sattui saamaan. Samoin irtosi sukkanauha liiveistä tai se katkesi. Kaikki nämä haitat hävisivät myös hiihtohousujen kätköihin.” </a:t>
            </a:r>
            <a:r>
              <a:rPr lang="fi-FI" dirty="0" smtClean="0"/>
              <a:t>(nainen s. 1943)</a:t>
            </a:r>
          </a:p>
          <a:p>
            <a:pPr marL="0" indent="0">
              <a:buNone/>
            </a:pPr>
            <a:r>
              <a:rPr lang="fi-FI" dirty="0"/>
              <a:t>”Hieman kateellisena katselin näitä onnekkaampia koulutovereitani  [varakkaampien perheiden </a:t>
            </a:r>
            <a:r>
              <a:rPr lang="fi-FI" dirty="0" smtClean="0"/>
              <a:t>lapsia]. </a:t>
            </a:r>
            <a:r>
              <a:rPr lang="fi-FI" dirty="0"/>
              <a:t>Kelpasi heidän sujutella suksilla. Ei paljon haitannut, vaikka joskus mäenlaskussa sattui kaatumaankin, kun ei lunta joutunut paljaalle iholle, niin kuin minulle usein vastaavissa tilanteissa kävi. Minulla kun oli vain ne flanelliset alushousut pitkän takin alla ja </a:t>
            </a:r>
            <a:r>
              <a:rPr lang="fi-FI" dirty="0" err="1"/>
              <a:t>käsinneulotut</a:t>
            </a:r>
            <a:r>
              <a:rPr lang="fi-FI" dirty="0"/>
              <a:t> villasukat jaloissani. Niiden väliin jäi osa reittä paljaaksi, kun mekon ja takin helmat leuhahtivat kaatuessa sivuille.” </a:t>
            </a:r>
            <a:r>
              <a:rPr lang="fi-FI" dirty="0" smtClean="0"/>
              <a:t>(nainen, s. 1928)</a:t>
            </a:r>
            <a:endParaRPr lang="fi-FI" dirty="0"/>
          </a:p>
          <a:p>
            <a:pPr marL="0" indent="0">
              <a:buNone/>
            </a:pP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38</a:t>
            </a:fld>
            <a:endParaRPr lang="fi-FI"/>
          </a:p>
        </p:txBody>
      </p:sp>
    </p:spTree>
    <p:extLst>
      <p:ext uri="{BB962C8B-B14F-4D97-AF65-F5344CB8AC3E}">
        <p14:creationId xmlns:p14="http://schemas.microsoft.com/office/powerpoint/2010/main" val="322353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fi-FI" sz="3200" dirty="0"/>
              <a:t>Analysointi: kysymysten esittämistä aineistolle</a:t>
            </a:r>
          </a:p>
        </p:txBody>
      </p:sp>
      <p:sp>
        <p:nvSpPr>
          <p:cNvPr id="3" name="Content Placeholder 2"/>
          <p:cNvSpPr>
            <a:spLocks noGrp="1"/>
          </p:cNvSpPr>
          <p:nvPr>
            <p:ph idx="1"/>
          </p:nvPr>
        </p:nvSpPr>
        <p:spPr>
          <a:xfrm>
            <a:off x="467544" y="1124744"/>
            <a:ext cx="8219256" cy="5001419"/>
          </a:xfrm>
        </p:spPr>
        <p:txBody>
          <a:bodyPr>
            <a:normAutofit fontScale="92500" lnSpcReduction="20000"/>
          </a:bodyPr>
          <a:lstStyle/>
          <a:p>
            <a:pPr marL="0" indent="0">
              <a:buNone/>
            </a:pPr>
            <a:r>
              <a:rPr lang="fi-FI" dirty="0" smtClean="0"/>
              <a:t>Tutkimuksen kiinnostuksen kohteet</a:t>
            </a:r>
          </a:p>
          <a:p>
            <a:r>
              <a:rPr lang="fi-FI" dirty="0" smtClean="0"/>
              <a:t>Yksilölliset housuhistoriat</a:t>
            </a:r>
          </a:p>
          <a:p>
            <a:pPr lvl="1"/>
            <a:r>
              <a:rPr lang="fi-FI" dirty="0"/>
              <a:t>Miten kertojat itse kokivat housujen tulon naisten pukeutumiseen? Milloin ja miksi he ovat alkaneet käyttää housuja? Miten he suhtautuvat naisten housujen käyttöön</a:t>
            </a:r>
            <a:r>
              <a:rPr lang="fi-FI" dirty="0" smtClean="0"/>
              <a:t>? Miten he muuten pukeutuvat?</a:t>
            </a:r>
          </a:p>
          <a:p>
            <a:pPr lvl="1"/>
            <a:r>
              <a:rPr lang="fi-FI" dirty="0" smtClean="0"/>
              <a:t>Sukupolvien erot, alueelliset erot, sosiaaliset erot</a:t>
            </a:r>
            <a:endParaRPr lang="fi-FI" dirty="0"/>
          </a:p>
          <a:p>
            <a:r>
              <a:rPr lang="fi-FI" dirty="0" smtClean="0"/>
              <a:t>Sosio-kulttuuriset perusteet sille, miksi naiset eivät saa käyttää housuja</a:t>
            </a:r>
          </a:p>
          <a:p>
            <a:pPr lvl="1"/>
            <a:r>
              <a:rPr lang="fi-FI" dirty="0" smtClean="0"/>
              <a:t>Millaisia ohjeita housujen käyttöön on saatu / millaisia pukeutumissääntöjä tai –tapoja eri ympäristöissä on ollut (kotona, koulussa, työpaikalla, maaseudulla, kaupungissa)</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39</a:t>
            </a:fld>
            <a:endParaRPr lang="fi-FI"/>
          </a:p>
        </p:txBody>
      </p:sp>
    </p:spTree>
    <p:extLst>
      <p:ext uri="{BB962C8B-B14F-4D97-AF65-F5344CB8AC3E}">
        <p14:creationId xmlns:p14="http://schemas.microsoft.com/office/powerpoint/2010/main" val="295083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Tehtävä arkistomatkalle</a:t>
            </a:r>
            <a:endParaRPr lang="fi-FI" dirty="0"/>
          </a:p>
        </p:txBody>
      </p:sp>
      <p:sp>
        <p:nvSpPr>
          <p:cNvPr id="3" name="Content Placeholder 2"/>
          <p:cNvSpPr>
            <a:spLocks noGrp="1"/>
          </p:cNvSpPr>
          <p:nvPr>
            <p:ph idx="1"/>
          </p:nvPr>
        </p:nvSpPr>
        <p:spPr/>
        <p:txBody>
          <a:bodyPr>
            <a:noAutofit/>
          </a:bodyPr>
          <a:lstStyle/>
          <a:p>
            <a:pPr marL="514350" indent="-514350">
              <a:buAutoNum type="arabicParenR"/>
            </a:pPr>
            <a:r>
              <a:rPr lang="fi-FI" sz="2400" dirty="0" smtClean="0"/>
              <a:t>Tutustuminen arkisto-aineistoon ja sen käyttöön</a:t>
            </a:r>
          </a:p>
          <a:p>
            <a:r>
              <a:rPr lang="fi-FI" sz="2400" dirty="0" smtClean="0"/>
              <a:t>Kukin </a:t>
            </a:r>
            <a:r>
              <a:rPr lang="fi-FI" sz="2400" dirty="0"/>
              <a:t>ryhmä lukee yhden artikkelin, jonka lähteenä on käytetty arkistoaineistoa tai -</a:t>
            </a:r>
            <a:r>
              <a:rPr lang="fi-FI" sz="2400" dirty="0" smtClean="0"/>
              <a:t>aineistoja</a:t>
            </a:r>
          </a:p>
          <a:p>
            <a:r>
              <a:rPr lang="fi-FI" sz="2400" dirty="0" smtClean="0"/>
              <a:t>Ryhmän tehtävänä </a:t>
            </a:r>
            <a:r>
              <a:rPr lang="fi-FI" sz="2400" dirty="0"/>
              <a:t>on </a:t>
            </a:r>
            <a:endParaRPr lang="fi-FI" sz="2400" dirty="0" smtClean="0"/>
          </a:p>
          <a:p>
            <a:pPr lvl="1"/>
            <a:r>
              <a:rPr lang="fi-FI" sz="2000" dirty="0"/>
              <a:t>selvittää, millaisia käytetyt arkistoaineistot ovat ja missä ne sijaitsevat</a:t>
            </a:r>
          </a:p>
          <a:p>
            <a:pPr lvl="1"/>
            <a:r>
              <a:rPr lang="fi-FI" sz="2000" dirty="0"/>
              <a:t>valita </a:t>
            </a:r>
            <a:r>
              <a:rPr lang="fi-FI" sz="2000" dirty="0" err="1"/>
              <a:t>SKS:n</a:t>
            </a:r>
            <a:r>
              <a:rPr lang="fi-FI" sz="2000" dirty="0"/>
              <a:t> tai Museoviraston aineistoista muutama näyte, joka tilataan arkiston varastosta </a:t>
            </a:r>
            <a:r>
              <a:rPr lang="fi-FI" sz="2000" b="1" dirty="0"/>
              <a:t>hyvissä ajoin </a:t>
            </a:r>
            <a:r>
              <a:rPr lang="fi-FI" sz="2000" dirty="0"/>
              <a:t>ennen arkistomatkaa</a:t>
            </a:r>
          </a:p>
          <a:p>
            <a:pPr lvl="1"/>
            <a:r>
              <a:rPr lang="fi-FI" sz="2000" dirty="0"/>
              <a:t>tehdä 10 minuutin suullinen alustus artikkelin sisällöstä ja siinä käytetyistä arkistoaineistoista. Alustus pidetään arkistomatkalla joko </a:t>
            </a:r>
            <a:r>
              <a:rPr lang="fi-FI" sz="2000" dirty="0" err="1"/>
              <a:t>SKS:n</a:t>
            </a:r>
            <a:r>
              <a:rPr lang="fi-FI" sz="2000" dirty="0"/>
              <a:t> Kansanrunousarkistossa tai Museoviraston arkistoissa</a:t>
            </a:r>
          </a:p>
          <a:p>
            <a:pPr marL="0" lvl="1" indent="0">
              <a:buNone/>
            </a:pPr>
            <a:r>
              <a:rPr lang="fi-FI" sz="2400" dirty="0" smtClean="0"/>
              <a:t>2) Valmistelkaa </a:t>
            </a:r>
            <a:r>
              <a:rPr lang="fi-FI" sz="2400" dirty="0"/>
              <a:t>ryhmissä 1–2 kysymystä jokaista kohdetta </a:t>
            </a:r>
            <a:r>
              <a:rPr lang="fi-FI" sz="2400" dirty="0" smtClean="0"/>
              <a:t>varten</a:t>
            </a:r>
          </a:p>
          <a:p>
            <a:pPr marL="0" lvl="1" indent="0">
              <a:buNone/>
            </a:pPr>
            <a:endParaRPr lang="fi-FI" sz="2400" dirty="0"/>
          </a:p>
        </p:txBody>
      </p:sp>
      <p:sp>
        <p:nvSpPr>
          <p:cNvPr id="4" name="Slide Number Placeholder 3"/>
          <p:cNvSpPr>
            <a:spLocks noGrp="1"/>
          </p:cNvSpPr>
          <p:nvPr>
            <p:ph type="sldNum" sz="quarter" idx="12"/>
          </p:nvPr>
        </p:nvSpPr>
        <p:spPr/>
        <p:txBody>
          <a:bodyPr/>
          <a:lstStyle/>
          <a:p>
            <a:fld id="{FC6F26EC-48EB-4383-8AF8-9A977425876A}" type="slidenum">
              <a:rPr lang="fi-FI" smtClean="0"/>
              <a:t>4</a:t>
            </a:fld>
            <a:endParaRPr lang="fi-FI"/>
          </a:p>
        </p:txBody>
      </p:sp>
    </p:spTree>
    <p:extLst>
      <p:ext uri="{BB962C8B-B14F-4D97-AF65-F5344CB8AC3E}">
        <p14:creationId xmlns:p14="http://schemas.microsoft.com/office/powerpoint/2010/main" val="32027672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fi-FI" dirty="0" smtClean="0"/>
              <a:t>Tutkimukselliset kontekstit </a:t>
            </a:r>
            <a:endParaRPr lang="fi-FI" dirty="0"/>
          </a:p>
        </p:txBody>
      </p:sp>
      <p:sp>
        <p:nvSpPr>
          <p:cNvPr id="3" name="Content Placeholder 2"/>
          <p:cNvSpPr>
            <a:spLocks noGrp="1"/>
          </p:cNvSpPr>
          <p:nvPr>
            <p:ph idx="1"/>
          </p:nvPr>
        </p:nvSpPr>
        <p:spPr>
          <a:xfrm>
            <a:off x="467544" y="980728"/>
            <a:ext cx="8219256" cy="5145435"/>
          </a:xfrm>
        </p:spPr>
        <p:txBody>
          <a:bodyPr>
            <a:normAutofit lnSpcReduction="10000"/>
          </a:bodyPr>
          <a:lstStyle/>
          <a:p>
            <a:r>
              <a:rPr lang="fi-FI" dirty="0" smtClean="0"/>
              <a:t>Luen aineistoa nykyhetken tutkimuskontekstissa: pukeutumistutkimus, sukupuolta koskeva tutkimus, sodan jälkeistä Suomea koskeva tutkimus</a:t>
            </a:r>
          </a:p>
          <a:p>
            <a:r>
              <a:rPr lang="fi-FI" dirty="0" smtClean="0"/>
              <a:t>Osallistun tutkimuksen teolla em. tutkimusalueilla käytävään tieteelliseen keskusteluun </a:t>
            </a:r>
          </a:p>
          <a:p>
            <a:pPr lvl="1"/>
            <a:r>
              <a:rPr lang="fi-FI" dirty="0"/>
              <a:t>M</a:t>
            </a:r>
            <a:r>
              <a:rPr lang="fi-FI" dirty="0" smtClean="0"/>
              <a:t>uiden tutkimuksia luettaessa tutkimusaineistosta voi löytyä uusia piirteitä</a:t>
            </a:r>
          </a:p>
          <a:p>
            <a:pPr lvl="1"/>
            <a:r>
              <a:rPr lang="fi-FI" dirty="0" smtClean="0"/>
              <a:t>Tällöin lähdeviitteiden merkitseminen on </a:t>
            </a:r>
            <a:r>
              <a:rPr lang="fi-FI" smtClean="0"/>
              <a:t>erityisen tärkeää!</a:t>
            </a:r>
            <a:endParaRPr lang="fi-FI" dirty="0" smtClean="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40</a:t>
            </a:fld>
            <a:endParaRPr lang="fi-FI"/>
          </a:p>
        </p:txBody>
      </p:sp>
    </p:spTree>
    <p:extLst>
      <p:ext uri="{BB962C8B-B14F-4D97-AF65-F5344CB8AC3E}">
        <p14:creationId xmlns:p14="http://schemas.microsoft.com/office/powerpoint/2010/main" val="38658794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fi-FI" dirty="0" smtClean="0"/>
              <a:t>Lähteet</a:t>
            </a:r>
            <a:endParaRPr lang="fi-FI" dirty="0"/>
          </a:p>
        </p:txBody>
      </p:sp>
      <p:sp>
        <p:nvSpPr>
          <p:cNvPr id="3" name="Content Placeholder 2"/>
          <p:cNvSpPr>
            <a:spLocks noGrp="1"/>
          </p:cNvSpPr>
          <p:nvPr>
            <p:ph idx="1"/>
          </p:nvPr>
        </p:nvSpPr>
        <p:spPr>
          <a:xfrm>
            <a:off x="467544" y="1268760"/>
            <a:ext cx="8219256" cy="4857403"/>
          </a:xfrm>
        </p:spPr>
        <p:txBody>
          <a:bodyPr>
            <a:normAutofit fontScale="55000" lnSpcReduction="20000"/>
          </a:bodyPr>
          <a:lstStyle/>
          <a:p>
            <a:r>
              <a:rPr lang="fi-FI" dirty="0" err="1"/>
              <a:t>Iranto</a:t>
            </a:r>
            <a:r>
              <a:rPr lang="fi-FI" dirty="0"/>
              <a:t>, Annamari 2011. Tekstin tunteet – vai tutkijan? Epäoikeudenmukaisuus oikeuskäsityksiä ilmentävissä </a:t>
            </a:r>
            <a:r>
              <a:rPr lang="fi-FI" dirty="0" smtClean="0"/>
              <a:t>teksteissä. Teoksessa Tekstien rajoilla.</a:t>
            </a:r>
          </a:p>
          <a:p>
            <a:r>
              <a:rPr lang="fi-FI" dirty="0" smtClean="0"/>
              <a:t>Kalela</a:t>
            </a:r>
            <a:r>
              <a:rPr lang="fi-FI" dirty="0" smtClean="0"/>
              <a:t>, Jorma 1981: Taistojen taipaleelta. Helsinki: Paperiliitto.</a:t>
            </a:r>
          </a:p>
          <a:p>
            <a:r>
              <a:rPr lang="fi-FI" dirty="0" smtClean="0"/>
              <a:t>Kalela, Jorma 1986: Näkökulmia tulevaisuuteen. Tampere: Paperiliitto ry.</a:t>
            </a:r>
            <a:endParaRPr lang="fi-FI" dirty="0"/>
          </a:p>
          <a:p>
            <a:r>
              <a:rPr lang="fi-FI" dirty="0" err="1" smtClean="0"/>
              <a:t>Korkiakangas</a:t>
            </a:r>
            <a:r>
              <a:rPr lang="fi-FI" dirty="0"/>
              <a:t>, Pirjo </a:t>
            </a:r>
            <a:r>
              <a:rPr lang="fi-FI" dirty="0" smtClean="0"/>
              <a:t>2005: </a:t>
            </a:r>
            <a:r>
              <a:rPr lang="fi-FI" dirty="0"/>
              <a:t>Muistoista tulkintaan – muisti ja muisteluaineistot etnologian </a:t>
            </a:r>
            <a:r>
              <a:rPr lang="fi-FI" dirty="0" smtClean="0"/>
              <a:t>tutkimuksessa. Teoksessa Polkuja etnologian menetelmiin.</a:t>
            </a:r>
          </a:p>
          <a:p>
            <a:r>
              <a:rPr lang="fi-FI" dirty="0"/>
              <a:t>Knuuttila, Seppo </a:t>
            </a:r>
            <a:r>
              <a:rPr lang="fi-FI" dirty="0" smtClean="0"/>
              <a:t>2010: </a:t>
            </a:r>
            <a:r>
              <a:rPr lang="fi-FI" dirty="0"/>
              <a:t>Tutkimusaineistojen </a:t>
            </a:r>
            <a:r>
              <a:rPr lang="fi-FI" dirty="0" smtClean="0"/>
              <a:t>muodostuminen. Teoksessa Vaeltavat metodit.</a:t>
            </a:r>
          </a:p>
          <a:p>
            <a:r>
              <a:rPr lang="fi-FI" dirty="0" smtClean="0"/>
              <a:t>Peltonen, Ulla-Maija 2002: Muistitieto – Perinteentutkimuksen terminologia. Helsingin yliopisto: Folkloristiikan laitoksen julkaisuja</a:t>
            </a:r>
          </a:p>
          <a:p>
            <a:r>
              <a:rPr lang="fi-FI" dirty="0" err="1"/>
              <a:t>Pöysä</a:t>
            </a:r>
            <a:r>
              <a:rPr lang="fi-FI" dirty="0"/>
              <a:t>, Jyrki </a:t>
            </a:r>
            <a:r>
              <a:rPr lang="fi-FI" dirty="0" smtClean="0"/>
              <a:t>2010: </a:t>
            </a:r>
            <a:r>
              <a:rPr lang="fi-FI" dirty="0"/>
              <a:t>Lähiluku vaeltavana käsitteenä ja tieteidenvälisenä </a:t>
            </a:r>
            <a:r>
              <a:rPr lang="fi-FI" dirty="0" smtClean="0"/>
              <a:t>metodina. Teoksessa </a:t>
            </a:r>
            <a:r>
              <a:rPr lang="fi-FI" dirty="0"/>
              <a:t>Vaeltavat metodit.</a:t>
            </a:r>
            <a:endParaRPr lang="fi-FI" dirty="0" smtClean="0"/>
          </a:p>
          <a:p>
            <a:r>
              <a:rPr lang="fi-FI" dirty="0" err="1" smtClean="0"/>
              <a:t>Taira</a:t>
            </a:r>
            <a:r>
              <a:rPr lang="fi-FI" dirty="0"/>
              <a:t>, Teemu </a:t>
            </a:r>
            <a:r>
              <a:rPr lang="fi-FI" dirty="0" smtClean="0"/>
              <a:t>2004: </a:t>
            </a:r>
            <a:r>
              <a:rPr lang="fi-FI" dirty="0"/>
              <a:t>Kartanpiirtäjän kulkuneuvo. Kirjoituskilpakeruun </a:t>
            </a:r>
            <a:r>
              <a:rPr lang="fi-FI" dirty="0" smtClean="0"/>
              <a:t>lukumahdollisuuksista. Teoksessa  Kansanrunousarkisto, lukijat ja tulkinnat.</a:t>
            </a:r>
          </a:p>
          <a:p>
            <a:r>
              <a:rPr lang="fi-FI" dirty="0" err="1" smtClean="0"/>
              <a:t>Taira</a:t>
            </a:r>
            <a:r>
              <a:rPr lang="fi-FI" dirty="0" smtClean="0"/>
              <a:t>, </a:t>
            </a:r>
            <a:r>
              <a:rPr lang="fi-FI" dirty="0"/>
              <a:t>T</a:t>
            </a:r>
            <a:r>
              <a:rPr lang="fi-FI" dirty="0" smtClean="0"/>
              <a:t>eemu 2006: Työkulttuurin arvomuutos työttömien kerronnassa. Helsinki: SKS.</a:t>
            </a:r>
          </a:p>
          <a:p>
            <a:endParaRPr lang="fi-FI" dirty="0" smtClean="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41</a:t>
            </a:fld>
            <a:endParaRPr lang="fi-FI"/>
          </a:p>
        </p:txBody>
      </p:sp>
    </p:spTree>
    <p:extLst>
      <p:ext uri="{BB962C8B-B14F-4D97-AF65-F5344CB8AC3E}">
        <p14:creationId xmlns:p14="http://schemas.microsoft.com/office/powerpoint/2010/main" val="327957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064896" cy="490066"/>
          </a:xfrm>
        </p:spPr>
        <p:txBody>
          <a:bodyPr>
            <a:normAutofit fontScale="90000"/>
          </a:bodyPr>
          <a:lstStyle/>
          <a:p>
            <a:r>
              <a:rPr lang="fi-FI" dirty="0" smtClean="0"/>
              <a:t>Artikkelit (5 kpl)</a:t>
            </a:r>
            <a:endParaRPr lang="fi-FI" dirty="0"/>
          </a:p>
        </p:txBody>
      </p:sp>
      <p:sp>
        <p:nvSpPr>
          <p:cNvPr id="3" name="Content Placeholder 2"/>
          <p:cNvSpPr>
            <a:spLocks noGrp="1"/>
          </p:cNvSpPr>
          <p:nvPr>
            <p:ph idx="1"/>
          </p:nvPr>
        </p:nvSpPr>
        <p:spPr>
          <a:xfrm>
            <a:off x="467544" y="908720"/>
            <a:ext cx="8219256" cy="5217443"/>
          </a:xfrm>
        </p:spPr>
        <p:txBody>
          <a:bodyPr>
            <a:normAutofit fontScale="62500" lnSpcReduction="20000"/>
          </a:bodyPr>
          <a:lstStyle/>
          <a:p>
            <a:r>
              <a:rPr lang="fi-FI" dirty="0"/>
              <a:t>Artikkelikokoelmasta Tuulikki Kurki (</a:t>
            </a:r>
            <a:r>
              <a:rPr lang="fi-FI"/>
              <a:t>toim</a:t>
            </a:r>
            <a:r>
              <a:rPr lang="fi-FI" smtClean="0"/>
              <a:t>.) 2004: </a:t>
            </a:r>
            <a:r>
              <a:rPr lang="fi-FI" dirty="0"/>
              <a:t>Kansanrunousarkisto, lukijat ja tulkinnat. (Helsinki: SKS) seuraavat artikkelit</a:t>
            </a:r>
          </a:p>
          <a:p>
            <a:pPr lvl="1"/>
            <a:r>
              <a:rPr lang="fi-FI" dirty="0"/>
              <a:t>Outi </a:t>
            </a:r>
            <a:r>
              <a:rPr lang="fi-FI" dirty="0" err="1"/>
              <a:t>Fingerroos</a:t>
            </a:r>
            <a:r>
              <a:rPr lang="fi-FI" dirty="0"/>
              <a:t>: Sisällissodan arkistoidut muistot ja tulkinnan </a:t>
            </a:r>
            <a:r>
              <a:rPr lang="fi-FI" dirty="0" smtClean="0"/>
              <a:t>mahdollisuus (</a:t>
            </a:r>
            <a:r>
              <a:rPr lang="fi-FI" dirty="0" err="1" smtClean="0"/>
              <a:t>Neittaanmäki</a:t>
            </a:r>
            <a:r>
              <a:rPr lang="fi-FI" dirty="0" smtClean="0"/>
              <a:t>, </a:t>
            </a:r>
            <a:r>
              <a:rPr lang="fi-FI" dirty="0" err="1" smtClean="0"/>
              <a:t>Kiiveri</a:t>
            </a:r>
            <a:r>
              <a:rPr lang="fi-FI" dirty="0" smtClean="0"/>
              <a:t>, Väkeväinen, Niemelä)</a:t>
            </a:r>
            <a:endParaRPr lang="fi-FI" dirty="0"/>
          </a:p>
          <a:p>
            <a:pPr lvl="1"/>
            <a:r>
              <a:rPr lang="fi-FI" dirty="0" smtClean="0"/>
              <a:t>Kaarina </a:t>
            </a:r>
            <a:r>
              <a:rPr lang="fi-FI" dirty="0"/>
              <a:t>Koski: Monitulkintaisen aineiston ongelmia. Huomioita uskomustarinoiden </a:t>
            </a:r>
            <a:r>
              <a:rPr lang="fi-FI" dirty="0" smtClean="0"/>
              <a:t>luokittelusta (Lehtovaara, Tuukkanen, Lehtinen, Malin)</a:t>
            </a:r>
          </a:p>
          <a:p>
            <a:pPr lvl="1"/>
            <a:r>
              <a:rPr lang="fi-FI" dirty="0"/>
              <a:t>Pauliina Latvala: Kerrotun ja kertomatta jätetyn </a:t>
            </a:r>
            <a:r>
              <a:rPr lang="fi-FI" dirty="0" smtClean="0"/>
              <a:t>jäljillä (Sorvari, Varjola, </a:t>
            </a:r>
            <a:r>
              <a:rPr lang="fi-FI" dirty="0" err="1" smtClean="0"/>
              <a:t>Ikonomidis</a:t>
            </a:r>
            <a:r>
              <a:rPr lang="fi-FI" dirty="0" smtClean="0"/>
              <a:t>, Heikura)</a:t>
            </a:r>
            <a:endParaRPr lang="fi-FI" dirty="0"/>
          </a:p>
          <a:p>
            <a:r>
              <a:rPr lang="fi-FI" dirty="0" smtClean="0"/>
              <a:t>Artikkelikokoelmasta </a:t>
            </a:r>
            <a:r>
              <a:rPr lang="fi-FI" dirty="0"/>
              <a:t>Lakomäki, Sami &amp; Latvala, Pauliina &amp; Lauren, Kirsi (toim.) </a:t>
            </a:r>
            <a:r>
              <a:rPr lang="fi-FI" dirty="0" smtClean="0"/>
              <a:t>2011: Tekstien </a:t>
            </a:r>
            <a:r>
              <a:rPr lang="fi-FI" dirty="0"/>
              <a:t>rajoilla. Monitieteisiä näkökulmia kirjoitettuihin aineistoihin. (Helsinki: SKS) seuraava artikkeli</a:t>
            </a:r>
          </a:p>
          <a:p>
            <a:pPr lvl="1"/>
            <a:r>
              <a:rPr lang="fi-FI" dirty="0"/>
              <a:t>Helena Saarikoski: Menneisyyden ruumiinkokemusten tutkiminen kirjoitetuissa </a:t>
            </a:r>
            <a:r>
              <a:rPr lang="fi-FI" dirty="0" smtClean="0"/>
              <a:t>aineistoissa (Lindström, </a:t>
            </a:r>
            <a:r>
              <a:rPr lang="fi-FI" dirty="0" err="1" smtClean="0"/>
              <a:t>Urtti</a:t>
            </a:r>
            <a:r>
              <a:rPr lang="fi-FI" dirty="0" smtClean="0"/>
              <a:t>, Keinänen, </a:t>
            </a:r>
            <a:r>
              <a:rPr lang="fi-FI" dirty="0" err="1" smtClean="0"/>
              <a:t>Jurvelin</a:t>
            </a:r>
            <a:r>
              <a:rPr lang="fi-FI" dirty="0" smtClean="0"/>
              <a:t>)</a:t>
            </a:r>
            <a:endParaRPr lang="fi-FI" dirty="0"/>
          </a:p>
          <a:p>
            <a:r>
              <a:rPr lang="fi-FI" dirty="0" smtClean="0"/>
              <a:t>Artikkelikokoelmasta </a:t>
            </a:r>
            <a:r>
              <a:rPr lang="fi-FI" dirty="0" err="1"/>
              <a:t>Korkiakangas</a:t>
            </a:r>
            <a:r>
              <a:rPr lang="fi-FI" dirty="0"/>
              <a:t>, Pirjo &amp; Olsson, Pia &amp; Ruotsala, Helena (toim.) </a:t>
            </a:r>
            <a:r>
              <a:rPr lang="fi-FI" dirty="0" smtClean="0"/>
              <a:t>2005: Polkuja </a:t>
            </a:r>
            <a:r>
              <a:rPr lang="fi-FI" dirty="0"/>
              <a:t>etnologian menetelmiin. (Helsinki: </a:t>
            </a:r>
            <a:r>
              <a:rPr lang="fi-FI" dirty="0" err="1"/>
              <a:t>Ethnos</a:t>
            </a:r>
            <a:r>
              <a:rPr lang="fi-FI" dirty="0"/>
              <a:t> ry) seuraava artikkeli</a:t>
            </a:r>
          </a:p>
          <a:p>
            <a:pPr lvl="1"/>
            <a:r>
              <a:rPr lang="fi-FI" dirty="0"/>
              <a:t>Riitta Räsänen: Piika ei </a:t>
            </a:r>
            <a:r>
              <a:rPr lang="fi-FI" dirty="0" err="1"/>
              <a:t>oo</a:t>
            </a:r>
            <a:r>
              <a:rPr lang="fi-FI" dirty="0"/>
              <a:t> ihminen eikä ihra voita – sukupuoli ja omakohtainen näkökulmina kyselyaineiston tulkinnassa</a:t>
            </a:r>
            <a:r>
              <a:rPr lang="fi-FI" dirty="0" smtClean="0"/>
              <a:t>. (Heikkinen, Laine, Anttila, Kärkkäinen)</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5</a:t>
            </a:fld>
            <a:endParaRPr lang="fi-FI"/>
          </a:p>
        </p:txBody>
      </p:sp>
    </p:spTree>
    <p:extLst>
      <p:ext uri="{BB962C8B-B14F-4D97-AF65-F5344CB8AC3E}">
        <p14:creationId xmlns:p14="http://schemas.microsoft.com/office/powerpoint/2010/main" val="709350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Alustuksen sisältö</a:t>
            </a:r>
            <a:endParaRPr lang="fi-FI" dirty="0"/>
          </a:p>
        </p:txBody>
      </p:sp>
      <p:sp>
        <p:nvSpPr>
          <p:cNvPr id="3" name="Content Placeholder 2"/>
          <p:cNvSpPr>
            <a:spLocks noGrp="1"/>
          </p:cNvSpPr>
          <p:nvPr>
            <p:ph idx="1"/>
          </p:nvPr>
        </p:nvSpPr>
        <p:spPr/>
        <p:txBody>
          <a:bodyPr>
            <a:normAutofit fontScale="92500"/>
          </a:bodyPr>
          <a:lstStyle/>
          <a:p>
            <a:r>
              <a:rPr lang="fi-FI" dirty="0" smtClean="0"/>
              <a:t>Artikkelin </a:t>
            </a:r>
            <a:r>
              <a:rPr lang="fi-FI" dirty="0" err="1" smtClean="0"/>
              <a:t>tekijä(t</a:t>
            </a:r>
            <a:r>
              <a:rPr lang="fi-FI" dirty="0" smtClean="0"/>
              <a:t>): nimi ja tieteenala</a:t>
            </a:r>
          </a:p>
          <a:p>
            <a:r>
              <a:rPr lang="fi-FI" dirty="0" smtClean="0"/>
              <a:t>Artikkelin aihe ja sisältö</a:t>
            </a:r>
          </a:p>
          <a:p>
            <a:r>
              <a:rPr lang="fi-FI" dirty="0" smtClean="0"/>
              <a:t>Mitä muistitietoaineistoa artikkelissa on käytetty?</a:t>
            </a:r>
          </a:p>
          <a:p>
            <a:r>
              <a:rPr lang="fi-FI" dirty="0" smtClean="0"/>
              <a:t>Mitä </a:t>
            </a:r>
            <a:r>
              <a:rPr lang="fi-FI" smtClean="0"/>
              <a:t>taustatietoja aineistosta </a:t>
            </a:r>
            <a:r>
              <a:rPr lang="fi-FI" dirty="0" smtClean="0"/>
              <a:t>kerrotaan?</a:t>
            </a:r>
          </a:p>
          <a:p>
            <a:r>
              <a:rPr lang="fi-FI" dirty="0" smtClean="0"/>
              <a:t>Onko muistitietoa käytetty lähteenä, kohteena vai menetelmänä?</a:t>
            </a:r>
          </a:p>
          <a:p>
            <a:r>
              <a:rPr lang="fi-FI" dirty="0" smtClean="0"/>
              <a:t>Miten muistitietoaineistoa on analysoitu (menetelmä, lähestymistapa)?</a:t>
            </a:r>
          </a:p>
          <a:p>
            <a:endParaRPr lang="fi-FI" dirty="0" smtClean="0"/>
          </a:p>
          <a:p>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6</a:t>
            </a:fld>
            <a:endParaRPr lang="fi-FI"/>
          </a:p>
        </p:txBody>
      </p:sp>
    </p:spTree>
    <p:extLst>
      <p:ext uri="{BB962C8B-B14F-4D97-AF65-F5344CB8AC3E}">
        <p14:creationId xmlns:p14="http://schemas.microsoft.com/office/powerpoint/2010/main" val="2462392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Kurssin suorittaminen</a:t>
            </a:r>
            <a:endParaRPr lang="fi-FI" dirty="0"/>
          </a:p>
        </p:txBody>
      </p:sp>
      <p:sp>
        <p:nvSpPr>
          <p:cNvPr id="3" name="Content Placeholder 2"/>
          <p:cNvSpPr>
            <a:spLocks noGrp="1"/>
          </p:cNvSpPr>
          <p:nvPr>
            <p:ph idx="1"/>
          </p:nvPr>
        </p:nvSpPr>
        <p:spPr/>
        <p:txBody>
          <a:bodyPr>
            <a:normAutofit fontScale="70000" lnSpcReduction="20000"/>
          </a:bodyPr>
          <a:lstStyle/>
          <a:p>
            <a:r>
              <a:rPr lang="fi-FI" dirty="0" smtClean="0"/>
              <a:t>4 op:</a:t>
            </a:r>
          </a:p>
          <a:p>
            <a:pPr lvl="1"/>
            <a:r>
              <a:rPr lang="fi-FI" dirty="0"/>
              <a:t>Läsnäolo luennoilla</a:t>
            </a:r>
          </a:p>
          <a:p>
            <a:pPr lvl="1"/>
            <a:r>
              <a:rPr lang="fi-FI" dirty="0"/>
              <a:t>Arkistomatka</a:t>
            </a:r>
          </a:p>
          <a:p>
            <a:pPr lvl="1"/>
            <a:r>
              <a:rPr lang="fi-FI" dirty="0"/>
              <a:t>Arkistomatkaan ja muistitietoaineistoihin liittyvä </a:t>
            </a:r>
            <a:r>
              <a:rPr lang="fi-FI" dirty="0" smtClean="0"/>
              <a:t>harjoitustyö – esitellään arkistomatkalla</a:t>
            </a:r>
            <a:endParaRPr lang="fi-FI" dirty="0"/>
          </a:p>
          <a:p>
            <a:pPr lvl="1"/>
            <a:r>
              <a:rPr lang="fi-FI" dirty="0"/>
              <a:t>Ns. valmiisiin aineistoihin sisältyvä </a:t>
            </a:r>
            <a:r>
              <a:rPr lang="fi-FI" dirty="0" smtClean="0"/>
              <a:t>harjoitustyö – esitellään luennoilla 25.-27.2.</a:t>
            </a:r>
            <a:endParaRPr lang="fi-FI" dirty="0"/>
          </a:p>
          <a:p>
            <a:r>
              <a:rPr lang="fi-FI" dirty="0" smtClean="0"/>
              <a:t>Jos sähköisten </a:t>
            </a:r>
            <a:r>
              <a:rPr lang="fi-FI" dirty="0" smtClean="0"/>
              <a:t>aineistojen </a:t>
            </a:r>
            <a:r>
              <a:rPr lang="fi-FI" dirty="0" smtClean="0"/>
              <a:t>kurssi suoritettu jo aiemmin:</a:t>
            </a:r>
          </a:p>
          <a:p>
            <a:pPr lvl="1"/>
            <a:r>
              <a:rPr lang="fi-FI" dirty="0" smtClean="0"/>
              <a:t>Tehdään vain </a:t>
            </a:r>
            <a:r>
              <a:rPr lang="fi-FI" dirty="0" smtClean="0"/>
              <a:t>muistitietoaineistoihin liittyvä h</a:t>
            </a:r>
            <a:r>
              <a:rPr lang="fi-FI" dirty="0" smtClean="0"/>
              <a:t>arjoitustyö</a:t>
            </a:r>
            <a:endParaRPr lang="fi-FI" dirty="0" smtClean="0"/>
          </a:p>
          <a:p>
            <a:pPr lvl="1"/>
            <a:r>
              <a:rPr lang="fi-FI" dirty="0" smtClean="0"/>
              <a:t>Läsnäoloa edellytetään luennoilla 14.-15.1., + 27.2.; läsnäoloa 16.-17.1. suositellaan</a:t>
            </a:r>
            <a:endParaRPr lang="fi-FI" dirty="0" smtClean="0"/>
          </a:p>
          <a:p>
            <a:r>
              <a:rPr lang="fi-FI" dirty="0"/>
              <a:t>Jos </a:t>
            </a:r>
            <a:r>
              <a:rPr lang="fi-FI" dirty="0" smtClean="0"/>
              <a:t>arkistoaineistojen </a:t>
            </a:r>
            <a:r>
              <a:rPr lang="fi-FI" dirty="0"/>
              <a:t>kurssi suoritettu jo aiemmin:</a:t>
            </a:r>
          </a:p>
          <a:p>
            <a:pPr lvl="1"/>
            <a:r>
              <a:rPr lang="fi-FI" dirty="0"/>
              <a:t>Tehdään vain </a:t>
            </a:r>
            <a:r>
              <a:rPr lang="fi-FI" dirty="0" smtClean="0"/>
              <a:t>ns. valmiisiin aineistoihin </a:t>
            </a:r>
            <a:r>
              <a:rPr lang="fi-FI" dirty="0"/>
              <a:t>liittyvä </a:t>
            </a:r>
            <a:r>
              <a:rPr lang="fi-FI" dirty="0" smtClean="0"/>
              <a:t>harjoitustyö</a:t>
            </a:r>
            <a:endParaRPr lang="fi-FI" dirty="0"/>
          </a:p>
          <a:p>
            <a:pPr lvl="1"/>
            <a:r>
              <a:rPr lang="fi-FI" dirty="0"/>
              <a:t>Läsnäoloa edellytetään luennoilla </a:t>
            </a:r>
            <a:r>
              <a:rPr lang="fi-FI" dirty="0" smtClean="0"/>
              <a:t>16.-17.1</a:t>
            </a:r>
            <a:r>
              <a:rPr lang="fi-FI" dirty="0"/>
              <a:t>., </a:t>
            </a:r>
            <a:r>
              <a:rPr lang="fi-FI" dirty="0" smtClean="0"/>
              <a:t>21.1.+ 25.-27.2.;</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7</a:t>
            </a:fld>
            <a:endParaRPr lang="fi-FI"/>
          </a:p>
        </p:txBody>
      </p:sp>
    </p:spTree>
    <p:extLst>
      <p:ext uri="{BB962C8B-B14F-4D97-AF65-F5344CB8AC3E}">
        <p14:creationId xmlns:p14="http://schemas.microsoft.com/office/powerpoint/2010/main" val="199375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Kertauksena</a:t>
            </a:r>
            <a:endParaRPr lang="fi-FI" dirty="0"/>
          </a:p>
        </p:txBody>
      </p:sp>
      <p:sp>
        <p:nvSpPr>
          <p:cNvPr id="3" name="Content Placeholder 2"/>
          <p:cNvSpPr>
            <a:spLocks noGrp="1"/>
          </p:cNvSpPr>
          <p:nvPr>
            <p:ph idx="1"/>
          </p:nvPr>
        </p:nvSpPr>
        <p:spPr/>
        <p:txBody>
          <a:bodyPr/>
          <a:lstStyle/>
          <a:p>
            <a:r>
              <a:rPr lang="fi-FI" dirty="0" smtClean="0"/>
              <a:t>Aiempi jako: kenttätyöaineistot, arkistoaineistot, sähköiset aineistot</a:t>
            </a:r>
          </a:p>
          <a:p>
            <a:r>
              <a:rPr lang="fi-FI" dirty="0" smtClean="0"/>
              <a:t>Nyt: Havainnointi ja haastattelu &amp; Tekstit ja visuaaliset aineistot</a:t>
            </a:r>
          </a:p>
          <a:p>
            <a:r>
              <a:rPr lang="fi-FI" dirty="0" smtClean="0"/>
              <a:t>Tämän luennon teema: mitä on muistitietoaineisto ja miten sitä tutkitaan?</a:t>
            </a:r>
            <a:endParaRPr lang="fi-FI" dirty="0"/>
          </a:p>
        </p:txBody>
      </p:sp>
      <p:sp>
        <p:nvSpPr>
          <p:cNvPr id="4" name="Slide Number Placeholder 3"/>
          <p:cNvSpPr>
            <a:spLocks noGrp="1"/>
          </p:cNvSpPr>
          <p:nvPr>
            <p:ph type="sldNum" sz="quarter" idx="12"/>
          </p:nvPr>
        </p:nvSpPr>
        <p:spPr/>
        <p:txBody>
          <a:bodyPr/>
          <a:lstStyle/>
          <a:p>
            <a:fld id="{FC6F26EC-48EB-4383-8AF8-9A977425876A}" type="slidenum">
              <a:rPr lang="fi-FI" smtClean="0"/>
              <a:t>8</a:t>
            </a:fld>
            <a:endParaRPr lang="fi-FI"/>
          </a:p>
        </p:txBody>
      </p:sp>
    </p:spTree>
    <p:extLst>
      <p:ext uri="{BB962C8B-B14F-4D97-AF65-F5344CB8AC3E}">
        <p14:creationId xmlns:p14="http://schemas.microsoft.com/office/powerpoint/2010/main" val="196236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92500"/>
          </a:bodyPr>
          <a:lstStyle/>
          <a:p>
            <a:pPr marL="0" indent="0">
              <a:buNone/>
            </a:pPr>
            <a:r>
              <a:rPr lang="fi-FI" b="1" dirty="0" smtClean="0">
                <a:solidFill>
                  <a:schemeClr val="accent3"/>
                </a:solidFill>
              </a:rPr>
              <a:t>Kenttätyö</a:t>
            </a:r>
            <a:r>
              <a:rPr lang="fi-FI" dirty="0" smtClean="0"/>
              <a:t>: Haastatteluja ja </a:t>
            </a:r>
            <a:r>
              <a:rPr lang="fi-FI" dirty="0" smtClean="0"/>
              <a:t>havainnointia = </a:t>
            </a:r>
            <a:r>
              <a:rPr lang="fi-FI" b="1" dirty="0" smtClean="0"/>
              <a:t>usein luonteeltaan muistitietoaineistoa!</a:t>
            </a:r>
            <a:endParaRPr lang="fi-FI" b="1" dirty="0" smtClean="0"/>
          </a:p>
          <a:p>
            <a:pPr lvl="1"/>
            <a:r>
              <a:rPr lang="fi-FI" dirty="0" smtClean="0"/>
              <a:t>Haastattelupuhetta = haastattelunauhoja → </a:t>
            </a:r>
            <a:r>
              <a:rPr lang="fi-FI" dirty="0"/>
              <a:t>litteroitua </a:t>
            </a:r>
            <a:r>
              <a:rPr lang="fi-FI" b="1" dirty="0" smtClean="0"/>
              <a:t>tekstiä</a:t>
            </a:r>
          </a:p>
          <a:p>
            <a:pPr lvl="1"/>
            <a:r>
              <a:rPr lang="fi-FI" dirty="0" smtClean="0"/>
              <a:t>Havainnointi = </a:t>
            </a:r>
            <a:r>
              <a:rPr lang="fi-FI" dirty="0"/>
              <a:t>kenttäpäiväkirja, </a:t>
            </a:r>
            <a:r>
              <a:rPr lang="fi-FI" dirty="0" smtClean="0"/>
              <a:t>muita muistiinpanoja, videokuvaa, valokuvia </a:t>
            </a:r>
            <a:r>
              <a:rPr lang="fi-FI" dirty="0"/>
              <a:t>= </a:t>
            </a:r>
            <a:r>
              <a:rPr lang="fi-FI" b="1" dirty="0"/>
              <a:t>tekstiä</a:t>
            </a:r>
            <a:r>
              <a:rPr lang="fi-FI" dirty="0"/>
              <a:t> ja </a:t>
            </a:r>
            <a:r>
              <a:rPr lang="fi-FI" b="1" dirty="0" smtClean="0"/>
              <a:t>kuvia</a:t>
            </a:r>
          </a:p>
          <a:p>
            <a:pPr lvl="1"/>
            <a:r>
              <a:rPr lang="fi-FI" dirty="0" smtClean="0"/>
              <a:t>Ennen myös esineiden keruuta!</a:t>
            </a:r>
          </a:p>
          <a:p>
            <a:pPr marL="457200" lvl="1" indent="0">
              <a:buNone/>
            </a:pPr>
            <a:r>
              <a:rPr lang="fi-FI" dirty="0" smtClean="0"/>
              <a:t>→ aineistoa säilytetään mahdollisesti </a:t>
            </a:r>
            <a:r>
              <a:rPr lang="fi-FI" b="1" dirty="0" smtClean="0">
                <a:solidFill>
                  <a:schemeClr val="accent2"/>
                </a:solidFill>
              </a:rPr>
              <a:t>arkistossa</a:t>
            </a:r>
            <a:r>
              <a:rPr lang="fi-FI" dirty="0" smtClean="0"/>
              <a:t> ja se tai sen luettelointitiedot voivat olla </a:t>
            </a:r>
            <a:r>
              <a:rPr lang="fi-FI" b="1" dirty="0" smtClean="0">
                <a:solidFill>
                  <a:schemeClr val="accent1"/>
                </a:solidFill>
              </a:rPr>
              <a:t>sähköisessä muodossa</a:t>
            </a:r>
          </a:p>
          <a:p>
            <a:pPr lvl="1"/>
            <a:r>
              <a:rPr lang="fi-FI" dirty="0" smtClean="0"/>
              <a:t>kenttätyöaineisto vanhenee joka tapauksessa; kun aikaa on kulunut tarpeeksi, kentälle ei voi enää palata tekemään täydentäviä haastatteluja </a:t>
            </a:r>
          </a:p>
        </p:txBody>
      </p:sp>
      <p:sp>
        <p:nvSpPr>
          <p:cNvPr id="4" name="Slide Number Placeholder 3"/>
          <p:cNvSpPr>
            <a:spLocks noGrp="1"/>
          </p:cNvSpPr>
          <p:nvPr>
            <p:ph type="sldNum" sz="quarter" idx="12"/>
          </p:nvPr>
        </p:nvSpPr>
        <p:spPr/>
        <p:txBody>
          <a:bodyPr/>
          <a:lstStyle/>
          <a:p>
            <a:fld id="{FC6F26EC-48EB-4383-8AF8-9A977425876A}" type="slidenum">
              <a:rPr lang="fi-FI" smtClean="0"/>
              <a:t>9</a:t>
            </a:fld>
            <a:endParaRPr lang="fi-FI"/>
          </a:p>
        </p:txBody>
      </p:sp>
    </p:spTree>
    <p:extLst>
      <p:ext uri="{BB962C8B-B14F-4D97-AF65-F5344CB8AC3E}">
        <p14:creationId xmlns:p14="http://schemas.microsoft.com/office/powerpoint/2010/main" val="2918465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3631</Words>
  <Application>Microsoft Office PowerPoint</Application>
  <PresentationFormat>On-screen Show (4:3)</PresentationFormat>
  <Paragraphs>312</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ETNA202 Menetelmäopinnot II Tekstit ja visuaaliset dokumentit Luento II: Muistitietoaineistot </vt:lpstr>
      <vt:lpstr>Tammikuun luentojen sisällöt</vt:lpstr>
      <vt:lpstr>Arkistomatka Helsinkiin 14.–15.2.</vt:lpstr>
      <vt:lpstr>Tehtävä arkistomatkalle</vt:lpstr>
      <vt:lpstr>Artikkelit (5 kpl)</vt:lpstr>
      <vt:lpstr>Alustuksen sisältö</vt:lpstr>
      <vt:lpstr>Kurssin suorittaminen</vt:lpstr>
      <vt:lpstr>Kertauksena</vt:lpstr>
      <vt:lpstr>PowerPoint Presentation</vt:lpstr>
      <vt:lpstr>PowerPoint Presentation</vt:lpstr>
      <vt:lpstr>PowerPoint Presentation</vt:lpstr>
      <vt:lpstr>Muistitieto / oral history</vt:lpstr>
      <vt:lpstr>Luennon lähteet</vt:lpstr>
      <vt:lpstr>Oral history</vt:lpstr>
      <vt:lpstr>Folkloristinen muistitietotutkimus</vt:lpstr>
      <vt:lpstr>Kansatieteellinen muistitietotutkimus</vt:lpstr>
      <vt:lpstr>Kyselyt</vt:lpstr>
      <vt:lpstr>Kyselyt</vt:lpstr>
      <vt:lpstr>Muistitieto lähteenä ja kohteena </vt:lpstr>
      <vt:lpstr>Muistitiedon konstruktiivisuus</vt:lpstr>
      <vt:lpstr>Miten tutkia muistitietoa?</vt:lpstr>
      <vt:lpstr>Esimerkkitapaus: SKS:n housukysely</vt:lpstr>
      <vt:lpstr>PowerPoint Presentation</vt:lpstr>
      <vt:lpstr>Tutkimuksen tehtävä</vt:lpstr>
      <vt:lpstr>Millaisena ymmärrän muistitiedon?</vt:lpstr>
      <vt:lpstr>PowerPoint Presentation</vt:lpstr>
      <vt:lpstr>Aineisto lähteenä</vt:lpstr>
      <vt:lpstr>Aineisto faktatiedon lähteenä</vt:lpstr>
      <vt:lpstr>PowerPoint Presentation</vt:lpstr>
      <vt:lpstr>Aineisto lähteenä sosio-kulttuurisiin merkityksiin ja tulkintoihin</vt:lpstr>
      <vt:lpstr>PowerPoint Presentation</vt:lpstr>
      <vt:lpstr>PowerPoint Presentation</vt:lpstr>
      <vt:lpstr>Muistitieto kohteena: muistelun/kerronnan rakenteet ja keinot</vt:lpstr>
      <vt:lpstr>PowerPoint Presentation</vt:lpstr>
      <vt:lpstr>Analysointi on aineiston lukemista</vt:lpstr>
      <vt:lpstr>PowerPoint Presentation</vt:lpstr>
      <vt:lpstr>PowerPoint Presentation</vt:lpstr>
      <vt:lpstr>PowerPoint Presentation</vt:lpstr>
      <vt:lpstr>Analysointi: kysymysten esittämistä aineistolle</vt:lpstr>
      <vt:lpstr>Tutkimukselliset kontekstit </vt:lpstr>
      <vt:lpstr>Lähteet</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ETNA202 Menetelmäopinnot II Tekstit ja visuaaliset dokumentit: Luento I:Tekstien analysointi </dc:title>
  <dc:creator>Turunen Arja</dc:creator>
  <cp:lastModifiedBy>Turunen Arja</cp:lastModifiedBy>
  <cp:revision>191</cp:revision>
  <dcterms:created xsi:type="dcterms:W3CDTF">2012-12-19T11:12:14Z</dcterms:created>
  <dcterms:modified xsi:type="dcterms:W3CDTF">2013-01-15T08:59:03Z</dcterms:modified>
</cp:coreProperties>
</file>