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63" r:id="rId3"/>
    <p:sldId id="257" r:id="rId4"/>
    <p:sldId id="288" r:id="rId5"/>
    <p:sldId id="287" r:id="rId6"/>
    <p:sldId id="264" r:id="rId7"/>
    <p:sldId id="265" r:id="rId8"/>
    <p:sldId id="289" r:id="rId9"/>
    <p:sldId id="290" r:id="rId10"/>
    <p:sldId id="269" r:id="rId11"/>
    <p:sldId id="270" r:id="rId12"/>
    <p:sldId id="258" r:id="rId13"/>
    <p:sldId id="259" r:id="rId14"/>
    <p:sldId id="321" r:id="rId15"/>
    <p:sldId id="260" r:id="rId16"/>
    <p:sldId id="261" r:id="rId17"/>
    <p:sldId id="262" r:id="rId18"/>
    <p:sldId id="296" r:id="rId19"/>
    <p:sldId id="267" r:id="rId20"/>
    <p:sldId id="292" r:id="rId21"/>
    <p:sldId id="291" r:id="rId22"/>
    <p:sldId id="294" r:id="rId23"/>
    <p:sldId id="295" r:id="rId24"/>
    <p:sldId id="274" r:id="rId25"/>
    <p:sldId id="275" r:id="rId26"/>
    <p:sldId id="276" r:id="rId27"/>
    <p:sldId id="273" r:id="rId28"/>
    <p:sldId id="277" r:id="rId29"/>
    <p:sldId id="278" r:id="rId30"/>
    <p:sldId id="279" r:id="rId31"/>
    <p:sldId id="280" r:id="rId32"/>
    <p:sldId id="271" r:id="rId33"/>
    <p:sldId id="281" r:id="rId34"/>
    <p:sldId id="282" r:id="rId35"/>
    <p:sldId id="283" r:id="rId36"/>
    <p:sldId id="284" r:id="rId37"/>
    <p:sldId id="298" r:id="rId38"/>
    <p:sldId id="300" r:id="rId39"/>
    <p:sldId id="301" r:id="rId40"/>
    <p:sldId id="302" r:id="rId41"/>
    <p:sldId id="303" r:id="rId42"/>
    <p:sldId id="305" r:id="rId43"/>
    <p:sldId id="306" r:id="rId44"/>
    <p:sldId id="307" r:id="rId45"/>
    <p:sldId id="319" r:id="rId46"/>
    <p:sldId id="309" r:id="rId47"/>
    <p:sldId id="310" r:id="rId48"/>
    <p:sldId id="311" r:id="rId49"/>
    <p:sldId id="312" r:id="rId50"/>
    <p:sldId id="313" r:id="rId51"/>
    <p:sldId id="314" r:id="rId52"/>
    <p:sldId id="304" r:id="rId53"/>
    <p:sldId id="315" r:id="rId54"/>
    <p:sldId id="316" r:id="rId55"/>
    <p:sldId id="318" r:id="rId56"/>
    <p:sldId id="308" r:id="rId57"/>
    <p:sldId id="320" r:id="rId58"/>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817343-38D9-4776-9265-9D4475A1A8BF}" type="datetimeFigureOut">
              <a:rPr lang="fi-FI" smtClean="0"/>
              <a:t>16.1.2013</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B2400C-0260-4AC0-B8DE-F72F06E64E29}" type="slidenum">
              <a:rPr lang="fi-FI" smtClean="0"/>
              <a:t>‹#›</a:t>
            </a:fld>
            <a:endParaRPr lang="fi-FI"/>
          </a:p>
        </p:txBody>
      </p:sp>
    </p:spTree>
    <p:extLst>
      <p:ext uri="{BB962C8B-B14F-4D97-AF65-F5344CB8AC3E}">
        <p14:creationId xmlns:p14="http://schemas.microsoft.com/office/powerpoint/2010/main" val="1329751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907EF1E1-627A-4096-9251-2163B36EC04E}" type="datetimeFigureOut">
              <a:rPr lang="fi-FI" smtClean="0"/>
              <a:t>16.1.2013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4A2A62E-2DE8-4D4C-9740-FFE00A90147A}" type="slidenum">
              <a:rPr lang="fi-FI" smtClean="0"/>
              <a:t>‹#›</a:t>
            </a:fld>
            <a:endParaRPr lang="fi-FI"/>
          </a:p>
        </p:txBody>
      </p:sp>
    </p:spTree>
    <p:extLst>
      <p:ext uri="{BB962C8B-B14F-4D97-AF65-F5344CB8AC3E}">
        <p14:creationId xmlns:p14="http://schemas.microsoft.com/office/powerpoint/2010/main" val="400045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907EF1E1-627A-4096-9251-2163B36EC04E}" type="datetimeFigureOut">
              <a:rPr lang="fi-FI" smtClean="0"/>
              <a:t>16.1.2013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4A2A62E-2DE8-4D4C-9740-FFE00A90147A}" type="slidenum">
              <a:rPr lang="fi-FI" smtClean="0"/>
              <a:t>‹#›</a:t>
            </a:fld>
            <a:endParaRPr lang="fi-FI"/>
          </a:p>
        </p:txBody>
      </p:sp>
    </p:spTree>
    <p:extLst>
      <p:ext uri="{BB962C8B-B14F-4D97-AF65-F5344CB8AC3E}">
        <p14:creationId xmlns:p14="http://schemas.microsoft.com/office/powerpoint/2010/main" val="3064741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907EF1E1-627A-4096-9251-2163B36EC04E}" type="datetimeFigureOut">
              <a:rPr lang="fi-FI" smtClean="0"/>
              <a:t>16.1.2013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4A2A62E-2DE8-4D4C-9740-FFE00A90147A}" type="slidenum">
              <a:rPr lang="fi-FI" smtClean="0"/>
              <a:t>‹#›</a:t>
            </a:fld>
            <a:endParaRPr lang="fi-FI"/>
          </a:p>
        </p:txBody>
      </p:sp>
    </p:spTree>
    <p:extLst>
      <p:ext uri="{BB962C8B-B14F-4D97-AF65-F5344CB8AC3E}">
        <p14:creationId xmlns:p14="http://schemas.microsoft.com/office/powerpoint/2010/main" val="1953274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907EF1E1-627A-4096-9251-2163B36EC04E}" type="datetimeFigureOut">
              <a:rPr lang="fi-FI" smtClean="0"/>
              <a:t>16.1.2013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4A2A62E-2DE8-4D4C-9740-FFE00A90147A}" type="slidenum">
              <a:rPr lang="fi-FI" smtClean="0"/>
              <a:t>‹#›</a:t>
            </a:fld>
            <a:endParaRPr lang="fi-FI"/>
          </a:p>
        </p:txBody>
      </p:sp>
    </p:spTree>
    <p:extLst>
      <p:ext uri="{BB962C8B-B14F-4D97-AF65-F5344CB8AC3E}">
        <p14:creationId xmlns:p14="http://schemas.microsoft.com/office/powerpoint/2010/main" val="2782721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7EF1E1-627A-4096-9251-2163B36EC04E}" type="datetimeFigureOut">
              <a:rPr lang="fi-FI" smtClean="0"/>
              <a:t>16.1.2013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4A2A62E-2DE8-4D4C-9740-FFE00A90147A}" type="slidenum">
              <a:rPr lang="fi-FI" smtClean="0"/>
              <a:t>‹#›</a:t>
            </a:fld>
            <a:endParaRPr lang="fi-FI"/>
          </a:p>
        </p:txBody>
      </p:sp>
    </p:spTree>
    <p:extLst>
      <p:ext uri="{BB962C8B-B14F-4D97-AF65-F5344CB8AC3E}">
        <p14:creationId xmlns:p14="http://schemas.microsoft.com/office/powerpoint/2010/main" val="2282174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907EF1E1-627A-4096-9251-2163B36EC04E}" type="datetimeFigureOut">
              <a:rPr lang="fi-FI" smtClean="0"/>
              <a:t>16.1.2013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4A2A62E-2DE8-4D4C-9740-FFE00A90147A}" type="slidenum">
              <a:rPr lang="fi-FI" smtClean="0"/>
              <a:t>‹#›</a:t>
            </a:fld>
            <a:endParaRPr lang="fi-FI"/>
          </a:p>
        </p:txBody>
      </p:sp>
    </p:spTree>
    <p:extLst>
      <p:ext uri="{BB962C8B-B14F-4D97-AF65-F5344CB8AC3E}">
        <p14:creationId xmlns:p14="http://schemas.microsoft.com/office/powerpoint/2010/main" val="719543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907EF1E1-627A-4096-9251-2163B36EC04E}" type="datetimeFigureOut">
              <a:rPr lang="fi-FI" smtClean="0"/>
              <a:t>16.1.2013</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14A2A62E-2DE8-4D4C-9740-FFE00A90147A}" type="slidenum">
              <a:rPr lang="fi-FI" smtClean="0"/>
              <a:t>‹#›</a:t>
            </a:fld>
            <a:endParaRPr lang="fi-FI"/>
          </a:p>
        </p:txBody>
      </p:sp>
    </p:spTree>
    <p:extLst>
      <p:ext uri="{BB962C8B-B14F-4D97-AF65-F5344CB8AC3E}">
        <p14:creationId xmlns:p14="http://schemas.microsoft.com/office/powerpoint/2010/main" val="322796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907EF1E1-627A-4096-9251-2163B36EC04E}" type="datetimeFigureOut">
              <a:rPr lang="fi-FI" smtClean="0"/>
              <a:t>16.1.2013</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14A2A62E-2DE8-4D4C-9740-FFE00A90147A}" type="slidenum">
              <a:rPr lang="fi-FI" smtClean="0"/>
              <a:t>‹#›</a:t>
            </a:fld>
            <a:endParaRPr lang="fi-FI"/>
          </a:p>
        </p:txBody>
      </p:sp>
    </p:spTree>
    <p:extLst>
      <p:ext uri="{BB962C8B-B14F-4D97-AF65-F5344CB8AC3E}">
        <p14:creationId xmlns:p14="http://schemas.microsoft.com/office/powerpoint/2010/main" val="4176517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EF1E1-627A-4096-9251-2163B36EC04E}" type="datetimeFigureOut">
              <a:rPr lang="fi-FI" smtClean="0"/>
              <a:t>16.1.2013</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14A2A62E-2DE8-4D4C-9740-FFE00A90147A}" type="slidenum">
              <a:rPr lang="fi-FI" smtClean="0"/>
              <a:t>‹#›</a:t>
            </a:fld>
            <a:endParaRPr lang="fi-FI"/>
          </a:p>
        </p:txBody>
      </p:sp>
    </p:spTree>
    <p:extLst>
      <p:ext uri="{BB962C8B-B14F-4D97-AF65-F5344CB8AC3E}">
        <p14:creationId xmlns:p14="http://schemas.microsoft.com/office/powerpoint/2010/main" val="2381003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7EF1E1-627A-4096-9251-2163B36EC04E}" type="datetimeFigureOut">
              <a:rPr lang="fi-FI" smtClean="0"/>
              <a:t>16.1.2013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4A2A62E-2DE8-4D4C-9740-FFE00A90147A}" type="slidenum">
              <a:rPr lang="fi-FI" smtClean="0"/>
              <a:t>‹#›</a:t>
            </a:fld>
            <a:endParaRPr lang="fi-FI"/>
          </a:p>
        </p:txBody>
      </p:sp>
    </p:spTree>
    <p:extLst>
      <p:ext uri="{BB962C8B-B14F-4D97-AF65-F5344CB8AC3E}">
        <p14:creationId xmlns:p14="http://schemas.microsoft.com/office/powerpoint/2010/main" val="401661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7EF1E1-627A-4096-9251-2163B36EC04E}" type="datetimeFigureOut">
              <a:rPr lang="fi-FI" smtClean="0"/>
              <a:t>16.1.2013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4A2A62E-2DE8-4D4C-9740-FFE00A90147A}" type="slidenum">
              <a:rPr lang="fi-FI" smtClean="0"/>
              <a:t>‹#›</a:t>
            </a:fld>
            <a:endParaRPr lang="fi-FI"/>
          </a:p>
        </p:txBody>
      </p:sp>
    </p:spTree>
    <p:extLst>
      <p:ext uri="{BB962C8B-B14F-4D97-AF65-F5344CB8AC3E}">
        <p14:creationId xmlns:p14="http://schemas.microsoft.com/office/powerpoint/2010/main" val="375475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7EF1E1-627A-4096-9251-2163B36EC04E}" type="datetimeFigureOut">
              <a:rPr lang="fi-FI" smtClean="0"/>
              <a:t>16.1.2013</a:t>
            </a:fld>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2A62E-2DE8-4D4C-9740-FFE00A90147A}" type="slidenum">
              <a:rPr lang="fi-FI" smtClean="0"/>
              <a:t>‹#›</a:t>
            </a:fld>
            <a:endParaRPr lang="fi-FI"/>
          </a:p>
        </p:txBody>
      </p:sp>
    </p:spTree>
    <p:extLst>
      <p:ext uri="{BB962C8B-B14F-4D97-AF65-F5344CB8AC3E}">
        <p14:creationId xmlns:p14="http://schemas.microsoft.com/office/powerpoint/2010/main" val="1966663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i-FI" b="1" dirty="0" smtClean="0"/>
              <a:t>ETNA202 Menetelmäopinnot II Tekstit ja visuaaliset dokumentit</a:t>
            </a:r>
            <a:r>
              <a:rPr lang="fi-FI" dirty="0" smtClean="0"/>
              <a:t/>
            </a:r>
            <a:br>
              <a:rPr lang="fi-FI" dirty="0" smtClean="0"/>
            </a:br>
            <a:r>
              <a:rPr lang="fi-FI" dirty="0" smtClean="0"/>
              <a:t>Luento </a:t>
            </a:r>
            <a:r>
              <a:rPr lang="fi-FI" dirty="0" err="1" smtClean="0"/>
              <a:t>III:”Valmiiden</a:t>
            </a:r>
            <a:r>
              <a:rPr lang="fi-FI" dirty="0" smtClean="0"/>
              <a:t>” tekstien analysointi</a:t>
            </a:r>
            <a:endParaRPr lang="fi-FI" dirty="0"/>
          </a:p>
        </p:txBody>
      </p:sp>
      <p:sp>
        <p:nvSpPr>
          <p:cNvPr id="3" name="Subtitle 2"/>
          <p:cNvSpPr>
            <a:spLocks noGrp="1"/>
          </p:cNvSpPr>
          <p:nvPr>
            <p:ph type="subTitle" idx="1"/>
          </p:nvPr>
        </p:nvSpPr>
        <p:spPr/>
        <p:txBody>
          <a:bodyPr/>
          <a:lstStyle/>
          <a:p>
            <a:r>
              <a:rPr lang="fi-FI" dirty="0" smtClean="0"/>
              <a:t>Arja Turunen</a:t>
            </a:r>
          </a:p>
          <a:p>
            <a:r>
              <a:rPr lang="fi-FI" dirty="0" smtClean="0"/>
              <a:t>FT, tutkijatohtori</a:t>
            </a:r>
          </a:p>
          <a:p>
            <a:r>
              <a:rPr lang="fi-FI" dirty="0" err="1" smtClean="0"/>
              <a:t>Arja.h.turunen@jyu.fi</a:t>
            </a:r>
            <a:endParaRPr lang="fi-FI" dirty="0"/>
          </a:p>
        </p:txBody>
      </p:sp>
    </p:spTree>
    <p:extLst>
      <p:ext uri="{BB962C8B-B14F-4D97-AF65-F5344CB8AC3E}">
        <p14:creationId xmlns:p14="http://schemas.microsoft.com/office/powerpoint/2010/main" val="2266995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Muita esimerkkejä kirjoitetusta kulttuurista osana arkipäivän ilmiötä</a:t>
            </a:r>
            <a:endParaRPr lang="fi-FI" dirty="0"/>
          </a:p>
        </p:txBody>
      </p:sp>
      <p:sp>
        <p:nvSpPr>
          <p:cNvPr id="3" name="Content Placeholder 2"/>
          <p:cNvSpPr>
            <a:spLocks noGrp="1"/>
          </p:cNvSpPr>
          <p:nvPr>
            <p:ph idx="1"/>
          </p:nvPr>
        </p:nvSpPr>
        <p:spPr/>
        <p:txBody>
          <a:bodyPr>
            <a:normAutofit fontScale="77500" lnSpcReduction="20000"/>
          </a:bodyPr>
          <a:lstStyle/>
          <a:p>
            <a:r>
              <a:rPr lang="fi-FI" dirty="0" smtClean="0"/>
              <a:t>Ruokakulttuuri – keittokirjat (Maarit Knuuttila 2006: Kansanomainen keittämisen taito. Helsinki: Muinaismuistoyhdistys)</a:t>
            </a:r>
          </a:p>
          <a:p>
            <a:r>
              <a:rPr lang="fi-FI" dirty="0" smtClean="0"/>
              <a:t>Asuminen – sisustuslehdet (Minna </a:t>
            </a:r>
            <a:r>
              <a:rPr lang="fi-FI" dirty="0" err="1" smtClean="0"/>
              <a:t>Sarantola-Weiss</a:t>
            </a:r>
            <a:r>
              <a:rPr lang="fi-FI" dirty="0" smtClean="0"/>
              <a:t> 2003: Sohvaryhmän läpimurto. Helsinki: SKS.)</a:t>
            </a:r>
          </a:p>
          <a:p>
            <a:r>
              <a:rPr lang="fi-FI" dirty="0" smtClean="0"/>
              <a:t>Tutkimustehtävänä tutkia opiskelijaelämää vuonna 2013</a:t>
            </a:r>
          </a:p>
          <a:p>
            <a:pPr lvl="1"/>
            <a:r>
              <a:rPr lang="fi-FI" dirty="0" smtClean="0"/>
              <a:t>Etnografiset menetelmät: osallistuva havainnointi, haastattelut, kuvaaminen, kyselyt</a:t>
            </a:r>
          </a:p>
          <a:p>
            <a:pPr lvl="1"/>
            <a:r>
              <a:rPr lang="fi-FI" dirty="0" smtClean="0"/>
              <a:t>Kaikki ne tekstit, joiden kanssa opiskelijat ovat tekemisissä: opinto-oppaat, kelan lomakkeet, opintoja varten luettu kirjallisuus</a:t>
            </a:r>
          </a:p>
          <a:p>
            <a:pPr lvl="1"/>
            <a:r>
              <a:rPr lang="fi-FI" dirty="0" smtClean="0"/>
              <a:t>Mediakeskustelu opiskelijoita koskevista asioista</a:t>
            </a:r>
          </a:p>
          <a:p>
            <a:pPr lvl="1"/>
            <a:endParaRPr lang="fi-FI" dirty="0"/>
          </a:p>
        </p:txBody>
      </p:sp>
    </p:spTree>
    <p:extLst>
      <p:ext uri="{BB962C8B-B14F-4D97-AF65-F5344CB8AC3E}">
        <p14:creationId xmlns:p14="http://schemas.microsoft.com/office/powerpoint/2010/main" val="1014291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Harjoitustehtävä valmiista aineistoista</a:t>
            </a:r>
            <a:endParaRPr lang="fi-FI" dirty="0"/>
          </a:p>
        </p:txBody>
      </p:sp>
      <p:sp>
        <p:nvSpPr>
          <p:cNvPr id="3" name="Content Placeholder 2"/>
          <p:cNvSpPr>
            <a:spLocks noGrp="1"/>
          </p:cNvSpPr>
          <p:nvPr>
            <p:ph idx="1"/>
          </p:nvPr>
        </p:nvSpPr>
        <p:spPr>
          <a:xfrm>
            <a:off x="467544" y="1268760"/>
            <a:ext cx="8219256" cy="4857403"/>
          </a:xfrm>
        </p:spPr>
        <p:txBody>
          <a:bodyPr/>
          <a:lstStyle/>
          <a:p>
            <a:r>
              <a:rPr lang="fi-FI" dirty="0" smtClean="0"/>
              <a:t>Valitse ns. valmis teksti, joka liittyy aiheeseen, jota olisit kiinnostunut tutkimaan</a:t>
            </a:r>
          </a:p>
          <a:p>
            <a:r>
              <a:rPr lang="fi-FI" dirty="0" smtClean="0"/>
              <a:t>Analysoi tekstiä luennolla esitettyjen teemojen ja muiden vinkkien kautta</a:t>
            </a:r>
          </a:p>
          <a:p>
            <a:pPr lvl="1"/>
            <a:r>
              <a:rPr lang="fi-FI" dirty="0" smtClean="0"/>
              <a:t>Esittele teksti ja sen kirjoittaja ja julkaisuajankohta ja -paikka</a:t>
            </a:r>
          </a:p>
          <a:p>
            <a:pPr lvl="1"/>
            <a:r>
              <a:rPr lang="fi-FI" dirty="0" smtClean="0"/>
              <a:t>Kerro, mihin olet analyysissä kiinnittänyt huomiota</a:t>
            </a:r>
          </a:p>
          <a:p>
            <a:pPr lvl="1"/>
            <a:r>
              <a:rPr lang="fi-FI" dirty="0" smtClean="0"/>
              <a:t>Millaisia tuloksia sait</a:t>
            </a:r>
          </a:p>
          <a:p>
            <a:endParaRPr lang="fi-FI" dirty="0"/>
          </a:p>
        </p:txBody>
      </p:sp>
    </p:spTree>
    <p:extLst>
      <p:ext uri="{BB962C8B-B14F-4D97-AF65-F5344CB8AC3E}">
        <p14:creationId xmlns:p14="http://schemas.microsoft.com/office/powerpoint/2010/main" val="1470470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lstStyle/>
          <a:p>
            <a:r>
              <a:rPr lang="fi-FI" dirty="0" smtClean="0"/>
              <a:t>Tekstin tutkimuksen menetelmiä</a:t>
            </a:r>
            <a:endParaRPr lang="fi-FI" dirty="0"/>
          </a:p>
        </p:txBody>
      </p:sp>
      <p:sp>
        <p:nvSpPr>
          <p:cNvPr id="3" name="Content Placeholder 2"/>
          <p:cNvSpPr>
            <a:spLocks noGrp="1"/>
          </p:cNvSpPr>
          <p:nvPr>
            <p:ph idx="1"/>
          </p:nvPr>
        </p:nvSpPr>
        <p:spPr>
          <a:xfrm>
            <a:off x="467544" y="1268760"/>
            <a:ext cx="8219256" cy="4857403"/>
          </a:xfrm>
        </p:spPr>
        <p:txBody>
          <a:bodyPr>
            <a:normAutofit fontScale="92500" lnSpcReduction="20000"/>
          </a:bodyPr>
          <a:lstStyle/>
          <a:p>
            <a:r>
              <a:rPr lang="fi-FI" dirty="0" smtClean="0"/>
              <a:t>Myös lähiluku on relevantti menetelmä</a:t>
            </a:r>
          </a:p>
          <a:p>
            <a:r>
              <a:rPr lang="fi-FI" dirty="0" smtClean="0"/>
              <a:t>Diskurssintutkimus: diskurssianalyysi, </a:t>
            </a:r>
            <a:r>
              <a:rPr lang="fi-FI" dirty="0"/>
              <a:t>r</a:t>
            </a:r>
            <a:r>
              <a:rPr lang="fi-FI" dirty="0" smtClean="0"/>
              <a:t>etorinen analyysi, </a:t>
            </a:r>
            <a:r>
              <a:rPr lang="fi-FI" dirty="0" err="1" smtClean="0"/>
              <a:t>narratiivinen</a:t>
            </a:r>
            <a:r>
              <a:rPr lang="fi-FI" dirty="0" smtClean="0"/>
              <a:t> analyysi, feministinen analyysi jne.</a:t>
            </a:r>
          </a:p>
          <a:p>
            <a:r>
              <a:rPr lang="fi-FI" dirty="0" smtClean="0"/>
              <a:t>Taustalla ajatus siitä, että tekstit eivät vain heijasta todellisuutta vaan luovat ja ylläpitävät sitä</a:t>
            </a:r>
          </a:p>
          <a:p>
            <a:r>
              <a:rPr lang="fi-FI" dirty="0" smtClean="0"/>
              <a:t>Tutkimuksessa kiinnitetään huomiota kielen merkitykseen todellisuuden rakentajana</a:t>
            </a:r>
          </a:p>
          <a:p>
            <a:r>
              <a:rPr lang="fi-FI" dirty="0" smtClean="0"/>
              <a:t>Kriittinen tutkimus: miten yhteiskunnallisia valtasuhteita pidetään yllä kielen kautta (vrt. vastakarvaan lukeminen)</a:t>
            </a:r>
            <a:endParaRPr lang="fi-FI" dirty="0"/>
          </a:p>
        </p:txBody>
      </p:sp>
    </p:spTree>
    <p:extLst>
      <p:ext uri="{BB962C8B-B14F-4D97-AF65-F5344CB8AC3E}">
        <p14:creationId xmlns:p14="http://schemas.microsoft.com/office/powerpoint/2010/main" val="1638567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fi-FI" dirty="0" smtClean="0"/>
              <a:t>Diskurssintutkimus</a:t>
            </a:r>
            <a:endParaRPr lang="fi-FI" dirty="0"/>
          </a:p>
        </p:txBody>
      </p:sp>
      <p:sp>
        <p:nvSpPr>
          <p:cNvPr id="3" name="Content Placeholder 2"/>
          <p:cNvSpPr>
            <a:spLocks noGrp="1"/>
          </p:cNvSpPr>
          <p:nvPr>
            <p:ph idx="1"/>
          </p:nvPr>
        </p:nvSpPr>
        <p:spPr>
          <a:xfrm>
            <a:off x="467544" y="1196752"/>
            <a:ext cx="8219256" cy="4929411"/>
          </a:xfrm>
        </p:spPr>
        <p:txBody>
          <a:bodyPr/>
          <a:lstStyle/>
          <a:p>
            <a:r>
              <a:rPr lang="fi-FI" dirty="0" smtClean="0"/>
              <a:t>Lähteitä: </a:t>
            </a:r>
          </a:p>
          <a:p>
            <a:pPr lvl="1"/>
            <a:r>
              <a:rPr lang="fi-FI" dirty="0" smtClean="0"/>
              <a:t>Jokinen, </a:t>
            </a:r>
            <a:r>
              <a:rPr lang="fi-FI" dirty="0" err="1" smtClean="0"/>
              <a:t>Juhila</a:t>
            </a:r>
            <a:r>
              <a:rPr lang="fi-FI" dirty="0" smtClean="0"/>
              <a:t> &amp; Suoninen 1993. Diskurssianalyysin aakkoset. Tampere: Vastapaino.</a:t>
            </a:r>
          </a:p>
          <a:p>
            <a:pPr lvl="1"/>
            <a:r>
              <a:rPr lang="fi-FI" dirty="0"/>
              <a:t>Jokinen, </a:t>
            </a:r>
            <a:r>
              <a:rPr lang="fi-FI" dirty="0" err="1"/>
              <a:t>Juhila</a:t>
            </a:r>
            <a:r>
              <a:rPr lang="fi-FI" dirty="0"/>
              <a:t> &amp; Suoninen </a:t>
            </a:r>
            <a:r>
              <a:rPr lang="fi-FI" dirty="0" smtClean="0"/>
              <a:t>199</a:t>
            </a:r>
            <a:r>
              <a:rPr lang="fi-FI" dirty="0"/>
              <a:t>. </a:t>
            </a:r>
            <a:r>
              <a:rPr lang="fi-FI" dirty="0" smtClean="0"/>
              <a:t>Diskurssianalyysi liikkeessä. </a:t>
            </a:r>
            <a:r>
              <a:rPr lang="fi-FI" dirty="0"/>
              <a:t>Tampere: </a:t>
            </a:r>
            <a:r>
              <a:rPr lang="fi-FI" dirty="0" smtClean="0"/>
              <a:t>Vastapaino.</a:t>
            </a:r>
          </a:p>
          <a:p>
            <a:pPr lvl="1"/>
            <a:r>
              <a:rPr lang="fi-FI" dirty="0" err="1" smtClean="0"/>
              <a:t>Sajavaara</a:t>
            </a:r>
            <a:r>
              <a:rPr lang="fi-FI" dirty="0" smtClean="0"/>
              <a:t> &amp; </a:t>
            </a:r>
            <a:r>
              <a:rPr lang="fi-FI" dirty="0" err="1" smtClean="0"/>
              <a:t>Piirainen-Marsh</a:t>
            </a:r>
            <a:r>
              <a:rPr lang="fi-FI" dirty="0" smtClean="0"/>
              <a:t> (toim.) 2000. Kieli, diskurssi &amp; yhteisö. Jyväskylä: Jyväskylän yliopisto.</a:t>
            </a:r>
          </a:p>
          <a:p>
            <a:pPr lvl="1"/>
            <a:r>
              <a:rPr lang="fi-FI" dirty="0" smtClean="0"/>
              <a:t>Pietikäinen &amp; Mäntynen 2009. Kurssi kohti diskurssia. Tampere: Vastapaino.</a:t>
            </a:r>
            <a:endParaRPr lang="fi-FI" dirty="0"/>
          </a:p>
        </p:txBody>
      </p:sp>
    </p:spTree>
    <p:extLst>
      <p:ext uri="{BB962C8B-B14F-4D97-AF65-F5344CB8AC3E}">
        <p14:creationId xmlns:p14="http://schemas.microsoft.com/office/powerpoint/2010/main" val="3234122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Mediadiskurssien tutkimus</a:t>
            </a:r>
            <a:endParaRPr lang="fi-FI" dirty="0"/>
          </a:p>
        </p:txBody>
      </p:sp>
      <p:sp>
        <p:nvSpPr>
          <p:cNvPr id="3" name="Content Placeholder 2"/>
          <p:cNvSpPr>
            <a:spLocks noGrp="1"/>
          </p:cNvSpPr>
          <p:nvPr>
            <p:ph idx="1"/>
          </p:nvPr>
        </p:nvSpPr>
        <p:spPr/>
        <p:txBody>
          <a:bodyPr/>
          <a:lstStyle/>
          <a:p>
            <a:r>
              <a:rPr lang="fi-FI" dirty="0" err="1"/>
              <a:t>Fairclough</a:t>
            </a:r>
            <a:r>
              <a:rPr lang="fi-FI" dirty="0"/>
              <a:t>, Norman 1992. </a:t>
            </a:r>
            <a:r>
              <a:rPr lang="fi-FI" dirty="0" err="1"/>
              <a:t>Discourse</a:t>
            </a:r>
            <a:r>
              <a:rPr lang="fi-FI" dirty="0"/>
              <a:t> and Social </a:t>
            </a:r>
            <a:r>
              <a:rPr lang="fi-FI" dirty="0" err="1"/>
              <a:t>Change</a:t>
            </a:r>
            <a:r>
              <a:rPr lang="fi-FI" dirty="0"/>
              <a:t>. </a:t>
            </a:r>
            <a:r>
              <a:rPr lang="fi-FI" dirty="0" err="1"/>
              <a:t>Cambride</a:t>
            </a:r>
            <a:r>
              <a:rPr lang="fi-FI" dirty="0"/>
              <a:t>: </a:t>
            </a:r>
            <a:r>
              <a:rPr lang="fi-FI" dirty="0" err="1"/>
              <a:t>Polity</a:t>
            </a:r>
            <a:r>
              <a:rPr lang="fi-FI" dirty="0"/>
              <a:t>.</a:t>
            </a:r>
          </a:p>
          <a:p>
            <a:r>
              <a:rPr lang="fi-FI" dirty="0" err="1"/>
              <a:t>Fairclough</a:t>
            </a:r>
            <a:r>
              <a:rPr lang="fi-FI" dirty="0"/>
              <a:t>, Norman </a:t>
            </a:r>
            <a:r>
              <a:rPr lang="fi-FI" dirty="0" smtClean="0"/>
              <a:t>1997</a:t>
            </a:r>
            <a:r>
              <a:rPr lang="fi-FI" dirty="0"/>
              <a:t>. Miten media puhuu? Tampere: Vastapaino.</a:t>
            </a:r>
          </a:p>
          <a:p>
            <a:r>
              <a:rPr lang="fi-FI" dirty="0" err="1" smtClean="0"/>
              <a:t>Fairclough</a:t>
            </a:r>
            <a:r>
              <a:rPr lang="fi-FI" dirty="0"/>
              <a:t>, Norman </a:t>
            </a:r>
            <a:r>
              <a:rPr lang="fi-FI" dirty="0" smtClean="0"/>
              <a:t>2003</a:t>
            </a:r>
            <a:r>
              <a:rPr lang="fi-FI" dirty="0"/>
              <a:t>. </a:t>
            </a:r>
            <a:r>
              <a:rPr lang="fi-FI" dirty="0" err="1"/>
              <a:t>Analysing</a:t>
            </a:r>
            <a:r>
              <a:rPr lang="fi-FI" dirty="0"/>
              <a:t> </a:t>
            </a:r>
            <a:r>
              <a:rPr lang="fi-FI" dirty="0" err="1"/>
              <a:t>Discourse</a:t>
            </a:r>
            <a:r>
              <a:rPr lang="fi-FI" dirty="0"/>
              <a:t>. </a:t>
            </a:r>
            <a:r>
              <a:rPr lang="fi-FI" dirty="0" err="1"/>
              <a:t>Textual</a:t>
            </a:r>
            <a:r>
              <a:rPr lang="fi-FI" dirty="0"/>
              <a:t> Analysis for Social </a:t>
            </a:r>
            <a:r>
              <a:rPr lang="fi-FI" dirty="0" err="1"/>
              <a:t>Research</a:t>
            </a:r>
            <a:r>
              <a:rPr lang="fi-FI" dirty="0"/>
              <a:t>. London: </a:t>
            </a:r>
            <a:r>
              <a:rPr lang="fi-FI" dirty="0" err="1"/>
              <a:t>Routledge</a:t>
            </a:r>
            <a:r>
              <a:rPr lang="fi-FI" dirty="0"/>
              <a:t>.</a:t>
            </a:r>
          </a:p>
          <a:p>
            <a:endParaRPr lang="fi-FI" dirty="0"/>
          </a:p>
          <a:p>
            <a:endParaRPr lang="fi-FI" dirty="0"/>
          </a:p>
        </p:txBody>
      </p:sp>
    </p:spTree>
    <p:extLst>
      <p:ext uri="{BB962C8B-B14F-4D97-AF65-F5344CB8AC3E}">
        <p14:creationId xmlns:p14="http://schemas.microsoft.com/office/powerpoint/2010/main" val="3412314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Kielitieteellinen tausta</a:t>
            </a:r>
            <a:endParaRPr lang="fi-FI" dirty="0"/>
          </a:p>
        </p:txBody>
      </p:sp>
      <p:sp>
        <p:nvSpPr>
          <p:cNvPr id="4" name="Content Placeholder 3"/>
          <p:cNvSpPr>
            <a:spLocks noGrp="1"/>
          </p:cNvSpPr>
          <p:nvPr>
            <p:ph sz="half" idx="1"/>
          </p:nvPr>
        </p:nvSpPr>
        <p:spPr/>
        <p:txBody>
          <a:bodyPr>
            <a:normAutofit/>
          </a:bodyPr>
          <a:lstStyle/>
          <a:p>
            <a:pPr marL="0" indent="0">
              <a:buNone/>
            </a:pPr>
            <a:r>
              <a:rPr lang="fi-FI" dirty="0" smtClean="0"/>
              <a:t>Formalistinen kielitiede:</a:t>
            </a:r>
          </a:p>
          <a:p>
            <a:r>
              <a:rPr lang="fi-FI" dirty="0" smtClean="0"/>
              <a:t>Kielitieteen tehtävänä kuvata abstraktin kielisysteemin universaaleja säännönmukaisuuksia</a:t>
            </a:r>
          </a:p>
          <a:p>
            <a:r>
              <a:rPr lang="fi-FI" dirty="0" smtClean="0"/>
              <a:t>Mihin säännönmukaisuuksiin kielisysteemi rakentuu?</a:t>
            </a:r>
            <a:endParaRPr lang="fi-FI" dirty="0"/>
          </a:p>
        </p:txBody>
      </p:sp>
      <p:sp>
        <p:nvSpPr>
          <p:cNvPr id="5" name="Content Placeholder 4"/>
          <p:cNvSpPr>
            <a:spLocks noGrp="1"/>
          </p:cNvSpPr>
          <p:nvPr>
            <p:ph sz="half" idx="2"/>
          </p:nvPr>
        </p:nvSpPr>
        <p:spPr/>
        <p:txBody>
          <a:bodyPr>
            <a:normAutofit/>
          </a:bodyPr>
          <a:lstStyle/>
          <a:p>
            <a:pPr marL="0" indent="0">
              <a:buNone/>
            </a:pPr>
            <a:r>
              <a:rPr lang="fi-FI" dirty="0" smtClean="0"/>
              <a:t>Funktionaalinen kielitiede:</a:t>
            </a:r>
          </a:p>
          <a:p>
            <a:r>
              <a:rPr lang="fi-FI" dirty="0" smtClean="0"/>
              <a:t>Tutkimuksen tehtävänä kuvata, miten eri puheyhteisön jäsenet käyttävät kieltä eri tarkoituksiin</a:t>
            </a:r>
          </a:p>
          <a:p>
            <a:r>
              <a:rPr lang="fi-FI" dirty="0" smtClean="0"/>
              <a:t>Miten merkitykset rakentuvat?</a:t>
            </a:r>
          </a:p>
          <a:p>
            <a:endParaRPr lang="fi-FI" dirty="0"/>
          </a:p>
        </p:txBody>
      </p:sp>
      <p:sp>
        <p:nvSpPr>
          <p:cNvPr id="3" name="Footer Placeholder 2"/>
          <p:cNvSpPr>
            <a:spLocks noGrp="1"/>
          </p:cNvSpPr>
          <p:nvPr>
            <p:ph type="ftr" sz="quarter" idx="11"/>
          </p:nvPr>
        </p:nvSpPr>
        <p:spPr/>
        <p:txBody>
          <a:bodyPr/>
          <a:lstStyle/>
          <a:p>
            <a:r>
              <a:rPr lang="fi-FI" smtClean="0"/>
              <a:t>Lähde: Minna-Riitta Luukka 2008: Näkökulma luo kohteen. Teoksessa Kieli, diskurssi &amp; yhteisö</a:t>
            </a:r>
            <a:endParaRPr lang="fi-FI" dirty="0"/>
          </a:p>
        </p:txBody>
      </p:sp>
    </p:spTree>
    <p:extLst>
      <p:ext uri="{BB962C8B-B14F-4D97-AF65-F5344CB8AC3E}">
        <p14:creationId xmlns:p14="http://schemas.microsoft.com/office/powerpoint/2010/main" val="1899536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fi-FI" dirty="0" smtClean="0"/>
              <a:t>Diskurssi</a:t>
            </a:r>
            <a:endParaRPr lang="fi-FI" dirty="0"/>
          </a:p>
        </p:txBody>
      </p:sp>
      <p:sp>
        <p:nvSpPr>
          <p:cNvPr id="5" name="Content Placeholder 4"/>
          <p:cNvSpPr>
            <a:spLocks noGrp="1"/>
          </p:cNvSpPr>
          <p:nvPr>
            <p:ph idx="1"/>
          </p:nvPr>
        </p:nvSpPr>
        <p:spPr>
          <a:xfrm>
            <a:off x="467544" y="1196752"/>
            <a:ext cx="8219256" cy="4929411"/>
          </a:xfrm>
        </p:spPr>
        <p:txBody>
          <a:bodyPr>
            <a:normAutofit fontScale="77500" lnSpcReduction="20000"/>
          </a:bodyPr>
          <a:lstStyle/>
          <a:p>
            <a:r>
              <a:rPr lang="fi-FI" dirty="0" smtClean="0"/>
              <a:t>Formalistinen kielentutkimus: kiinnostus kielenkäytön viestinnällisiin ulottuvuuksiin, jota ei voi selittää kieliopilla (esim. ironia); diskurssi= lausetta laajempi kielellinen kokonaisuus. </a:t>
            </a:r>
          </a:p>
          <a:p>
            <a:pPr lvl="1"/>
            <a:r>
              <a:rPr lang="fi-FI" dirty="0"/>
              <a:t>m</a:t>
            </a:r>
            <a:r>
              <a:rPr lang="fi-FI" dirty="0" smtClean="0"/>
              <a:t>iten tekstit rakentuvat kielellisesti</a:t>
            </a:r>
          </a:p>
          <a:p>
            <a:pPr lvl="1"/>
            <a:r>
              <a:rPr lang="fi-FI" dirty="0" smtClean="0"/>
              <a:t>miten tekstejä luetaan ja ymmärretään</a:t>
            </a:r>
          </a:p>
          <a:p>
            <a:r>
              <a:rPr lang="fi-FI" dirty="0" smtClean="0"/>
              <a:t>Funktionaalinen kielentutkimus: diskurssi on sosiaalisen toiminnan muoto</a:t>
            </a:r>
          </a:p>
          <a:p>
            <a:pPr lvl="1"/>
            <a:r>
              <a:rPr lang="fi-FI" dirty="0"/>
              <a:t>keskustelunanalyysi: vuorovaikutuksen etenemisen </a:t>
            </a:r>
            <a:r>
              <a:rPr lang="fi-FI" dirty="0" smtClean="0"/>
              <a:t>analyysi – kielenkäyttö ei ole merkitysten välittämistä vaan aktiivista toimintaa, johon osallistuu sekä tekstin tuottaja että vastaanottaja</a:t>
            </a:r>
          </a:p>
          <a:p>
            <a:pPr lvl="1"/>
            <a:r>
              <a:rPr lang="fi-FI" dirty="0" smtClean="0"/>
              <a:t>Konstruktivistinen näkökulma: kieli ja kielenkäyttö eivät ole sidoksissa vain vuorovaikutustilanteeseen, vaan laajemmin niihin yhteisöihin, joissa kieltä käytetään</a:t>
            </a:r>
          </a:p>
          <a:p>
            <a:pPr lvl="1"/>
            <a:endParaRPr lang="fi-FI" dirty="0"/>
          </a:p>
        </p:txBody>
      </p:sp>
      <p:sp>
        <p:nvSpPr>
          <p:cNvPr id="4" name="Footer Placeholder 3"/>
          <p:cNvSpPr>
            <a:spLocks noGrp="1"/>
          </p:cNvSpPr>
          <p:nvPr>
            <p:ph type="ftr" sz="quarter" idx="11"/>
          </p:nvPr>
        </p:nvSpPr>
        <p:spPr/>
        <p:txBody>
          <a:bodyPr/>
          <a:lstStyle/>
          <a:p>
            <a:r>
              <a:rPr lang="fi-FI" dirty="0"/>
              <a:t>Lähde: Minna-Riitta Luukka 2008: Näkökulma luo kohteen. Teoksessa Kieli, diskurssi &amp; yhteisö</a:t>
            </a:r>
          </a:p>
          <a:p>
            <a:endParaRPr lang="fi-FI" dirty="0"/>
          </a:p>
        </p:txBody>
      </p:sp>
    </p:spTree>
    <p:extLst>
      <p:ext uri="{BB962C8B-B14F-4D97-AF65-F5344CB8AC3E}">
        <p14:creationId xmlns:p14="http://schemas.microsoft.com/office/powerpoint/2010/main" val="3589672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fi-FI" dirty="0" smtClean="0"/>
              <a:t>Konstruktivistinen näkökulma</a:t>
            </a:r>
            <a:endParaRPr lang="fi-FI" dirty="0"/>
          </a:p>
        </p:txBody>
      </p:sp>
      <p:sp>
        <p:nvSpPr>
          <p:cNvPr id="3" name="Content Placeholder 2"/>
          <p:cNvSpPr>
            <a:spLocks noGrp="1"/>
          </p:cNvSpPr>
          <p:nvPr>
            <p:ph idx="1"/>
          </p:nvPr>
        </p:nvSpPr>
        <p:spPr>
          <a:xfrm>
            <a:off x="467544" y="1196752"/>
            <a:ext cx="8219256" cy="4929411"/>
          </a:xfrm>
        </p:spPr>
        <p:txBody>
          <a:bodyPr>
            <a:normAutofit fontScale="77500" lnSpcReduction="20000"/>
          </a:bodyPr>
          <a:lstStyle/>
          <a:p>
            <a:r>
              <a:rPr lang="fi-FI" dirty="0" smtClean="0"/>
              <a:t>Kielenkäytön kautta ei vain ilmaista asioita vaan rakennetaan ja tuotetaan niitä</a:t>
            </a:r>
          </a:p>
          <a:p>
            <a:r>
              <a:rPr lang="fi-FI" dirty="0" smtClean="0"/>
              <a:t>Kielenkäyttö ei perustu vain yksilöllisiin valintoihin vaan kielen käyttäjä rakentaa, uusintaa tai muokkaa yhteiskuntaa tai kulttuuria</a:t>
            </a:r>
          </a:p>
          <a:p>
            <a:r>
              <a:rPr lang="fi-FI" dirty="0" smtClean="0"/>
              <a:t>Kieli ei ole neutraali viestinvälittäjä vaan kielellisillä valinnoilla </a:t>
            </a:r>
            <a:r>
              <a:rPr lang="fi-FI" dirty="0" err="1" smtClean="0"/>
              <a:t>merkityksellistetään</a:t>
            </a:r>
            <a:r>
              <a:rPr lang="fi-FI" dirty="0" smtClean="0"/>
              <a:t> kohteena olevaa </a:t>
            </a:r>
            <a:r>
              <a:rPr lang="fi-FI" dirty="0" smtClean="0"/>
              <a:t>asiaa = luodaan </a:t>
            </a:r>
            <a:r>
              <a:rPr lang="fi-FI" b="1" dirty="0" smtClean="0"/>
              <a:t>representaatioita</a:t>
            </a:r>
            <a:endParaRPr lang="fi-FI" b="1" dirty="0" smtClean="0"/>
          </a:p>
          <a:p>
            <a:r>
              <a:rPr lang="fi-FI" dirty="0"/>
              <a:t>Esim. saksan ja ranskan kielessä substantiivit ovat feminiinejä, maskuliineja tai neutreja, suomen kielessä tällaista ilmiötä ei </a:t>
            </a:r>
            <a:r>
              <a:rPr lang="fi-FI" dirty="0" smtClean="0"/>
              <a:t>ole</a:t>
            </a:r>
          </a:p>
          <a:p>
            <a:r>
              <a:rPr lang="fi-FI" dirty="0"/>
              <a:t>Erilaiset passiivimuodot eri kielissä: suomeksi asioita </a:t>
            </a:r>
            <a:r>
              <a:rPr lang="fi-FI" i="1" dirty="0"/>
              <a:t>ymmärretään</a:t>
            </a:r>
            <a:r>
              <a:rPr lang="fi-FI" dirty="0"/>
              <a:t>, in </a:t>
            </a:r>
            <a:r>
              <a:rPr lang="fi-FI" dirty="0" err="1"/>
              <a:t>english</a:t>
            </a:r>
            <a:r>
              <a:rPr lang="fi-FI" dirty="0"/>
              <a:t> </a:t>
            </a:r>
            <a:r>
              <a:rPr lang="fi-FI" i="1" dirty="0" err="1"/>
              <a:t>we</a:t>
            </a:r>
            <a:r>
              <a:rPr lang="fi-FI" i="1" dirty="0"/>
              <a:t> </a:t>
            </a:r>
            <a:r>
              <a:rPr lang="fi-FI" i="1" dirty="0" err="1" smtClean="0"/>
              <a:t>understand</a:t>
            </a:r>
            <a:r>
              <a:rPr lang="fi-FI" dirty="0" smtClean="0"/>
              <a:t> / </a:t>
            </a:r>
            <a:r>
              <a:rPr lang="fi-FI" i="1" dirty="0" err="1" smtClean="0"/>
              <a:t>you</a:t>
            </a:r>
            <a:r>
              <a:rPr lang="fi-FI" i="1" dirty="0" smtClean="0"/>
              <a:t> </a:t>
            </a:r>
            <a:r>
              <a:rPr lang="fi-FI" i="1" dirty="0" err="1" smtClean="0"/>
              <a:t>undestand</a:t>
            </a:r>
            <a:r>
              <a:rPr lang="fi-FI" dirty="0" smtClean="0"/>
              <a:t> – suomen </a:t>
            </a:r>
            <a:r>
              <a:rPr lang="fi-FI" dirty="0" err="1" smtClean="0"/>
              <a:t>sä-passiivi</a:t>
            </a:r>
            <a:r>
              <a:rPr lang="fi-FI" dirty="0" smtClean="0"/>
              <a:t>?</a:t>
            </a:r>
            <a:endParaRPr lang="fi-FI" dirty="0"/>
          </a:p>
          <a:p>
            <a:pPr marL="0" indent="0">
              <a:buNone/>
            </a:pPr>
            <a:endParaRPr lang="fi-FI" dirty="0" smtClean="0"/>
          </a:p>
          <a:p>
            <a:endParaRPr lang="fi-FI" dirty="0"/>
          </a:p>
        </p:txBody>
      </p:sp>
    </p:spTree>
    <p:extLst>
      <p:ext uri="{BB962C8B-B14F-4D97-AF65-F5344CB8AC3E}">
        <p14:creationId xmlns:p14="http://schemas.microsoft.com/office/powerpoint/2010/main" val="2150153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332656"/>
            <a:ext cx="8219256" cy="5793507"/>
          </a:xfrm>
        </p:spPr>
        <p:txBody>
          <a:bodyPr/>
          <a:lstStyle/>
          <a:p>
            <a:r>
              <a:rPr lang="fi-FI" dirty="0"/>
              <a:t>Kun jostain aiheesta kirjoitetaan tai puhutaan tietyn diskurssin puitteissa, tuotetaan tietynlaista tietoa </a:t>
            </a:r>
            <a:r>
              <a:rPr lang="fi-FI" dirty="0" smtClean="0"/>
              <a:t>aiheesta. </a:t>
            </a:r>
          </a:p>
          <a:p>
            <a:r>
              <a:rPr lang="fi-FI" dirty="0"/>
              <a:t>T</a:t>
            </a:r>
            <a:r>
              <a:rPr lang="fi-FI" dirty="0" smtClean="0"/>
              <a:t>iettyihin </a:t>
            </a:r>
            <a:r>
              <a:rPr lang="fi-FI" dirty="0"/>
              <a:t>diskursseihin nojautuminen samalla rajaa ulos muut tavat, joilla aihetta voitaisiin konstruoida. </a:t>
            </a:r>
            <a:endParaRPr lang="fi-FI" dirty="0" smtClean="0"/>
          </a:p>
          <a:p>
            <a:r>
              <a:rPr lang="fi-FI" dirty="0" smtClean="0"/>
              <a:t>Itse </a:t>
            </a:r>
            <a:r>
              <a:rPr lang="fi-FI" dirty="0"/>
              <a:t>tekstit eivät edusta diskursseja vaan pikemminkin nojautuvat </a:t>
            </a:r>
            <a:r>
              <a:rPr lang="fi-FI" dirty="0" smtClean="0"/>
              <a:t>niihin.</a:t>
            </a:r>
          </a:p>
          <a:p>
            <a:r>
              <a:rPr lang="fi-FI" dirty="0" smtClean="0"/>
              <a:t>Yhdessä tekstissä voi olla läsnä useita diskursseja – tutkimuksellisesti kiinnostavaa, miten diskursseja tällöin käytetään</a:t>
            </a:r>
            <a:endParaRPr lang="fi-FI" dirty="0"/>
          </a:p>
        </p:txBody>
      </p:sp>
    </p:spTree>
    <p:extLst>
      <p:ext uri="{BB962C8B-B14F-4D97-AF65-F5344CB8AC3E}">
        <p14:creationId xmlns:p14="http://schemas.microsoft.com/office/powerpoint/2010/main" val="467495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dirty="0"/>
          </a:p>
        </p:txBody>
      </p:sp>
      <p:sp>
        <p:nvSpPr>
          <p:cNvPr id="3" name="Content Placeholder 2"/>
          <p:cNvSpPr>
            <a:spLocks noGrp="1"/>
          </p:cNvSpPr>
          <p:nvPr>
            <p:ph idx="1"/>
          </p:nvPr>
        </p:nvSpPr>
        <p:spPr>
          <a:xfrm>
            <a:off x="467544" y="260648"/>
            <a:ext cx="8219256" cy="5865515"/>
          </a:xfrm>
        </p:spPr>
        <p:txBody>
          <a:bodyPr>
            <a:normAutofit lnSpcReduction="10000"/>
          </a:bodyPr>
          <a:lstStyle/>
          <a:p>
            <a:endParaRPr lang="fi-FI" dirty="0" smtClean="0"/>
          </a:p>
          <a:p>
            <a:r>
              <a:rPr lang="fi-FI" dirty="0" smtClean="0"/>
              <a:t>”</a:t>
            </a:r>
            <a:r>
              <a:rPr lang="fi-FI" dirty="0"/>
              <a:t>Mikä tahansa on, se yksinkertaisesti on, mutta heti kun yritämme ilmaista mitä jossakin on, astumme diskurssien maailmaan.” Kenneth J. </a:t>
            </a:r>
            <a:r>
              <a:rPr lang="fi-FI" dirty="0" err="1" smtClean="0"/>
              <a:t>Gergen</a:t>
            </a:r>
            <a:endParaRPr lang="fi-FI" dirty="0" smtClean="0"/>
          </a:p>
          <a:p>
            <a:r>
              <a:rPr lang="fi-FI" dirty="0" smtClean="0"/>
              <a:t>Diskurssintutkimus ei tarkoita, että reaalimaailma unohdetaan ja keskitytään </a:t>
            </a:r>
            <a:r>
              <a:rPr lang="fi-FI" i="1" dirty="0" smtClean="0"/>
              <a:t>vain diskurssien</a:t>
            </a:r>
            <a:r>
              <a:rPr lang="fi-FI" dirty="0" smtClean="0"/>
              <a:t> tutkimiseen</a:t>
            </a:r>
          </a:p>
          <a:p>
            <a:r>
              <a:rPr lang="fi-FI" dirty="0" smtClean="0"/>
              <a:t>Diskurssintutkimuksen lähtökohtana on, että viestintätilanteissa reaalimaailma välittyy ja se tavoitetaan vain kielenkäytön kautta</a:t>
            </a:r>
          </a:p>
          <a:p>
            <a:r>
              <a:rPr lang="fi-FI" dirty="0" smtClean="0"/>
              <a:t>Merkitykset ovat kielellisesti rakentuneita</a:t>
            </a:r>
            <a:endParaRPr lang="fi-FI" dirty="0"/>
          </a:p>
          <a:p>
            <a:pPr marL="0" indent="0">
              <a:buNone/>
            </a:pPr>
            <a:endParaRPr lang="fi-FI" dirty="0" smtClean="0"/>
          </a:p>
          <a:p>
            <a:endParaRPr lang="fi-FI" dirty="0" smtClean="0"/>
          </a:p>
          <a:p>
            <a:endParaRPr lang="fi-FI" dirty="0" smtClean="0"/>
          </a:p>
          <a:p>
            <a:endParaRPr lang="fi-FI" dirty="0"/>
          </a:p>
        </p:txBody>
      </p:sp>
    </p:spTree>
    <p:extLst>
      <p:ext uri="{BB962C8B-B14F-4D97-AF65-F5344CB8AC3E}">
        <p14:creationId xmlns:p14="http://schemas.microsoft.com/office/powerpoint/2010/main" val="3176860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78098"/>
          </a:xfrm>
        </p:spPr>
        <p:txBody>
          <a:bodyPr/>
          <a:lstStyle/>
          <a:p>
            <a:r>
              <a:rPr lang="fi-FI" dirty="0" smtClean="0"/>
              <a:t>Tammikuun luentojen sisällöt</a:t>
            </a:r>
            <a:endParaRPr lang="fi-FI" dirty="0"/>
          </a:p>
        </p:txBody>
      </p:sp>
      <p:sp>
        <p:nvSpPr>
          <p:cNvPr id="3" name="Content Placeholder 2"/>
          <p:cNvSpPr>
            <a:spLocks noGrp="1"/>
          </p:cNvSpPr>
          <p:nvPr>
            <p:ph idx="1"/>
          </p:nvPr>
        </p:nvSpPr>
        <p:spPr>
          <a:xfrm>
            <a:off x="467544" y="1196752"/>
            <a:ext cx="8219256" cy="4929411"/>
          </a:xfrm>
        </p:spPr>
        <p:txBody>
          <a:bodyPr>
            <a:normAutofit fontScale="92500" lnSpcReduction="20000"/>
          </a:bodyPr>
          <a:lstStyle/>
          <a:p>
            <a:r>
              <a:rPr lang="fi-FI" dirty="0" smtClean="0"/>
              <a:t>14.1.: </a:t>
            </a:r>
          </a:p>
          <a:p>
            <a:pPr lvl="1"/>
            <a:r>
              <a:rPr lang="fi-FI" dirty="0" smtClean="0"/>
              <a:t>kurssin sisältö, tausta ja tavoitteet</a:t>
            </a:r>
          </a:p>
          <a:p>
            <a:pPr lvl="1"/>
            <a:r>
              <a:rPr lang="fi-FI" dirty="0" smtClean="0"/>
              <a:t>Arkistolaitoksen esittely (</a:t>
            </a:r>
            <a:r>
              <a:rPr lang="fi-FI" i="1" dirty="0" smtClean="0"/>
              <a:t>arkistokurssi</a:t>
            </a:r>
            <a:r>
              <a:rPr lang="fi-FI" dirty="0" smtClean="0"/>
              <a:t>)</a:t>
            </a:r>
          </a:p>
          <a:p>
            <a:pPr lvl="1"/>
            <a:r>
              <a:rPr lang="fi-FI" dirty="0" smtClean="0"/>
              <a:t>Tutkimusetiikka (</a:t>
            </a:r>
            <a:r>
              <a:rPr lang="fi-FI" i="1" dirty="0" smtClean="0"/>
              <a:t>arkistokurssi</a:t>
            </a:r>
            <a:r>
              <a:rPr lang="fi-FI" dirty="0" smtClean="0"/>
              <a:t>)</a:t>
            </a:r>
          </a:p>
          <a:p>
            <a:r>
              <a:rPr lang="fi-FI" dirty="0" smtClean="0"/>
              <a:t>15.1.: Muistitietoaineistojen tutkimus (</a:t>
            </a:r>
            <a:r>
              <a:rPr lang="fi-FI" i="1" dirty="0" smtClean="0"/>
              <a:t>arkistokurssi</a:t>
            </a:r>
            <a:r>
              <a:rPr lang="fi-FI" dirty="0" smtClean="0"/>
              <a:t>)</a:t>
            </a:r>
          </a:p>
          <a:p>
            <a:r>
              <a:rPr lang="fi-FI" b="1" dirty="0" smtClean="0"/>
              <a:t>16.1.: ”Valmiiden” tekstien tutkimus (</a:t>
            </a:r>
            <a:r>
              <a:rPr lang="fi-FI" b="1" i="1" dirty="0" smtClean="0"/>
              <a:t>uusi</a:t>
            </a:r>
            <a:r>
              <a:rPr lang="fi-FI" b="1" dirty="0" smtClean="0"/>
              <a:t>)</a:t>
            </a:r>
          </a:p>
          <a:p>
            <a:r>
              <a:rPr lang="fi-FI" dirty="0" smtClean="0"/>
              <a:t>17.1.: Kuvien tutkimus, kuvaa ja tekstiä sisältävien aineistojen tutkimus (</a:t>
            </a:r>
            <a:r>
              <a:rPr lang="fi-FI" i="1" dirty="0" smtClean="0"/>
              <a:t>uusi</a:t>
            </a:r>
            <a:r>
              <a:rPr lang="fi-FI" dirty="0" smtClean="0"/>
              <a:t>)</a:t>
            </a:r>
          </a:p>
          <a:p>
            <a:r>
              <a:rPr lang="fi-FI" dirty="0" smtClean="0"/>
              <a:t>21.1.: Internet-aineistot (</a:t>
            </a:r>
            <a:r>
              <a:rPr lang="fi-FI" i="1" dirty="0" smtClean="0"/>
              <a:t>sähköisten aineistojen kurssi</a:t>
            </a:r>
            <a:r>
              <a:rPr lang="fi-FI" dirty="0" smtClean="0"/>
              <a:t>)</a:t>
            </a:r>
            <a:endParaRPr lang="fi-FI" dirty="0"/>
          </a:p>
        </p:txBody>
      </p:sp>
    </p:spTree>
    <p:extLst>
      <p:ext uri="{BB962C8B-B14F-4D97-AF65-F5344CB8AC3E}">
        <p14:creationId xmlns:p14="http://schemas.microsoft.com/office/powerpoint/2010/main" val="27255218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r>
              <a:rPr lang="fi-FI" dirty="0" smtClean="0"/>
              <a:t>Esimerkki: Kaadut liukkaalla pihalla ja tunnet jalassa kipua. Miten </a:t>
            </a:r>
            <a:r>
              <a:rPr lang="fi-FI" dirty="0"/>
              <a:t>kuvaat </a:t>
            </a:r>
            <a:r>
              <a:rPr lang="fi-FI" dirty="0" smtClean="0"/>
              <a:t>sitä?</a:t>
            </a:r>
          </a:p>
          <a:p>
            <a:pPr lvl="1"/>
            <a:r>
              <a:rPr lang="fi-FI" dirty="0"/>
              <a:t>Lääkäri haluaa kuulla kielellisen </a:t>
            </a:r>
            <a:r>
              <a:rPr lang="fi-FI" dirty="0" smtClean="0"/>
              <a:t>kuvauksen; piirretty</a:t>
            </a:r>
            <a:r>
              <a:rPr lang="fi-FI" dirty="0"/>
              <a:t>, maalattu tai sävelletty versio ei käy</a:t>
            </a:r>
          </a:p>
          <a:p>
            <a:pPr lvl="1"/>
            <a:r>
              <a:rPr lang="fi-FI" dirty="0"/>
              <a:t>Kaaduit ulkomaan lomalla. Miten kuvailet kipua vieraalla kielellä?</a:t>
            </a:r>
          </a:p>
          <a:p>
            <a:r>
              <a:rPr lang="fi-FI" dirty="0" smtClean="0"/>
              <a:t>Esimerkki: Miten kuvata rakastumista, surua, iloa, tuskaa?</a:t>
            </a:r>
          </a:p>
          <a:p>
            <a:pPr marL="0" indent="0">
              <a:buNone/>
            </a:pPr>
            <a:endParaRPr lang="fi-FI" dirty="0"/>
          </a:p>
        </p:txBody>
      </p:sp>
    </p:spTree>
    <p:extLst>
      <p:ext uri="{BB962C8B-B14F-4D97-AF65-F5344CB8AC3E}">
        <p14:creationId xmlns:p14="http://schemas.microsoft.com/office/powerpoint/2010/main" val="97606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260648"/>
            <a:ext cx="8219256" cy="5865515"/>
          </a:xfrm>
        </p:spPr>
        <p:txBody>
          <a:bodyPr>
            <a:normAutofit/>
          </a:bodyPr>
          <a:lstStyle/>
          <a:p>
            <a:pPr marL="0" indent="0">
              <a:buNone/>
            </a:pPr>
            <a:r>
              <a:rPr lang="fi-FI" dirty="0" smtClean="0"/>
              <a:t>Uutistekstejä:</a:t>
            </a:r>
          </a:p>
          <a:p>
            <a:pPr lvl="1"/>
            <a:r>
              <a:rPr lang="fi-FI" dirty="0" smtClean="0"/>
              <a:t>”Lumi </a:t>
            </a:r>
            <a:r>
              <a:rPr lang="fi-FI" dirty="0"/>
              <a:t>yllätti autoilijat” </a:t>
            </a:r>
            <a:r>
              <a:rPr lang="fi-FI" dirty="0" smtClean="0"/>
              <a:t>/ </a:t>
            </a:r>
            <a:r>
              <a:rPr lang="fi-FI" dirty="0"/>
              <a:t>”Autoilijat eivät osanneet varautua talven tuloon”</a:t>
            </a:r>
          </a:p>
          <a:p>
            <a:pPr lvl="1"/>
            <a:r>
              <a:rPr lang="fi-FI" dirty="0"/>
              <a:t>”Auto törmäsi hirveen</a:t>
            </a:r>
            <a:r>
              <a:rPr lang="fi-FI" dirty="0" smtClean="0"/>
              <a:t>” / </a:t>
            </a:r>
            <a:r>
              <a:rPr lang="fi-FI" dirty="0"/>
              <a:t>”Hirvi törmäsi autoon”</a:t>
            </a:r>
          </a:p>
          <a:p>
            <a:pPr lvl="1"/>
            <a:r>
              <a:rPr lang="fi-FI" dirty="0"/>
              <a:t>”Autoilija törmäsi puuhun</a:t>
            </a:r>
            <a:r>
              <a:rPr lang="fi-FI" dirty="0" smtClean="0"/>
              <a:t>” / </a:t>
            </a:r>
            <a:r>
              <a:rPr lang="fi-FI" dirty="0"/>
              <a:t>”Naisautoilija törmäsi puuhun</a:t>
            </a:r>
            <a:r>
              <a:rPr lang="fi-FI" dirty="0" smtClean="0"/>
              <a:t>”</a:t>
            </a:r>
          </a:p>
          <a:p>
            <a:pPr lvl="1"/>
            <a:r>
              <a:rPr lang="fi-FI" dirty="0"/>
              <a:t>”Nainen raiskattiin” /  ”Mies raiskasi naisen</a:t>
            </a:r>
            <a:r>
              <a:rPr lang="fi-FI" dirty="0" smtClean="0"/>
              <a:t>”</a:t>
            </a:r>
            <a:endParaRPr lang="fi-FI" dirty="0"/>
          </a:p>
          <a:p>
            <a:endParaRPr lang="fi-FI" dirty="0"/>
          </a:p>
        </p:txBody>
      </p:sp>
    </p:spTree>
    <p:extLst>
      <p:ext uri="{BB962C8B-B14F-4D97-AF65-F5344CB8AC3E}">
        <p14:creationId xmlns:p14="http://schemas.microsoft.com/office/powerpoint/2010/main" val="3762396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764704"/>
            <a:ext cx="8219256" cy="5361459"/>
          </a:xfrm>
        </p:spPr>
        <p:txBody>
          <a:bodyPr/>
          <a:lstStyle/>
          <a:p>
            <a:pPr marL="0" indent="0">
              <a:buNone/>
            </a:pPr>
            <a:r>
              <a:rPr lang="en-US" dirty="0" err="1"/>
              <a:t>Mainostekstit</a:t>
            </a:r>
            <a:r>
              <a:rPr lang="en-US" dirty="0"/>
              <a:t>: </a:t>
            </a:r>
          </a:p>
          <a:p>
            <a:r>
              <a:rPr lang="en-US" dirty="0"/>
              <a:t>Gillette – the best a man can get / Gillette – the best a woman can get</a:t>
            </a:r>
          </a:p>
          <a:p>
            <a:pPr marL="0" indent="0">
              <a:buNone/>
            </a:pPr>
            <a:endParaRPr lang="fi-FI" dirty="0" smtClean="0"/>
          </a:p>
          <a:p>
            <a:pPr marL="0" indent="0">
              <a:buNone/>
            </a:pPr>
            <a:r>
              <a:rPr lang="fi-FI" dirty="0" smtClean="0"/>
              <a:t>Tutkimustekstit</a:t>
            </a:r>
            <a:r>
              <a:rPr lang="fi-FI" dirty="0"/>
              <a:t>: </a:t>
            </a:r>
          </a:p>
          <a:p>
            <a:r>
              <a:rPr lang="fi-FI" dirty="0"/>
              <a:t>”Tässä tutkimuksessa tarkastellaan” / ”Tässä tutkimuksessa tarkastelen”</a:t>
            </a:r>
          </a:p>
          <a:p>
            <a:endParaRPr lang="fi-FI" dirty="0"/>
          </a:p>
        </p:txBody>
      </p:sp>
    </p:spTree>
    <p:extLst>
      <p:ext uri="{BB962C8B-B14F-4D97-AF65-F5344CB8AC3E}">
        <p14:creationId xmlns:p14="http://schemas.microsoft.com/office/powerpoint/2010/main" val="2452010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Yhteiskuntatieteellinen diskurssintutkimus</a:t>
            </a:r>
            <a:endParaRPr lang="fi-FI" dirty="0"/>
          </a:p>
        </p:txBody>
      </p:sp>
      <p:sp>
        <p:nvSpPr>
          <p:cNvPr id="3" name="Content Placeholder 2"/>
          <p:cNvSpPr>
            <a:spLocks noGrp="1"/>
          </p:cNvSpPr>
          <p:nvPr>
            <p:ph idx="1"/>
          </p:nvPr>
        </p:nvSpPr>
        <p:spPr/>
        <p:txBody>
          <a:bodyPr>
            <a:normAutofit fontScale="92500" lnSpcReduction="20000"/>
          </a:bodyPr>
          <a:lstStyle/>
          <a:p>
            <a:pPr marL="0" indent="0">
              <a:buNone/>
            </a:pPr>
            <a:r>
              <a:rPr lang="fi-FI" dirty="0" smtClean="0"/>
              <a:t>Usein = </a:t>
            </a:r>
            <a:r>
              <a:rPr lang="fi-FI" dirty="0"/>
              <a:t>kriittinen </a:t>
            </a:r>
            <a:r>
              <a:rPr lang="fi-FI" dirty="0" smtClean="0"/>
              <a:t>diskurssintutkimus</a:t>
            </a:r>
          </a:p>
          <a:p>
            <a:r>
              <a:rPr lang="fi-FI" dirty="0" smtClean="0"/>
              <a:t>Kielenkäytöllä on sosiaalisia vaikutuksia ympäröivään maailmaan</a:t>
            </a:r>
          </a:p>
          <a:p>
            <a:r>
              <a:rPr lang="fi-FI" dirty="0" smtClean="0"/>
              <a:t>Toisaalta tämä sama maailma vaikuttaa siihen, miten kieltä käytetään</a:t>
            </a:r>
          </a:p>
          <a:p>
            <a:r>
              <a:rPr lang="fi-FI" dirty="0" smtClean="0"/>
              <a:t>Usein samasta asiasta on yhtäaikaisesti useita eri näkemyksiä = diskursseja</a:t>
            </a:r>
          </a:p>
          <a:p>
            <a:r>
              <a:rPr lang="fi-FI" dirty="0" smtClean="0"/>
              <a:t>Voidaan tutkia diskurssien moninaisuutta tai vaihtelevuutta tai diskurssien järjestystä ja sitä kautta valtaa</a:t>
            </a:r>
          </a:p>
        </p:txBody>
      </p:sp>
    </p:spTree>
    <p:extLst>
      <p:ext uri="{BB962C8B-B14F-4D97-AF65-F5344CB8AC3E}">
        <p14:creationId xmlns:p14="http://schemas.microsoft.com/office/powerpoint/2010/main" val="3224283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Kuka teidän perheessä tekee kotityöt?</a:t>
            </a:r>
            <a:endParaRPr lang="fi-FI" dirty="0"/>
          </a:p>
        </p:txBody>
      </p:sp>
      <p:sp>
        <p:nvSpPr>
          <p:cNvPr id="3" name="Content Placeholder 2"/>
          <p:cNvSpPr>
            <a:spLocks noGrp="1"/>
          </p:cNvSpPr>
          <p:nvPr>
            <p:ph idx="1"/>
          </p:nvPr>
        </p:nvSpPr>
        <p:spPr/>
        <p:txBody>
          <a:bodyPr>
            <a:normAutofit fontScale="92500"/>
          </a:bodyPr>
          <a:lstStyle/>
          <a:p>
            <a:r>
              <a:rPr lang="fi-FI" dirty="0" smtClean="0"/>
              <a:t>Presidenttiehdokas Martti Ahtisaari: ”Me olemme vaimon kanssa valinneet sellaisen työnjaon, että vaimo tekee kotityöt”</a:t>
            </a:r>
          </a:p>
          <a:p>
            <a:r>
              <a:rPr lang="fi-FI" dirty="0" smtClean="0"/>
              <a:t>Muita vaihtoehtoja:</a:t>
            </a:r>
          </a:p>
          <a:p>
            <a:pPr marL="457200" lvl="1" indent="0">
              <a:buNone/>
            </a:pPr>
            <a:r>
              <a:rPr lang="fi-FI" dirty="0" smtClean="0"/>
              <a:t>”Vaimo tekee, koska naiset ovat synnynnäisesti parempia tekemään kotitöitä”</a:t>
            </a:r>
          </a:p>
          <a:p>
            <a:pPr marL="457200" lvl="1" indent="0">
              <a:buNone/>
            </a:pPr>
            <a:r>
              <a:rPr lang="fi-FI" dirty="0" smtClean="0"/>
              <a:t>”Vaimo tekee, koska noudatamme Raamatun ohjeita”</a:t>
            </a:r>
          </a:p>
          <a:p>
            <a:pPr marL="457200" lvl="1" indent="0">
              <a:buNone/>
            </a:pPr>
            <a:r>
              <a:rPr lang="fi-FI" dirty="0" smtClean="0"/>
              <a:t>”Vaimo tekee, koska hän itse haluaa tehdä kotityöt”</a:t>
            </a:r>
          </a:p>
          <a:p>
            <a:pPr marL="457200" lvl="1" indent="0">
              <a:buNone/>
            </a:pPr>
            <a:r>
              <a:rPr lang="fi-FI" dirty="0" smtClean="0"/>
              <a:t>”Vaimo tekee, koska kannatamme perinteisiä arvoja”</a:t>
            </a:r>
            <a:endParaRPr lang="fi-FI" dirty="0"/>
          </a:p>
        </p:txBody>
      </p:sp>
      <p:sp>
        <p:nvSpPr>
          <p:cNvPr id="4" name="Footer Placeholder 3"/>
          <p:cNvSpPr>
            <a:spLocks noGrp="1"/>
          </p:cNvSpPr>
          <p:nvPr>
            <p:ph type="ftr" sz="quarter" idx="11"/>
          </p:nvPr>
        </p:nvSpPr>
        <p:spPr/>
        <p:txBody>
          <a:bodyPr/>
          <a:lstStyle/>
          <a:p>
            <a:r>
              <a:rPr lang="fi-FI" smtClean="0"/>
              <a:t>Lähde: Suoninen, Eero 1999: Näkökulmia sosiaalisen todellisuuden rakentumiseen. Teoksessa Diskurssianalyysi liikkeessä.</a:t>
            </a:r>
            <a:endParaRPr lang="fi-FI"/>
          </a:p>
        </p:txBody>
      </p:sp>
    </p:spTree>
    <p:extLst>
      <p:ext uri="{BB962C8B-B14F-4D97-AF65-F5344CB8AC3E}">
        <p14:creationId xmlns:p14="http://schemas.microsoft.com/office/powerpoint/2010/main" val="1860927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Kuka teidän perheessä tekee kotityöt?</a:t>
            </a:r>
            <a:endParaRPr lang="fi-FI" dirty="0"/>
          </a:p>
        </p:txBody>
      </p:sp>
      <p:sp>
        <p:nvSpPr>
          <p:cNvPr id="3" name="Content Placeholder 2"/>
          <p:cNvSpPr>
            <a:spLocks noGrp="1"/>
          </p:cNvSpPr>
          <p:nvPr>
            <p:ph idx="1"/>
          </p:nvPr>
        </p:nvSpPr>
        <p:spPr/>
        <p:txBody>
          <a:bodyPr>
            <a:normAutofit fontScale="92500" lnSpcReduction="20000"/>
          </a:bodyPr>
          <a:lstStyle/>
          <a:p>
            <a:r>
              <a:rPr lang="fi-FI" dirty="0" smtClean="0"/>
              <a:t>Presidenttiehdokas Martti Ahtisaari: ”Me olemme vaimon kanssa valinneet sellaisen työnjaon, että vaimo tekee kotityöt” – </a:t>
            </a:r>
            <a:r>
              <a:rPr lang="fi-FI" i="1" dirty="0" smtClean="0"/>
              <a:t>tasa-arvodiskurssi</a:t>
            </a:r>
          </a:p>
          <a:p>
            <a:r>
              <a:rPr lang="fi-FI" dirty="0" smtClean="0"/>
              <a:t>Muita vaihtoehtoja:</a:t>
            </a:r>
          </a:p>
          <a:p>
            <a:pPr marL="457200" lvl="1" indent="0">
              <a:buNone/>
            </a:pPr>
            <a:r>
              <a:rPr lang="fi-FI" dirty="0" smtClean="0"/>
              <a:t>”Vaimo tekee, koska naiset ovat synnynnäisesti parempia tekemään kotitöitä” – </a:t>
            </a:r>
            <a:r>
              <a:rPr lang="fi-FI" i="1" dirty="0" smtClean="0"/>
              <a:t>biologinen diskurssi</a:t>
            </a:r>
          </a:p>
          <a:p>
            <a:pPr marL="457200" lvl="1" indent="0">
              <a:buNone/>
            </a:pPr>
            <a:r>
              <a:rPr lang="fi-FI" dirty="0" smtClean="0"/>
              <a:t>”Vaimo tekee, koska noudatamme Raamatun ohjeita” – </a:t>
            </a:r>
            <a:r>
              <a:rPr lang="fi-FI" i="1" dirty="0" smtClean="0"/>
              <a:t>uskonnollinen diskurssi</a:t>
            </a:r>
          </a:p>
          <a:p>
            <a:pPr marL="457200" lvl="1" indent="0">
              <a:buNone/>
            </a:pPr>
            <a:r>
              <a:rPr lang="fi-FI" dirty="0" smtClean="0"/>
              <a:t>”Vaimo tekee, koska hän itse haluaa tehdä kotityöt” – </a:t>
            </a:r>
            <a:r>
              <a:rPr lang="fi-FI" i="1" dirty="0" smtClean="0"/>
              <a:t>yksilön valintaa painottava diskurssi</a:t>
            </a:r>
          </a:p>
          <a:p>
            <a:pPr marL="457200" lvl="1" indent="0">
              <a:buNone/>
            </a:pPr>
            <a:r>
              <a:rPr lang="fi-FI" dirty="0" smtClean="0"/>
              <a:t>”Vaimo tekee, koska kannatamme perinteisiä arvoja” – </a:t>
            </a:r>
            <a:r>
              <a:rPr lang="fi-FI" i="1" dirty="0" smtClean="0"/>
              <a:t>historiallinen diskurssi</a:t>
            </a:r>
            <a:endParaRPr lang="fi-FI" i="1" dirty="0"/>
          </a:p>
        </p:txBody>
      </p:sp>
      <p:sp>
        <p:nvSpPr>
          <p:cNvPr id="4" name="Footer Placeholder 3"/>
          <p:cNvSpPr>
            <a:spLocks noGrp="1"/>
          </p:cNvSpPr>
          <p:nvPr>
            <p:ph type="ftr" sz="quarter" idx="11"/>
          </p:nvPr>
        </p:nvSpPr>
        <p:spPr/>
        <p:txBody>
          <a:bodyPr/>
          <a:lstStyle/>
          <a:p>
            <a:r>
              <a:rPr lang="fi-FI" smtClean="0"/>
              <a:t>Lähde: Suoninen, Eero 1999: Näkökulmia sosiaalisen todellisuuden rakentumiseen. Teoksessa Diskurssianalyysi liikkeessä.</a:t>
            </a:r>
            <a:endParaRPr lang="fi-FI"/>
          </a:p>
        </p:txBody>
      </p:sp>
    </p:spTree>
    <p:extLst>
      <p:ext uri="{BB962C8B-B14F-4D97-AF65-F5344CB8AC3E}">
        <p14:creationId xmlns:p14="http://schemas.microsoft.com/office/powerpoint/2010/main" val="2326418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Perinteinen etnografinen tutkimus - diskurssianalyysi</a:t>
            </a:r>
            <a:endParaRPr lang="fi-FI" dirty="0"/>
          </a:p>
        </p:txBody>
      </p:sp>
      <p:sp>
        <p:nvSpPr>
          <p:cNvPr id="3" name="Content Placeholder 2"/>
          <p:cNvSpPr>
            <a:spLocks noGrp="1"/>
          </p:cNvSpPr>
          <p:nvPr>
            <p:ph idx="1"/>
          </p:nvPr>
        </p:nvSpPr>
        <p:spPr/>
        <p:txBody>
          <a:bodyPr>
            <a:normAutofit lnSpcReduction="10000"/>
          </a:bodyPr>
          <a:lstStyle/>
          <a:p>
            <a:r>
              <a:rPr lang="fi-FI" dirty="0" smtClean="0"/>
              <a:t>Perinteinen etnografinen tutkimus: ihmisiä haastatellaan, koska halutaan tietää, mitä he asiasta ajattelevat</a:t>
            </a:r>
          </a:p>
          <a:p>
            <a:r>
              <a:rPr lang="fi-FI" dirty="0" smtClean="0"/>
              <a:t>Diskurssianalyysi: ihminen voi olla asiasta monta mieltä, hän voi yhdessä tilanteessa sanoa toista, toisessa toista. Kyse ei ole valehtelusta, vaan siitä, että asiaa voi lähestyä monesta näkökulmasta. Eri näkökulmissa tukeudutaan erilaisiin diskursseihin.</a:t>
            </a:r>
            <a:endParaRPr lang="fi-FI" dirty="0"/>
          </a:p>
        </p:txBody>
      </p:sp>
    </p:spTree>
    <p:extLst>
      <p:ext uri="{BB962C8B-B14F-4D97-AF65-F5344CB8AC3E}">
        <p14:creationId xmlns:p14="http://schemas.microsoft.com/office/powerpoint/2010/main" val="736024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Michel Foucault: Tiedon arkeologia</a:t>
            </a:r>
            <a:endParaRPr lang="fi-FI" dirty="0"/>
          </a:p>
        </p:txBody>
      </p:sp>
      <p:sp>
        <p:nvSpPr>
          <p:cNvPr id="3" name="Content Placeholder 2"/>
          <p:cNvSpPr>
            <a:spLocks noGrp="1"/>
          </p:cNvSpPr>
          <p:nvPr>
            <p:ph idx="1"/>
          </p:nvPr>
        </p:nvSpPr>
        <p:spPr>
          <a:xfrm>
            <a:off x="395536" y="1268760"/>
            <a:ext cx="8291264" cy="4857403"/>
          </a:xfrm>
        </p:spPr>
        <p:txBody>
          <a:bodyPr>
            <a:normAutofit fontScale="62500" lnSpcReduction="20000"/>
          </a:bodyPr>
          <a:lstStyle/>
          <a:p>
            <a:r>
              <a:rPr lang="fi-FI" dirty="0" smtClean="0"/>
              <a:t>Lausumat = puheakteja; millaisia suhteita puheaktien välillä vallitsee, ja miten niistä muodostuu diskursiivisia muodostelmia?</a:t>
            </a:r>
          </a:p>
          <a:p>
            <a:r>
              <a:rPr lang="fi-FI" dirty="0" smtClean="0"/>
              <a:t>Diskursiivinen käytäntö = tapa, jolla lausumia tuotetaan, tai jolla lausumat järjestetään diskursiivisiksi muodostelmiksi</a:t>
            </a:r>
          </a:p>
          <a:p>
            <a:r>
              <a:rPr lang="fi-FI" dirty="0" smtClean="0"/>
              <a:t>Valikoidessaan</a:t>
            </a:r>
            <a:r>
              <a:rPr lang="fi-FI" dirty="0"/>
              <a:t>, säädellessään, </a:t>
            </a:r>
            <a:r>
              <a:rPr lang="fi-FI" dirty="0" err="1"/>
              <a:t>poissulkiessaan</a:t>
            </a:r>
            <a:r>
              <a:rPr lang="fi-FI" dirty="0"/>
              <a:t> ja tuottaessaan lausumia diskursiivinen käytäntö tuottaa myös kohteensa ja totuutensa </a:t>
            </a:r>
            <a:endParaRPr lang="fi-FI" dirty="0" smtClean="0"/>
          </a:p>
          <a:p>
            <a:r>
              <a:rPr lang="fi-FI" dirty="0"/>
              <a:t>Tutkittaessa lausumia kysymys ei voi kuulua, ovatko ne tosia tai edes mielekkäitä, koska diskursiivinen käytäntö säätelee toisaalta sitä tapaa, jolla lausumat liittyvät yhteen ja toisaalta sitä, mikä on totta, mielekästä tai vakavasti otettavaa tietyssä diskursiivisessa </a:t>
            </a:r>
            <a:r>
              <a:rPr lang="fi-FI" dirty="0" smtClean="0"/>
              <a:t>muodostumassa.</a:t>
            </a:r>
          </a:p>
          <a:p>
            <a:r>
              <a:rPr lang="fi-FI" dirty="0"/>
              <a:t>"[</a:t>
            </a:r>
            <a:r>
              <a:rPr lang="fi-FI" dirty="0" err="1"/>
              <a:t>M]ielisairauden</a:t>
            </a:r>
            <a:r>
              <a:rPr lang="fi-FI" dirty="0"/>
              <a:t> muodostivat kaikki se, mitä oli sanottu kaikissa niissä lausumissa, jotka nimesivät sen, jakoivat sen osiin, kuvailivat sitä, selittivät sitä, hahmottelivat sen kehitystä, osoittivat sen riippuvuussuhteet, arvioivat ja tuomitsivat sen ja mahdollisesti antoivat sille vuorosanat artikuloimalla sen nimissä ne diskurssit, joita pidettiin sen </a:t>
            </a:r>
            <a:r>
              <a:rPr lang="fi-FI" dirty="0" smtClean="0"/>
              <a:t>omina.”</a:t>
            </a:r>
          </a:p>
          <a:p>
            <a:endParaRPr lang="fi-FI" dirty="0"/>
          </a:p>
          <a:p>
            <a:endParaRPr lang="fi-FI" dirty="0"/>
          </a:p>
        </p:txBody>
      </p:sp>
      <p:sp>
        <p:nvSpPr>
          <p:cNvPr id="4" name="Footer Placeholder 3"/>
          <p:cNvSpPr>
            <a:spLocks noGrp="1"/>
          </p:cNvSpPr>
          <p:nvPr>
            <p:ph type="ftr" sz="quarter" idx="11"/>
          </p:nvPr>
        </p:nvSpPr>
        <p:spPr/>
        <p:txBody>
          <a:bodyPr/>
          <a:lstStyle/>
          <a:p>
            <a:r>
              <a:rPr lang="fi-FI" smtClean="0"/>
              <a:t>Kaarre, Samuli 1994: Foucault: Historian totuuden ja vallan filosofi. Niin &amp; Näin, 2/1994</a:t>
            </a:r>
            <a:endParaRPr lang="fi-FI"/>
          </a:p>
        </p:txBody>
      </p:sp>
    </p:spTree>
    <p:extLst>
      <p:ext uri="{BB962C8B-B14F-4D97-AF65-F5344CB8AC3E}">
        <p14:creationId xmlns:p14="http://schemas.microsoft.com/office/powerpoint/2010/main" val="2039767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200" dirty="0" smtClean="0"/>
              <a:t>Stuart Hall: The </a:t>
            </a:r>
            <a:r>
              <a:rPr lang="fi-FI" sz="3200" dirty="0"/>
              <a:t>W</a:t>
            </a:r>
            <a:r>
              <a:rPr lang="fi-FI" sz="3200" dirty="0" smtClean="0"/>
              <a:t>est and the </a:t>
            </a:r>
            <a:r>
              <a:rPr lang="fi-FI" sz="3200" dirty="0" err="1"/>
              <a:t>R</a:t>
            </a:r>
            <a:r>
              <a:rPr lang="fi-FI" sz="3200" dirty="0" err="1" smtClean="0"/>
              <a:t>est</a:t>
            </a:r>
            <a:r>
              <a:rPr lang="fi-FI" sz="3200" dirty="0" smtClean="0"/>
              <a:t>: </a:t>
            </a:r>
            <a:r>
              <a:rPr lang="fi-FI" sz="3200" dirty="0" err="1" smtClean="0"/>
              <a:t>Discourse</a:t>
            </a:r>
            <a:r>
              <a:rPr lang="fi-FI" sz="3200" dirty="0" smtClean="0"/>
              <a:t> and Power. (Teoksessa </a:t>
            </a:r>
            <a:r>
              <a:rPr lang="fi-FI" sz="3200" dirty="0" err="1" smtClean="0"/>
              <a:t>Formations</a:t>
            </a:r>
            <a:r>
              <a:rPr lang="fi-FI" sz="3200" dirty="0" smtClean="0"/>
              <a:t> of </a:t>
            </a:r>
            <a:r>
              <a:rPr lang="fi-FI" sz="3200" dirty="0" err="1" smtClean="0"/>
              <a:t>Modernity</a:t>
            </a:r>
            <a:r>
              <a:rPr lang="fi-FI" sz="3200" dirty="0" smtClean="0"/>
              <a:t>)</a:t>
            </a:r>
            <a:endParaRPr lang="fi-FI" sz="3200" dirty="0"/>
          </a:p>
        </p:txBody>
      </p:sp>
      <p:sp>
        <p:nvSpPr>
          <p:cNvPr id="3" name="Content Placeholder 2"/>
          <p:cNvSpPr>
            <a:spLocks noGrp="1"/>
          </p:cNvSpPr>
          <p:nvPr>
            <p:ph idx="1"/>
          </p:nvPr>
        </p:nvSpPr>
        <p:spPr/>
        <p:txBody>
          <a:bodyPr>
            <a:normAutofit fontScale="77500" lnSpcReduction="20000"/>
          </a:bodyPr>
          <a:lstStyle/>
          <a:p>
            <a:r>
              <a:rPr lang="fi-FI" dirty="0" smtClean="0"/>
              <a:t>Länsimainen-sana ei ole neutraali: sen käyttö sisältää myös kategorian ”ei-länsimainen”; jos luovutaan länsimainen-sanasta, pitää luopua myös ei-länsimaisesta</a:t>
            </a:r>
          </a:p>
          <a:p>
            <a:r>
              <a:rPr lang="fi-FI" dirty="0" smtClean="0"/>
              <a:t>”Länsi” voidaan määritellä maantieteellisesti, vai voidaanko? Esim. Japania pidetään länsimaana. (Entä Suomi?)</a:t>
            </a:r>
          </a:p>
          <a:p>
            <a:r>
              <a:rPr lang="fi-FI" dirty="0" smtClean="0"/>
              <a:t>Mihin käsiteparia tarvitaan?</a:t>
            </a:r>
          </a:p>
          <a:p>
            <a:r>
              <a:rPr lang="fi-FI" dirty="0" smtClean="0"/>
              <a:t>Mihin se perustuu? (Korvannut käsitteen ”eurooppalainen” ja ”kristillinen maailmaa”)</a:t>
            </a:r>
          </a:p>
          <a:p>
            <a:r>
              <a:rPr lang="fi-FI" dirty="0" err="1" smtClean="0"/>
              <a:t>Länsimainen-käsite</a:t>
            </a:r>
            <a:r>
              <a:rPr lang="fi-FI" dirty="0" smtClean="0"/>
              <a:t> on sekä historiallinen että kielellinen konstruktio</a:t>
            </a:r>
          </a:p>
          <a:p>
            <a:r>
              <a:rPr lang="fi-FI" dirty="0" smtClean="0"/>
              <a:t>Niin kauan kuin käsitettä käytetään, se elää ja koko siihen liittyvä painolasti elää.</a:t>
            </a:r>
          </a:p>
          <a:p>
            <a:endParaRPr lang="fi-FI" dirty="0" smtClean="0"/>
          </a:p>
          <a:p>
            <a:endParaRPr lang="fi-FI" dirty="0"/>
          </a:p>
        </p:txBody>
      </p:sp>
    </p:spTree>
    <p:extLst>
      <p:ext uri="{BB962C8B-B14F-4D97-AF65-F5344CB8AC3E}">
        <p14:creationId xmlns:p14="http://schemas.microsoft.com/office/powerpoint/2010/main" val="3043747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i-FI" sz="3600" dirty="0"/>
              <a:t>Stuart </a:t>
            </a:r>
            <a:r>
              <a:rPr lang="fi-FI" sz="3600" dirty="0" smtClean="0"/>
              <a:t>Hall</a:t>
            </a:r>
            <a:endParaRPr lang="fi-FI" sz="3600" dirty="0"/>
          </a:p>
        </p:txBody>
      </p:sp>
      <p:sp>
        <p:nvSpPr>
          <p:cNvPr id="3" name="Content Placeholder 2"/>
          <p:cNvSpPr>
            <a:spLocks noGrp="1"/>
          </p:cNvSpPr>
          <p:nvPr>
            <p:ph idx="1"/>
          </p:nvPr>
        </p:nvSpPr>
        <p:spPr>
          <a:xfrm>
            <a:off x="395536" y="1268760"/>
            <a:ext cx="8291264" cy="4857403"/>
          </a:xfrm>
        </p:spPr>
        <p:txBody>
          <a:bodyPr>
            <a:normAutofit fontScale="85000" lnSpcReduction="20000"/>
          </a:bodyPr>
          <a:lstStyle/>
          <a:p>
            <a:r>
              <a:rPr lang="fi-FI" dirty="0" smtClean="0"/>
              <a:t>Diskurssi = ryhmä väitteitä, jotka tarjoavat kielen puhua (eli </a:t>
            </a:r>
            <a:r>
              <a:rPr lang="fi-FI" dirty="0" err="1" smtClean="0"/>
              <a:t>representoida</a:t>
            </a:r>
            <a:r>
              <a:rPr lang="fi-FI" dirty="0" smtClean="0"/>
              <a:t>) tietystä kohteesta tietynlaista tietoa</a:t>
            </a:r>
          </a:p>
          <a:p>
            <a:r>
              <a:rPr lang="fi-FI" dirty="0" smtClean="0"/>
              <a:t>Diskurssi on tiedon tuottamista kielen kautta</a:t>
            </a:r>
          </a:p>
          <a:p>
            <a:r>
              <a:rPr lang="fi-FI" dirty="0" smtClean="0"/>
              <a:t>Diskurssit tuottavat kielenkäyttäjälle positioita: vaikka en olisi sitä mieltä, että länsimaat ovat parempia kuin muut, käyttäessäni käsitteitä länsimainen ja ei-länsimainen, väistämättä asetun positioon, josta katsottuna länsimainen on parempi kuin ei-länsimainen tai ne ovat kaksi erillistä asiaa</a:t>
            </a:r>
          </a:p>
          <a:p>
            <a:r>
              <a:rPr lang="fi-FI" dirty="0" smtClean="0"/>
              <a:t>Diskurssit eivät ole suljettuja systeemejä vaan ne muuttuvat (esim. ”eurooppalainen” – ”kristitty maailma” – ”länsimaat”)</a:t>
            </a:r>
          </a:p>
          <a:p>
            <a:r>
              <a:rPr lang="fi-FI" dirty="0" smtClean="0"/>
              <a:t>Valta toimii diskurssien kautta</a:t>
            </a:r>
          </a:p>
        </p:txBody>
      </p:sp>
    </p:spTree>
    <p:extLst>
      <p:ext uri="{BB962C8B-B14F-4D97-AF65-F5344CB8AC3E}">
        <p14:creationId xmlns:p14="http://schemas.microsoft.com/office/powerpoint/2010/main" val="3110997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dirty="0"/>
          </a:p>
        </p:txBody>
      </p:sp>
      <p:sp>
        <p:nvSpPr>
          <p:cNvPr id="3" name="Content Placeholder 2"/>
          <p:cNvSpPr>
            <a:spLocks noGrp="1"/>
          </p:cNvSpPr>
          <p:nvPr>
            <p:ph idx="1"/>
          </p:nvPr>
        </p:nvSpPr>
        <p:spPr>
          <a:xfrm>
            <a:off x="467544" y="260648"/>
            <a:ext cx="8219256" cy="5865515"/>
          </a:xfrm>
        </p:spPr>
        <p:txBody>
          <a:bodyPr>
            <a:normAutofit fontScale="77500" lnSpcReduction="20000"/>
          </a:bodyPr>
          <a:lstStyle/>
          <a:p>
            <a:pPr marL="0" indent="0">
              <a:buNone/>
            </a:pPr>
            <a:r>
              <a:rPr lang="fi-FI" dirty="0" smtClean="0"/>
              <a:t>Sosiologit Paul </a:t>
            </a:r>
            <a:r>
              <a:rPr lang="fi-FI" dirty="0" err="1" smtClean="0"/>
              <a:t>Atkinson</a:t>
            </a:r>
            <a:r>
              <a:rPr lang="fi-FI" dirty="0" smtClean="0"/>
              <a:t> &amp; Amanda </a:t>
            </a:r>
            <a:r>
              <a:rPr lang="fi-FI" dirty="0" err="1" smtClean="0"/>
              <a:t>Coffey</a:t>
            </a:r>
            <a:r>
              <a:rPr lang="fi-FI" dirty="0" smtClean="0"/>
              <a:t> (2004) ja </a:t>
            </a:r>
            <a:r>
              <a:rPr lang="fi-FI" dirty="0" err="1" smtClean="0"/>
              <a:t>Lindsay</a:t>
            </a:r>
            <a:r>
              <a:rPr lang="fi-FI" dirty="0" smtClean="0"/>
              <a:t> </a:t>
            </a:r>
            <a:r>
              <a:rPr lang="fi-FI" dirty="0" err="1" smtClean="0"/>
              <a:t>Prior</a:t>
            </a:r>
            <a:r>
              <a:rPr lang="fi-FI" dirty="0" smtClean="0"/>
              <a:t> (2003; 2004): sosiaalitutkijat (mm sosiologit, sosiaali- ja kulttuuriantropologit) laiminlyövät erilaisten tekstien ja dokumenttien tutkimusta:</a:t>
            </a:r>
          </a:p>
          <a:p>
            <a:pPr marL="0" indent="0">
              <a:buNone/>
            </a:pPr>
            <a:endParaRPr lang="fi-FI" dirty="0" smtClean="0"/>
          </a:p>
          <a:p>
            <a:pPr marL="0" indent="0">
              <a:buNone/>
            </a:pPr>
            <a:r>
              <a:rPr lang="fi-FI" dirty="0" smtClean="0"/>
              <a:t>Kenttätyömenetelmät ovat kehittyneet suullisia kulttuureja tutkittaessa. Antropologisesta perinteestä johtuen tutkimusaineisto kerätään edelleen haastattelemalla ja havainnoimalla. </a:t>
            </a:r>
          </a:p>
          <a:p>
            <a:pPr marL="0" indent="0">
              <a:buNone/>
            </a:pPr>
            <a:endParaRPr lang="fi-FI" dirty="0" smtClean="0"/>
          </a:p>
          <a:p>
            <a:pPr marL="0" indent="0">
              <a:buNone/>
            </a:pPr>
            <a:r>
              <a:rPr lang="fi-FI" dirty="0" smtClean="0"/>
              <a:t>Vaikka </a:t>
            </a:r>
            <a:r>
              <a:rPr lang="fi-FI" dirty="0"/>
              <a:t>kenttätyötä tehdään nykyään kirjallisten kulttuurien parissa, tutkimusta tehdään niin kuin kulttuureilla ei olisi kirjoitettua kulttuuria. </a:t>
            </a:r>
            <a:endParaRPr lang="fi-FI" dirty="0" smtClean="0"/>
          </a:p>
          <a:p>
            <a:pPr marL="0" indent="0">
              <a:buNone/>
            </a:pPr>
            <a:endParaRPr lang="fi-FI" dirty="0"/>
          </a:p>
          <a:p>
            <a:pPr marL="0" indent="0">
              <a:buNone/>
            </a:pPr>
            <a:r>
              <a:rPr lang="fi-FI" dirty="0"/>
              <a:t>Erilaiset tekstit ja dokumentit ja niiden rooli tulisi nyky-yhteiskuntaa tutkittaessa huomioida, sillä niiden kautta luodaan tulkintoja todellisuudesta ja itsestä.</a:t>
            </a:r>
          </a:p>
          <a:p>
            <a:pPr marL="0" indent="0">
              <a:buNone/>
            </a:pPr>
            <a:endParaRPr lang="fi-FI" dirty="0"/>
          </a:p>
          <a:p>
            <a:endParaRPr lang="fi-FI" dirty="0"/>
          </a:p>
          <a:p>
            <a:pPr marL="0" indent="0">
              <a:buNone/>
            </a:pPr>
            <a:endParaRPr lang="fi-FI" dirty="0" smtClean="0"/>
          </a:p>
        </p:txBody>
      </p:sp>
    </p:spTree>
    <p:extLst>
      <p:ext uri="{BB962C8B-B14F-4D97-AF65-F5344CB8AC3E}">
        <p14:creationId xmlns:p14="http://schemas.microsoft.com/office/powerpoint/2010/main" val="24992533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fi-FI"/>
          </a:p>
        </p:txBody>
      </p:sp>
      <p:sp>
        <p:nvSpPr>
          <p:cNvPr id="3" name="Content Placeholder 2"/>
          <p:cNvSpPr>
            <a:spLocks noGrp="1"/>
          </p:cNvSpPr>
          <p:nvPr>
            <p:ph sz="half" idx="1"/>
          </p:nvPr>
        </p:nvSpPr>
        <p:spPr>
          <a:xfrm>
            <a:off x="457200" y="332656"/>
            <a:ext cx="4038600" cy="5793507"/>
          </a:xfrm>
        </p:spPr>
        <p:txBody>
          <a:bodyPr>
            <a:normAutofit fontScale="92500" lnSpcReduction="10000"/>
          </a:bodyPr>
          <a:lstStyle/>
          <a:p>
            <a:pPr marL="0" indent="0">
              <a:buNone/>
            </a:pPr>
            <a:r>
              <a:rPr lang="fi-FI" dirty="0" smtClean="0"/>
              <a:t>Kielitieteellinen diskurssinanalyysi:</a:t>
            </a:r>
          </a:p>
          <a:p>
            <a:r>
              <a:rPr lang="fi-FI" dirty="0" smtClean="0"/>
              <a:t>Tarkastelun kohteena kielenkäyttö: miten sillä luodaan merkityksiä, miten tekstit rakentuvat, huomio esim. sanastoon</a:t>
            </a:r>
            <a:endParaRPr lang="fi-FI" dirty="0"/>
          </a:p>
        </p:txBody>
      </p:sp>
      <p:sp>
        <p:nvSpPr>
          <p:cNvPr id="5" name="Content Placeholder 4"/>
          <p:cNvSpPr>
            <a:spLocks noGrp="1"/>
          </p:cNvSpPr>
          <p:nvPr>
            <p:ph sz="half" idx="2"/>
          </p:nvPr>
        </p:nvSpPr>
        <p:spPr>
          <a:xfrm>
            <a:off x="4648200" y="332656"/>
            <a:ext cx="4038600" cy="5793507"/>
          </a:xfrm>
        </p:spPr>
        <p:txBody>
          <a:bodyPr>
            <a:normAutofit fontScale="92500" lnSpcReduction="10000"/>
          </a:bodyPr>
          <a:lstStyle/>
          <a:p>
            <a:pPr marL="0" indent="0">
              <a:buNone/>
            </a:pPr>
            <a:r>
              <a:rPr lang="fi-FI" dirty="0" smtClean="0"/>
              <a:t>Yhteiskuntatieteellinen diskurssianalyysi:</a:t>
            </a:r>
          </a:p>
          <a:p>
            <a:r>
              <a:rPr lang="fi-FI" dirty="0" smtClean="0"/>
              <a:t>Kielen kautta tutkitaan muita ilmiöitä</a:t>
            </a:r>
          </a:p>
          <a:p>
            <a:r>
              <a:rPr lang="fi-FI" dirty="0"/>
              <a:t>Todellisuus rakentuu sosiaalisessa vuorovaikutuksessa</a:t>
            </a:r>
          </a:p>
          <a:p>
            <a:r>
              <a:rPr lang="fi-FI" dirty="0" smtClean="0"/>
              <a:t>Miten totuutta ja maailma tuotetaan kielen käytön kautta</a:t>
            </a:r>
          </a:p>
          <a:p>
            <a:r>
              <a:rPr lang="fi-FI" dirty="0" smtClean="0"/>
              <a:t>Usein analyysissä mukana myös kielellinen analyysi (tekstin rakenne, sanasto jne.)</a:t>
            </a:r>
          </a:p>
          <a:p>
            <a:endParaRPr lang="fi-FI" dirty="0"/>
          </a:p>
        </p:txBody>
      </p:sp>
    </p:spTree>
    <p:extLst>
      <p:ext uri="{BB962C8B-B14F-4D97-AF65-F5344CB8AC3E}">
        <p14:creationId xmlns:p14="http://schemas.microsoft.com/office/powerpoint/2010/main" val="10795201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dirty="0"/>
          </a:p>
        </p:txBody>
      </p:sp>
      <p:sp>
        <p:nvSpPr>
          <p:cNvPr id="3" name="Content Placeholder 2"/>
          <p:cNvSpPr>
            <a:spLocks noGrp="1"/>
          </p:cNvSpPr>
          <p:nvPr>
            <p:ph sz="half" idx="1"/>
          </p:nvPr>
        </p:nvSpPr>
        <p:spPr>
          <a:xfrm>
            <a:off x="457200" y="260648"/>
            <a:ext cx="4038600" cy="5865515"/>
          </a:xfrm>
        </p:spPr>
        <p:txBody>
          <a:bodyPr>
            <a:normAutofit fontScale="85000" lnSpcReduction="10000"/>
          </a:bodyPr>
          <a:lstStyle/>
          <a:p>
            <a:pPr marL="0" indent="0">
              <a:buNone/>
            </a:pPr>
            <a:r>
              <a:rPr lang="fi-FI" dirty="0" smtClean="0"/>
              <a:t>Hermeneuttinen (analyyttinen, tulkitseva) diskurssianalyysi</a:t>
            </a:r>
          </a:p>
          <a:p>
            <a:r>
              <a:rPr lang="fi-FI" dirty="0" smtClean="0"/>
              <a:t>Vastaanottajan näkökulmat</a:t>
            </a:r>
          </a:p>
          <a:p>
            <a:r>
              <a:rPr lang="fi-FI" dirty="0" smtClean="0"/>
              <a:t>Erilaisten tulkintojen mahdollisuus</a:t>
            </a:r>
          </a:p>
          <a:p>
            <a:r>
              <a:rPr lang="fi-FI" dirty="0" smtClean="0"/>
              <a:t>Esim. millaisia erilaisia diskursseja käyttäen voidaan perustella sitä, että vaimo tekee kotityöt</a:t>
            </a:r>
            <a:endParaRPr lang="fi-FI" dirty="0"/>
          </a:p>
        </p:txBody>
      </p:sp>
      <p:sp>
        <p:nvSpPr>
          <p:cNvPr id="4" name="Content Placeholder 3"/>
          <p:cNvSpPr>
            <a:spLocks noGrp="1"/>
          </p:cNvSpPr>
          <p:nvPr>
            <p:ph sz="half" idx="2"/>
          </p:nvPr>
        </p:nvSpPr>
        <p:spPr>
          <a:xfrm>
            <a:off x="4648200" y="332656"/>
            <a:ext cx="4038600" cy="5793507"/>
          </a:xfrm>
        </p:spPr>
        <p:txBody>
          <a:bodyPr>
            <a:normAutofit fontScale="85000" lnSpcReduction="10000"/>
          </a:bodyPr>
          <a:lstStyle/>
          <a:p>
            <a:pPr marL="0" indent="0">
              <a:buNone/>
            </a:pPr>
            <a:r>
              <a:rPr lang="fi-FI" dirty="0" smtClean="0"/>
              <a:t>Kriittinen diskurssianalyysi</a:t>
            </a:r>
          </a:p>
          <a:p>
            <a:r>
              <a:rPr lang="fi-FI" dirty="0" smtClean="0"/>
              <a:t>Tavoitteena yhteiskuntakritiikki</a:t>
            </a:r>
          </a:p>
          <a:p>
            <a:r>
              <a:rPr lang="fi-FI" dirty="0" smtClean="0"/>
              <a:t>Tutkitaan diskurssien järjestystä: jos asiasta voi puhua  monella eri tavalla, miksi juuri tämä diskurssi on hegemoninen diskurssi</a:t>
            </a:r>
          </a:p>
          <a:p>
            <a:r>
              <a:rPr lang="fi-FI" dirty="0" smtClean="0"/>
              <a:t>Missä vaiheessa siitä tuli hegemoninen diskurssi ja miksi?</a:t>
            </a:r>
          </a:p>
          <a:p>
            <a:r>
              <a:rPr lang="fi-FI" dirty="0" smtClean="0"/>
              <a:t>Valtasuhteiden tarkastelua: keiden diskurssi on hegemonisessa asemassa?</a:t>
            </a:r>
          </a:p>
          <a:p>
            <a:endParaRPr lang="fi-FI" dirty="0"/>
          </a:p>
        </p:txBody>
      </p:sp>
    </p:spTree>
    <p:extLst>
      <p:ext uri="{BB962C8B-B14F-4D97-AF65-F5344CB8AC3E}">
        <p14:creationId xmlns:p14="http://schemas.microsoft.com/office/powerpoint/2010/main" val="2986087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a:t>Kielenkäyttö on sekä kielellistä että sosiaalista </a:t>
            </a:r>
            <a:r>
              <a:rPr lang="fi-FI" dirty="0" smtClean="0"/>
              <a:t>toimintaa</a:t>
            </a:r>
            <a:endParaRPr lang="fi-FI" dirty="0"/>
          </a:p>
        </p:txBody>
      </p:sp>
      <p:sp>
        <p:nvSpPr>
          <p:cNvPr id="3" name="Content Placeholder 2"/>
          <p:cNvSpPr>
            <a:spLocks noGrp="1"/>
          </p:cNvSpPr>
          <p:nvPr>
            <p:ph idx="1"/>
          </p:nvPr>
        </p:nvSpPr>
        <p:spPr/>
        <p:txBody>
          <a:bodyPr>
            <a:normAutofit fontScale="92500" lnSpcReduction="10000"/>
          </a:bodyPr>
          <a:lstStyle/>
          <a:p>
            <a:r>
              <a:rPr lang="fi-FI" dirty="0" smtClean="0"/>
              <a:t>Todellisuus rakentuu sosiaalisessa vuorovaikutuksessa</a:t>
            </a:r>
          </a:p>
          <a:p>
            <a:r>
              <a:rPr lang="fi-FI" dirty="0" smtClean="0"/>
              <a:t>Kieltä tutkimalla opitaan myös sitä ympäröivästä yhteiskunnasta ja kulttuurista ja päinvastoin</a:t>
            </a:r>
          </a:p>
          <a:p>
            <a:r>
              <a:rPr lang="fi-FI" dirty="0" smtClean="0"/>
              <a:t>Kieli ymmärretään resurssina:</a:t>
            </a:r>
          </a:p>
          <a:p>
            <a:pPr lvl="1"/>
            <a:r>
              <a:rPr lang="fi-FI" dirty="0" smtClean="0"/>
              <a:t>Kielenkäyttäjällä on käytössään erilaisia kieliä, murteita, genrejä, diskursseja, tarinoita</a:t>
            </a:r>
          </a:p>
          <a:p>
            <a:pPr lvl="1"/>
            <a:r>
              <a:rPr lang="fi-FI" dirty="0" smtClean="0"/>
              <a:t>Kielenkäyttäjä valitsee niistä</a:t>
            </a:r>
          </a:p>
          <a:p>
            <a:pPr lvl="2"/>
            <a:r>
              <a:rPr lang="fi-FI" dirty="0" smtClean="0"/>
              <a:t>Taitojen mukaan</a:t>
            </a:r>
          </a:p>
          <a:p>
            <a:pPr lvl="2"/>
            <a:r>
              <a:rPr lang="fi-FI" dirty="0" smtClean="0"/>
              <a:t>Tilanteen mukaan</a:t>
            </a:r>
            <a:endParaRPr lang="fi-FI" dirty="0"/>
          </a:p>
        </p:txBody>
      </p:sp>
    </p:spTree>
    <p:extLst>
      <p:ext uri="{BB962C8B-B14F-4D97-AF65-F5344CB8AC3E}">
        <p14:creationId xmlns:p14="http://schemas.microsoft.com/office/powerpoint/2010/main" val="2678257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fi-FI" dirty="0"/>
          </a:p>
        </p:txBody>
      </p:sp>
      <p:sp>
        <p:nvSpPr>
          <p:cNvPr id="3" name="Content Placeholder 2"/>
          <p:cNvSpPr>
            <a:spLocks noGrp="1"/>
          </p:cNvSpPr>
          <p:nvPr>
            <p:ph idx="1"/>
          </p:nvPr>
        </p:nvSpPr>
        <p:spPr>
          <a:xfrm>
            <a:off x="467544" y="332656"/>
            <a:ext cx="8219256" cy="5793507"/>
          </a:xfrm>
        </p:spPr>
        <p:txBody>
          <a:bodyPr/>
          <a:lstStyle/>
          <a:p>
            <a:r>
              <a:rPr lang="fi-FI" dirty="0"/>
              <a:t>Viestintätilanne rajoittaa resurssien </a:t>
            </a:r>
            <a:r>
              <a:rPr lang="fi-FI" dirty="0" smtClean="0"/>
              <a:t>käyttöä: Esim. normit, arvot, institutionaaliset rutiinit</a:t>
            </a:r>
          </a:p>
          <a:p>
            <a:r>
              <a:rPr lang="fi-FI" dirty="0" smtClean="0"/>
              <a:t>Kielenkäyttäjän valinnat eivät edusta vain kielenkäyttäjän kielikompetenssia tai yksilöllisiä preferenssejä vaan niihin kirjautuu kielenkäyttäjän omien näkemysten lisäksi käyttökontekstin instituution ja yhteiskunnan näkemyksiä puheena olevasta ilmiöstä</a:t>
            </a:r>
            <a:endParaRPr lang="fi-FI" dirty="0"/>
          </a:p>
        </p:txBody>
      </p:sp>
    </p:spTree>
    <p:extLst>
      <p:ext uri="{BB962C8B-B14F-4D97-AF65-F5344CB8AC3E}">
        <p14:creationId xmlns:p14="http://schemas.microsoft.com/office/powerpoint/2010/main" val="22285921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Kielenkäytön seurauksia tuottava luonne</a:t>
            </a:r>
            <a:endParaRPr lang="fi-FI" dirty="0"/>
          </a:p>
        </p:txBody>
      </p:sp>
      <p:sp>
        <p:nvSpPr>
          <p:cNvPr id="3" name="Content Placeholder 2"/>
          <p:cNvSpPr>
            <a:spLocks noGrp="1"/>
          </p:cNvSpPr>
          <p:nvPr>
            <p:ph idx="1"/>
          </p:nvPr>
        </p:nvSpPr>
        <p:spPr/>
        <p:txBody>
          <a:bodyPr>
            <a:normAutofit fontScale="77500" lnSpcReduction="20000"/>
          </a:bodyPr>
          <a:lstStyle/>
          <a:p>
            <a:r>
              <a:rPr lang="fi-FI" dirty="0" smtClean="0"/>
              <a:t>Erityisesti kriittisen diskurssintutkimuksen lähtökohtana: millaista todellisuutta kielivalinnoilla tuotetaan?</a:t>
            </a:r>
          </a:p>
          <a:p>
            <a:r>
              <a:rPr lang="fi-FI" dirty="0" smtClean="0"/>
              <a:t>Valtasuhteiden, ideologian ja diskurssien kietoutuminen yhteen: miten diskurssien kautta vahvistetaan tiettyä ideologiaa ja/tai vallanpitäjien asemaa ja vastaavasti marginalisoidaan toiset.</a:t>
            </a:r>
            <a:endParaRPr lang="fi-FI" dirty="0"/>
          </a:p>
          <a:p>
            <a:r>
              <a:rPr lang="fi-FI" dirty="0" smtClean="0"/>
              <a:t>Käynnissä oleva yhteiskunnallinen keskustelu = areena, jossa erilaiset diskurssit kilpailevat keskenään tilasta tulla kuulluksi.</a:t>
            </a:r>
            <a:endParaRPr lang="fi-FI" dirty="0"/>
          </a:p>
          <a:p>
            <a:r>
              <a:rPr lang="fi-FI" dirty="0" smtClean="0"/>
              <a:t>Tutkijoiden tavoitteena kiinnittää huomio yhteiskunnallisiin epäkohtiin ja saada aikaan muutos tuomalla esiin piiloon jääviä valtasuhteita</a:t>
            </a:r>
          </a:p>
          <a:p>
            <a:pPr lvl="1"/>
            <a:r>
              <a:rPr lang="fi-FI" dirty="0" smtClean="0"/>
              <a:t>Esim. miten jotkut diskurssit saavuttavat totuuden aseman?</a:t>
            </a:r>
          </a:p>
        </p:txBody>
      </p:sp>
    </p:spTree>
    <p:extLst>
      <p:ext uri="{BB962C8B-B14F-4D97-AF65-F5344CB8AC3E}">
        <p14:creationId xmlns:p14="http://schemas.microsoft.com/office/powerpoint/2010/main" val="4638830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fi-FI" dirty="0" smtClean="0"/>
              <a:t>Diskurssintutkimus käytännössä</a:t>
            </a:r>
            <a:endParaRPr lang="fi-FI" dirty="0"/>
          </a:p>
        </p:txBody>
      </p:sp>
      <p:sp>
        <p:nvSpPr>
          <p:cNvPr id="3" name="Content Placeholder 2"/>
          <p:cNvSpPr>
            <a:spLocks noGrp="1"/>
          </p:cNvSpPr>
          <p:nvPr>
            <p:ph idx="1"/>
          </p:nvPr>
        </p:nvSpPr>
        <p:spPr>
          <a:xfrm>
            <a:off x="467544" y="1196752"/>
            <a:ext cx="8219256" cy="4929411"/>
          </a:xfrm>
        </p:spPr>
        <p:txBody>
          <a:bodyPr>
            <a:normAutofit fontScale="85000" lnSpcReduction="20000"/>
          </a:bodyPr>
          <a:lstStyle/>
          <a:p>
            <a:r>
              <a:rPr lang="fi-FI" dirty="0" smtClean="0"/>
              <a:t>Aineisto nähdään näytteenä tutkimuksen kohteena olevasta kielestä tai kulttuurista/yhteiskunnasta</a:t>
            </a:r>
          </a:p>
          <a:p>
            <a:r>
              <a:rPr lang="fi-FI" dirty="0" smtClean="0"/>
              <a:t>I vaihe: tekstin ja sen tuotannon mahdollisimman tarkka rekonstruktio ja </a:t>
            </a:r>
            <a:r>
              <a:rPr lang="fi-FI" dirty="0" err="1" smtClean="0"/>
              <a:t>kontekstualisointi</a:t>
            </a:r>
            <a:r>
              <a:rPr lang="fi-FI" dirty="0" smtClean="0"/>
              <a:t> </a:t>
            </a:r>
          </a:p>
          <a:p>
            <a:pPr lvl="1"/>
            <a:r>
              <a:rPr lang="fi-FI" dirty="0" smtClean="0"/>
              <a:t>Kielenkäyttö ei ole irrallaan </a:t>
            </a:r>
            <a:r>
              <a:rPr lang="fi-FI" dirty="0" err="1" smtClean="0"/>
              <a:t>konstekstista</a:t>
            </a:r>
            <a:endParaRPr lang="fi-FI" dirty="0" smtClean="0"/>
          </a:p>
          <a:p>
            <a:pPr lvl="1"/>
            <a:r>
              <a:rPr lang="fi-FI" dirty="0" smtClean="0"/>
              <a:t>Tekstin tuottamisen reunaehdot</a:t>
            </a:r>
          </a:p>
          <a:p>
            <a:pPr lvl="2"/>
            <a:r>
              <a:rPr lang="fi-FI" dirty="0"/>
              <a:t>Onko kyseessä esim. </a:t>
            </a:r>
            <a:r>
              <a:rPr lang="fi-FI" dirty="0" smtClean="0"/>
              <a:t>uutisjuttu, tiedote</a:t>
            </a:r>
            <a:r>
              <a:rPr lang="fi-FI" dirty="0"/>
              <a:t>, mielipidekirjoitus, viranomaisen </a:t>
            </a:r>
            <a:r>
              <a:rPr lang="fi-FI" dirty="0" smtClean="0"/>
              <a:t>päätös – millaista genreä teksti edustaa?</a:t>
            </a:r>
            <a:endParaRPr lang="fi-FI" dirty="0"/>
          </a:p>
          <a:p>
            <a:pPr lvl="2"/>
            <a:r>
              <a:rPr lang="fi-FI" dirty="0"/>
              <a:t>Milloin julkaistu, miksi</a:t>
            </a:r>
          </a:p>
          <a:p>
            <a:r>
              <a:rPr lang="fi-FI" dirty="0" smtClean="0"/>
              <a:t>II vaihe: Yhteiskunnallinen konteksti:</a:t>
            </a:r>
          </a:p>
          <a:p>
            <a:pPr lvl="1"/>
            <a:r>
              <a:rPr lang="fi-FI" dirty="0" smtClean="0"/>
              <a:t>Aineistosta etsitään myös sellaisia seikkoja, joiden tulkinta edellyttää kulttuuristen tapojen tai yhteiskunnallisen ilmapiriin tuntemusta</a:t>
            </a:r>
          </a:p>
          <a:p>
            <a:pPr lvl="1"/>
            <a:r>
              <a:rPr lang="fi-FI" dirty="0" smtClean="0"/>
              <a:t>Miten kulttuurisia merkityksiä tai valtasuhteita tuotetaan?</a:t>
            </a:r>
          </a:p>
        </p:txBody>
      </p:sp>
    </p:spTree>
    <p:extLst>
      <p:ext uri="{BB962C8B-B14F-4D97-AF65-F5344CB8AC3E}">
        <p14:creationId xmlns:p14="http://schemas.microsoft.com/office/powerpoint/2010/main" val="814339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fi-FI" dirty="0" smtClean="0"/>
              <a:t>Konteksti</a:t>
            </a:r>
            <a:endParaRPr lang="fi-FI" dirty="0"/>
          </a:p>
        </p:txBody>
      </p:sp>
      <p:sp>
        <p:nvSpPr>
          <p:cNvPr id="3" name="Content Placeholder 2"/>
          <p:cNvSpPr>
            <a:spLocks noGrp="1"/>
          </p:cNvSpPr>
          <p:nvPr>
            <p:ph idx="1"/>
          </p:nvPr>
        </p:nvSpPr>
        <p:spPr>
          <a:xfrm>
            <a:off x="467544" y="1124744"/>
            <a:ext cx="8219256" cy="5001419"/>
          </a:xfrm>
        </p:spPr>
        <p:txBody>
          <a:bodyPr>
            <a:normAutofit fontScale="92500"/>
          </a:bodyPr>
          <a:lstStyle/>
          <a:p>
            <a:r>
              <a:rPr lang="fi-FI" dirty="0" smtClean="0"/>
              <a:t>Minkään tekstin, sanan tai ilmaisun merkitys ei ole pysyvä vaan </a:t>
            </a:r>
            <a:r>
              <a:rPr lang="fi-FI" dirty="0" err="1" smtClean="0"/>
              <a:t>konstekstisidonnainen</a:t>
            </a:r>
            <a:endParaRPr lang="fi-FI" dirty="0" smtClean="0"/>
          </a:p>
          <a:p>
            <a:r>
              <a:rPr lang="fi-FI" dirty="0" smtClean="0"/>
              <a:t>Konteksti: = kaikki ne tekijät, jotka vaikuttavat merkityksen muodostumiseen ja mahdollistavat ja rajaavat sen käyttämistä ja tulkitsemista</a:t>
            </a:r>
          </a:p>
          <a:p>
            <a:pPr lvl="1"/>
            <a:r>
              <a:rPr lang="fi-FI" dirty="0" smtClean="0"/>
              <a:t>Tilannekonteksti</a:t>
            </a:r>
          </a:p>
          <a:p>
            <a:pPr lvl="1"/>
            <a:r>
              <a:rPr lang="fi-FI" dirty="0" smtClean="0"/>
              <a:t>Diskursiivisten käytänteiden konteksti</a:t>
            </a:r>
          </a:p>
          <a:p>
            <a:pPr lvl="1"/>
            <a:r>
              <a:rPr lang="fi-FI" dirty="0" smtClean="0"/>
              <a:t>Yhteiskunnallinen konteksti </a:t>
            </a:r>
          </a:p>
          <a:p>
            <a:r>
              <a:rPr lang="fi-FI" dirty="0" smtClean="0"/>
              <a:t>Tutkimuksessa on syytä rajata kontekstin tarkastelua vain tiettyihin konteksteihin</a:t>
            </a:r>
          </a:p>
          <a:p>
            <a:pPr marL="0" indent="0">
              <a:buNone/>
            </a:pPr>
            <a:endParaRPr lang="fi-FI" dirty="0"/>
          </a:p>
        </p:txBody>
      </p:sp>
    </p:spTree>
    <p:extLst>
      <p:ext uri="{BB962C8B-B14F-4D97-AF65-F5344CB8AC3E}">
        <p14:creationId xmlns:p14="http://schemas.microsoft.com/office/powerpoint/2010/main" val="3126104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i-FI" sz="3600" dirty="0" smtClean="0"/>
              <a:t>Esimerkki: naistenlehdessä julkaistu naisten housujen käyttöä käsittelevä juttu</a:t>
            </a:r>
            <a:endParaRPr lang="fi-FI" sz="3600" dirty="0"/>
          </a:p>
        </p:txBody>
      </p:sp>
      <p:sp>
        <p:nvSpPr>
          <p:cNvPr id="3" name="Content Placeholder 2"/>
          <p:cNvSpPr>
            <a:spLocks noGrp="1"/>
          </p:cNvSpPr>
          <p:nvPr>
            <p:ph idx="1"/>
          </p:nvPr>
        </p:nvSpPr>
        <p:spPr/>
        <p:txBody>
          <a:bodyPr>
            <a:normAutofit fontScale="85000" lnSpcReduction="20000"/>
          </a:bodyPr>
          <a:lstStyle/>
          <a:p>
            <a:r>
              <a:rPr lang="fi-FI" dirty="0" smtClean="0"/>
              <a:t>Tilannekonteksti = tekstin konteksti: millaisia merkityksiä itse tekstissä naisten housujen käyttöön liitetään</a:t>
            </a:r>
          </a:p>
          <a:p>
            <a:pPr marL="0" indent="0">
              <a:buNone/>
            </a:pPr>
            <a:endParaRPr lang="fi-FI" dirty="0" smtClean="0"/>
          </a:p>
          <a:p>
            <a:pPr marL="0" indent="0">
              <a:buNone/>
            </a:pPr>
            <a:r>
              <a:rPr lang="fi-FI" dirty="0" smtClean="0"/>
              <a:t>”Olen </a:t>
            </a:r>
            <a:r>
              <a:rPr lang="fi-FI" dirty="0"/>
              <a:t>kuullut monen henkilön, joka ei itse hiihtoa harrasta, halveksivasti hymähtävän </a:t>
            </a:r>
            <a:r>
              <a:rPr lang="fi-FI" dirty="0" smtClean="0"/>
              <a:t>housujen </a:t>
            </a:r>
            <a:r>
              <a:rPr lang="fi-FI" dirty="0"/>
              <a:t>käytölle. Heidän mielestään se on vain jonkinlainen uusi muotihulluus. Mutta kuka kerran on saanut kunnolliset hiihtohousut jalkaansa, hän ei niitä enää hameeseen vaihda. Ne ovat suojaiset ja lämpimät, sekä myös suovat käyttäjälleen suuremman liikkumisvapauden kuin hameessa </a:t>
            </a:r>
            <a:r>
              <a:rPr lang="fi-FI" dirty="0" smtClean="0"/>
              <a:t>hiihtäessä.” (Kotiliesi 22/1934)</a:t>
            </a:r>
            <a:endParaRPr lang="fi-FI" dirty="0"/>
          </a:p>
        </p:txBody>
      </p:sp>
    </p:spTree>
    <p:extLst>
      <p:ext uri="{BB962C8B-B14F-4D97-AF65-F5344CB8AC3E}">
        <p14:creationId xmlns:p14="http://schemas.microsoft.com/office/powerpoint/2010/main" val="12229069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Narratiivisuus</a:t>
            </a:r>
            <a:endParaRPr lang="fi-FI" dirty="0"/>
          </a:p>
        </p:txBody>
      </p:sp>
      <p:sp>
        <p:nvSpPr>
          <p:cNvPr id="3" name="Content Placeholder 2"/>
          <p:cNvSpPr>
            <a:spLocks noGrp="1"/>
          </p:cNvSpPr>
          <p:nvPr>
            <p:ph idx="1"/>
          </p:nvPr>
        </p:nvSpPr>
        <p:spPr>
          <a:xfrm>
            <a:off x="467544" y="1268760"/>
            <a:ext cx="8219256" cy="4857403"/>
          </a:xfrm>
        </p:spPr>
        <p:txBody>
          <a:bodyPr>
            <a:normAutofit fontScale="77500" lnSpcReduction="20000"/>
          </a:bodyPr>
          <a:lstStyle/>
          <a:p>
            <a:r>
              <a:rPr lang="fi-FI" dirty="0" smtClean="0"/>
              <a:t>Kerronnallisuus, juonellisuus: millainen tarina tekstissä rakentuu</a:t>
            </a:r>
          </a:p>
          <a:p>
            <a:pPr marL="0" indent="0">
              <a:buNone/>
            </a:pPr>
            <a:endParaRPr lang="fi-FI" dirty="0" smtClean="0"/>
          </a:p>
          <a:p>
            <a:pPr marL="0" indent="0">
              <a:buNone/>
            </a:pPr>
            <a:r>
              <a:rPr lang="fi-FI" dirty="0" smtClean="0"/>
              <a:t>Rouva </a:t>
            </a:r>
            <a:r>
              <a:rPr lang="fi-FI" dirty="0"/>
              <a:t>Kekkonen ei ollut mitenkään urheilua ja retkeilyä vastaan – päinvastoin – mutta housupukujen käyttö oli hänestä tässä tarkoituksessa sopimatonta. ”Eivät housupuvut sovi naisille”, hän ajatteli. Ratkaiseva käänne tapahtui kun hän maaseutuasunnolle tultuaan kaatui polkupyörällä. Heti </a:t>
            </a:r>
            <a:r>
              <a:rPr lang="fi-FI" dirty="0" smtClean="0"/>
              <a:t>seuraavana </a:t>
            </a:r>
            <a:r>
              <a:rPr lang="fi-FI" dirty="0"/>
              <a:t>päivänä hän kävi kaupungissa ostamassa </a:t>
            </a:r>
            <a:r>
              <a:rPr lang="fi-FI" dirty="0" err="1"/>
              <a:t>PMK:n</a:t>
            </a:r>
            <a:r>
              <a:rPr lang="fi-FI" dirty="0"/>
              <a:t> kangasta koko perheelle housupuvuiksi. ”Sen jälkeen lapset saivat mellastaa niin paljon kuin halusivat puvuista huolehtimatta – ja rouva Kekkonen omasta puolestaan o l i  t y </a:t>
            </a:r>
            <a:r>
              <a:rPr lang="fi-FI" dirty="0" err="1"/>
              <a:t>y</a:t>
            </a:r>
            <a:r>
              <a:rPr lang="fi-FI" dirty="0"/>
              <a:t> t y v ä i n e n  voidessaan nyt tehdä pyörämatkoja ja </a:t>
            </a:r>
            <a:r>
              <a:rPr lang="fi-FI" dirty="0" smtClean="0"/>
              <a:t>työskennellä </a:t>
            </a:r>
            <a:r>
              <a:rPr lang="fi-FI" dirty="0"/>
              <a:t>puutarhassa pilaamatta hyviä kesäpukujaan</a:t>
            </a:r>
            <a:r>
              <a:rPr lang="fi-FI" dirty="0" smtClean="0"/>
              <a:t>…” (Kotiliesi 12/1936)</a:t>
            </a:r>
          </a:p>
        </p:txBody>
      </p:sp>
    </p:spTree>
    <p:extLst>
      <p:ext uri="{BB962C8B-B14F-4D97-AF65-F5344CB8AC3E}">
        <p14:creationId xmlns:p14="http://schemas.microsoft.com/office/powerpoint/2010/main" val="3400415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sz="4000" dirty="0"/>
              <a:t>Retorisuus: millaista argumentointia tekstissä </a:t>
            </a:r>
            <a:r>
              <a:rPr lang="fi-FI" sz="4000" dirty="0" err="1" smtClean="0"/>
              <a:t>esintyy</a:t>
            </a:r>
            <a:endParaRPr lang="fi-FI" dirty="0"/>
          </a:p>
        </p:txBody>
      </p:sp>
      <p:sp>
        <p:nvSpPr>
          <p:cNvPr id="3" name="Content Placeholder 2"/>
          <p:cNvSpPr>
            <a:spLocks noGrp="1"/>
          </p:cNvSpPr>
          <p:nvPr>
            <p:ph idx="1"/>
          </p:nvPr>
        </p:nvSpPr>
        <p:spPr/>
        <p:txBody>
          <a:bodyPr>
            <a:normAutofit fontScale="92500" lnSpcReduction="10000"/>
          </a:bodyPr>
          <a:lstStyle/>
          <a:p>
            <a:pPr marL="0" indent="0">
              <a:buNone/>
            </a:pPr>
            <a:r>
              <a:rPr lang="fi-FI" dirty="0" smtClean="0"/>
              <a:t>”Suomi on urheilumaa! Eivätkä </a:t>
            </a:r>
            <a:r>
              <a:rPr lang="fi-FI" dirty="0"/>
              <a:t>täällä urheile yksin miehet, jotka mainettamme kuljettavat olympialaisten </a:t>
            </a:r>
            <a:r>
              <a:rPr lang="fi-FI" dirty="0" smtClean="0"/>
              <a:t>kilpatanterille</a:t>
            </a:r>
            <a:r>
              <a:rPr lang="fi-FI" dirty="0"/>
              <a:t>, vaan myöskin naismaailma, ainakin nuorempi polvi, harrastaa monipuolista sekä kesä- että talviurheilua. </a:t>
            </a:r>
            <a:r>
              <a:rPr lang="fi-FI" dirty="0" smtClean="0"/>
              <a:t>Joulun </a:t>
            </a:r>
            <a:r>
              <a:rPr lang="fi-FI" dirty="0"/>
              <a:t>aikaan, kun jää alkaa siintää kiinteän siniseltä, kun hanget käyvät yhä paksummiksi ja varsinkin sitten, kun aamut käyvät valoisiksi, vetää vastustamaton halu meitä joko suksin, kelkoin tai luistimin ulos raikkaaseen ilmaan</a:t>
            </a:r>
            <a:r>
              <a:rPr lang="fi-FI" dirty="0" smtClean="0"/>
              <a:t>.” (Kotiliesi 1/1924)</a:t>
            </a:r>
            <a:endParaRPr lang="fi-FI" dirty="0"/>
          </a:p>
          <a:p>
            <a:endParaRPr lang="fi-FI" dirty="0"/>
          </a:p>
        </p:txBody>
      </p:sp>
    </p:spTree>
    <p:extLst>
      <p:ext uri="{BB962C8B-B14F-4D97-AF65-F5344CB8AC3E}">
        <p14:creationId xmlns:p14="http://schemas.microsoft.com/office/powerpoint/2010/main" val="3946699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332656"/>
            <a:ext cx="8219256" cy="5793507"/>
          </a:xfrm>
        </p:spPr>
        <p:txBody>
          <a:bodyPr>
            <a:normAutofit fontScale="70000" lnSpcReduction="20000"/>
          </a:bodyPr>
          <a:lstStyle/>
          <a:p>
            <a:pPr marL="0" indent="0">
              <a:buNone/>
            </a:pPr>
            <a:r>
              <a:rPr lang="fi-FI" dirty="0" err="1"/>
              <a:t>Atkinson</a:t>
            </a:r>
            <a:r>
              <a:rPr lang="fi-FI" dirty="0"/>
              <a:t> ja </a:t>
            </a:r>
            <a:r>
              <a:rPr lang="fi-FI" dirty="0" err="1"/>
              <a:t>Coffey</a:t>
            </a:r>
            <a:r>
              <a:rPr lang="fi-FI" dirty="0"/>
              <a:t> (2004, </a:t>
            </a:r>
            <a:r>
              <a:rPr lang="fi-FI" dirty="0" smtClean="0"/>
              <a:t>58–59): dokumentteja </a:t>
            </a:r>
            <a:r>
              <a:rPr lang="fi-FI" dirty="0"/>
              <a:t>on tarpeen tutkia omana aineistotyyppinä, yhdenlaisen sosiaalisen todellisuuden rakentajina, ei vain sekundaarisena, haastatteluja ja havainnointimateriaalia tukevana, selittävänä tai taustoittavana aineistona. Tämä tarkoittaa huolellista perehtymistä kirjallisten aineistojen tuotantoon ja kulutukseen: siihen, miten niitä tuotetaan, levitetään, luetaan, säilytetään ja </a:t>
            </a:r>
            <a:r>
              <a:rPr lang="fi-FI" dirty="0" smtClean="0"/>
              <a:t>käytetään.</a:t>
            </a:r>
          </a:p>
          <a:p>
            <a:pPr marL="0" indent="0">
              <a:buNone/>
            </a:pPr>
            <a:r>
              <a:rPr lang="fi-FI" dirty="0" err="1"/>
              <a:t>Prior</a:t>
            </a:r>
            <a:r>
              <a:rPr lang="fi-FI" dirty="0"/>
              <a:t> (2003, ix, 3–4, 13</a:t>
            </a:r>
            <a:r>
              <a:rPr lang="fi-FI" dirty="0" smtClean="0"/>
              <a:t>): </a:t>
            </a:r>
            <a:r>
              <a:rPr lang="fi-FI" dirty="0"/>
              <a:t>dokumentit tulisi nähdä </a:t>
            </a:r>
            <a:r>
              <a:rPr lang="fi-FI" u="sng" dirty="0"/>
              <a:t>esineinä</a:t>
            </a:r>
            <a:r>
              <a:rPr lang="fi-FI" dirty="0"/>
              <a:t>, jotka ovat vastavuoroisessa suhteessa toimintaan. </a:t>
            </a:r>
            <a:endParaRPr lang="fi-FI" dirty="0" smtClean="0"/>
          </a:p>
          <a:p>
            <a:pPr>
              <a:buFontTx/>
              <a:buChar char="-"/>
            </a:pPr>
            <a:r>
              <a:rPr lang="fi-FI" dirty="0" smtClean="0"/>
              <a:t>Dokumentit säilyttävät </a:t>
            </a:r>
            <a:r>
              <a:rPr lang="fi-FI" dirty="0"/>
              <a:t>asioita kuten ohjeita, käskyjä, toiveita ja raportteja. </a:t>
            </a:r>
            <a:endParaRPr lang="fi-FI" dirty="0" smtClean="0"/>
          </a:p>
          <a:p>
            <a:pPr>
              <a:buFontTx/>
              <a:buChar char="-"/>
            </a:pPr>
            <a:r>
              <a:rPr lang="fi-FI" dirty="0" smtClean="0"/>
              <a:t>Dokumentit ovat </a:t>
            </a:r>
            <a:r>
              <a:rPr lang="fi-FI" dirty="0"/>
              <a:t>itse toimijoita, jolloin niitä voidaan manipuloida; dokumentti voi olla toisten toimijoiden liittolainen, jatkotoiminnan resurssi tai vihollinen, joka on tuhottava tai salattava. </a:t>
            </a:r>
            <a:endParaRPr lang="fi-FI" dirty="0" smtClean="0"/>
          </a:p>
          <a:p>
            <a:pPr>
              <a:buFontTx/>
              <a:buChar char="-"/>
            </a:pPr>
            <a:r>
              <a:rPr lang="fi-FI" dirty="0" smtClean="0"/>
              <a:t>Dokumentti </a:t>
            </a:r>
            <a:r>
              <a:rPr lang="fi-FI" dirty="0"/>
              <a:t>ei </a:t>
            </a:r>
            <a:r>
              <a:rPr lang="fi-FI" dirty="0" smtClean="0"/>
              <a:t>ole </a:t>
            </a:r>
            <a:r>
              <a:rPr lang="fi-FI" dirty="0"/>
              <a:t>vain sisällön säilyttäjä vaan myös tuote, joka on tuotettu sosiaalisesti organisoiduissa olosuhteissa. Ne ilmaisevat ja edustavat diskursiivisia käytänteitä ja niitä voidaan hyödyntää erilaisissa sosiaalisissa, kulttuurisissa ja poliittisissa kamppailuissa. </a:t>
            </a:r>
          </a:p>
        </p:txBody>
      </p:sp>
    </p:spTree>
    <p:extLst>
      <p:ext uri="{BB962C8B-B14F-4D97-AF65-F5344CB8AC3E}">
        <p14:creationId xmlns:p14="http://schemas.microsoft.com/office/powerpoint/2010/main" val="25991825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332656"/>
            <a:ext cx="8219256" cy="5793507"/>
          </a:xfrm>
        </p:spPr>
        <p:txBody>
          <a:bodyPr>
            <a:normAutofit fontScale="77500" lnSpcReduction="20000"/>
          </a:bodyPr>
          <a:lstStyle/>
          <a:p>
            <a:pPr marL="0" indent="0">
              <a:buNone/>
            </a:pPr>
            <a:r>
              <a:rPr lang="fi-FI" dirty="0" smtClean="0"/>
              <a:t>”Jos </a:t>
            </a:r>
            <a:r>
              <a:rPr lang="fi-FI" dirty="0"/>
              <a:t>hiihtovarusteemme ovat vanhanhyvän ajan malliin sattuman varassa, mitä kenenkin </a:t>
            </a:r>
            <a:r>
              <a:rPr lang="fi-FI" dirty="0" err="1"/>
              <a:t>toi-mesta</a:t>
            </a:r>
            <a:r>
              <a:rPr lang="fi-FI" dirty="0"/>
              <a:t> on kotiin aikojen kulussa kulkeutunut, lykkäytyy ryhtymisemme jaloon hiihtourheiluun päivästä toiseen, niin että keväällä huomaamme jälleen yhden kauden livahtaneen läpi käsien. </a:t>
            </a:r>
          </a:p>
          <a:p>
            <a:pPr marL="0" indent="0">
              <a:buNone/>
            </a:pPr>
            <a:r>
              <a:rPr lang="fi-FI" dirty="0"/>
              <a:t>Niin, hiihtomuseoon soveliaat sukset ullakon nurkassa, </a:t>
            </a:r>
            <a:r>
              <a:rPr lang="fi-FI" dirty="0" err="1"/>
              <a:t>rajettuneet</a:t>
            </a:r>
            <a:r>
              <a:rPr lang="fi-FI" dirty="0"/>
              <a:t> porontossut kenkävakassa ja jokin kainaloista valmiiksi ratkeillut puku villatakin ohella ei houkuttele ladulle tämän uusasiallisen ajan naista. [--]</a:t>
            </a:r>
          </a:p>
          <a:p>
            <a:pPr marL="0" indent="0">
              <a:buNone/>
            </a:pPr>
            <a:r>
              <a:rPr lang="fi-FI" dirty="0"/>
              <a:t>Hiihtokulttuurimme on ikivanha ja kuitenkin hyvin nuori. Sellaisena kuin nykypäivien </a:t>
            </a:r>
            <a:r>
              <a:rPr lang="fi-FI" dirty="0" err="1"/>
              <a:t>ihmi-set</a:t>
            </a:r>
            <a:r>
              <a:rPr lang="fi-FI" dirty="0"/>
              <a:t> hiihdon ottavat, on sitä meillä harrastettu vasta viime vuosina. Siksipä vallitsee meillä esim. Norjaan verraten tavaton kirjavuus hiihtovarusteidenkin alalla eikä oikein asiallista hiihtoasua näe varsinkaan monella naisella. Ei sen vuoksi ole ihme, että moni vilustuttaa </a:t>
            </a:r>
            <a:r>
              <a:rPr lang="fi-FI" dirty="0" err="1"/>
              <a:t>it-sensä</a:t>
            </a:r>
            <a:r>
              <a:rPr lang="fi-FI" dirty="0"/>
              <a:t> ensimmäisellä hiihtomatkallaan ja menettää innostuksensa asiaan</a:t>
            </a:r>
            <a:r>
              <a:rPr lang="fi-FI" dirty="0" smtClean="0"/>
              <a:t>.” (Kotiliesi 2/1936)</a:t>
            </a:r>
            <a:endParaRPr lang="fi-FI" dirty="0"/>
          </a:p>
          <a:p>
            <a:endParaRPr lang="fi-FI" dirty="0"/>
          </a:p>
        </p:txBody>
      </p:sp>
    </p:spTree>
    <p:extLst>
      <p:ext uri="{BB962C8B-B14F-4D97-AF65-F5344CB8AC3E}">
        <p14:creationId xmlns:p14="http://schemas.microsoft.com/office/powerpoint/2010/main" val="5941270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260648"/>
            <a:ext cx="8219256" cy="5865515"/>
          </a:xfrm>
        </p:spPr>
        <p:txBody>
          <a:bodyPr>
            <a:normAutofit fontScale="85000" lnSpcReduction="10000"/>
          </a:bodyPr>
          <a:lstStyle/>
          <a:p>
            <a:pPr marL="0" indent="0">
              <a:buNone/>
            </a:pPr>
            <a:r>
              <a:rPr lang="fi-FI" dirty="0" smtClean="0"/>
              <a:t>”Emme </a:t>
            </a:r>
            <a:r>
              <a:rPr lang="fi-FI" dirty="0"/>
              <a:t>enää tyydy kiertelemään suksilla vain tasaista järven jäätä tai peltoaukeata, vaan mutkitteleva metsälatu houkuttelee meidät vaihtelevaan maastoon, joka tarjoaakin hiihdon parhaat ilot. Pieni ponnistelu vastamäissä, vauhdin huvi myötämäessä ja neuvokkuus </a:t>
            </a:r>
            <a:r>
              <a:rPr lang="fi-FI" dirty="0" smtClean="0"/>
              <a:t>mutkissa </a:t>
            </a:r>
            <a:r>
              <a:rPr lang="fi-FI" dirty="0"/>
              <a:t>ja käänteissä kehittää ruumistamme, ja lumisen metsän vaihteleva kauneus virkistää mieltämme enemmän kun yksitoikkoinen tarpominen kuluneilla tasaladuilla. Tottumattomat tuntevat itsensä kuitenkin avuttomiksi ja epävarmoiksi murtomailla. Varsinkin naisia vaivaa usein eräänlainen mäkikauhu pienissäkin myötä- ja vastamäissä. Mutta aivan samoin kuin vedenpelko häviää uimataidon kehittyessä, niin hiihtopelkokin unohtuu taitavuuden </a:t>
            </a:r>
            <a:r>
              <a:rPr lang="fi-FI" dirty="0" smtClean="0"/>
              <a:t>lisääntyessä.”  (Kotiliesi 2/1935)</a:t>
            </a:r>
            <a:endParaRPr lang="fi-FI" dirty="0"/>
          </a:p>
        </p:txBody>
      </p:sp>
    </p:spTree>
    <p:extLst>
      <p:ext uri="{BB962C8B-B14F-4D97-AF65-F5344CB8AC3E}">
        <p14:creationId xmlns:p14="http://schemas.microsoft.com/office/powerpoint/2010/main" val="31808794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Millaisia merkityksiä, representaatioita ja identiteettejä tekstissä rakentuu?</a:t>
            </a:r>
            <a:endParaRPr lang="fi-FI" dirty="0"/>
          </a:p>
        </p:txBody>
      </p:sp>
      <p:sp>
        <p:nvSpPr>
          <p:cNvPr id="3" name="Content Placeholder 2"/>
          <p:cNvSpPr>
            <a:spLocks noGrp="1"/>
          </p:cNvSpPr>
          <p:nvPr>
            <p:ph idx="1"/>
          </p:nvPr>
        </p:nvSpPr>
        <p:spPr/>
        <p:txBody>
          <a:bodyPr>
            <a:normAutofit fontScale="92500" lnSpcReduction="20000"/>
          </a:bodyPr>
          <a:lstStyle/>
          <a:p>
            <a:r>
              <a:rPr lang="fi-FI" dirty="0" smtClean="0"/>
              <a:t>Millaisia representaatioita vuoden 1918 muodostuu, kun siitä käytetään käsitteitä</a:t>
            </a:r>
          </a:p>
          <a:p>
            <a:pPr lvl="1"/>
            <a:r>
              <a:rPr lang="fi-FI" dirty="0" smtClean="0"/>
              <a:t>Vapaussota	</a:t>
            </a:r>
            <a:endParaRPr lang="fi-FI" dirty="0"/>
          </a:p>
          <a:p>
            <a:pPr lvl="1"/>
            <a:r>
              <a:rPr lang="fi-FI" dirty="0"/>
              <a:t>Kansalaissota</a:t>
            </a:r>
          </a:p>
          <a:p>
            <a:pPr lvl="1"/>
            <a:r>
              <a:rPr lang="fi-FI" dirty="0"/>
              <a:t>Kapina</a:t>
            </a:r>
          </a:p>
          <a:p>
            <a:pPr lvl="1"/>
            <a:r>
              <a:rPr lang="fi-FI" dirty="0"/>
              <a:t>Sisällissota</a:t>
            </a:r>
          </a:p>
          <a:p>
            <a:pPr lvl="1"/>
            <a:r>
              <a:rPr lang="fi-FI" dirty="0"/>
              <a:t>Veljessota</a:t>
            </a:r>
          </a:p>
          <a:p>
            <a:pPr lvl="1"/>
            <a:r>
              <a:rPr lang="fi-FI" dirty="0"/>
              <a:t>Luokkasota</a:t>
            </a:r>
          </a:p>
          <a:p>
            <a:pPr lvl="1"/>
            <a:r>
              <a:rPr lang="fi-FI" dirty="0"/>
              <a:t>Vallankumous</a:t>
            </a:r>
          </a:p>
          <a:p>
            <a:r>
              <a:rPr lang="fi-FI" dirty="0" smtClean="0"/>
              <a:t>Millaisia </a:t>
            </a:r>
            <a:r>
              <a:rPr lang="fi-FI" dirty="0" err="1" smtClean="0"/>
              <a:t>identeettejä</a:t>
            </a:r>
            <a:r>
              <a:rPr lang="fi-FI" dirty="0" smtClean="0"/>
              <a:t> erilaiset diskurssit ja representaatiot tarjoavat eri osapuolille?</a:t>
            </a:r>
          </a:p>
          <a:p>
            <a:pPr marL="457200" lvl="1" indent="0">
              <a:buNone/>
            </a:pPr>
            <a:endParaRPr lang="fi-FI" dirty="0"/>
          </a:p>
        </p:txBody>
      </p:sp>
    </p:spTree>
    <p:extLst>
      <p:ext uri="{BB962C8B-B14F-4D97-AF65-F5344CB8AC3E}">
        <p14:creationId xmlns:p14="http://schemas.microsoft.com/office/powerpoint/2010/main" val="36520958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normAutofit fontScale="92500" lnSpcReduction="10000"/>
          </a:bodyPr>
          <a:lstStyle/>
          <a:p>
            <a:pPr marL="0" indent="0">
              <a:buNone/>
            </a:pPr>
            <a:r>
              <a:rPr lang="fi-FI" dirty="0"/>
              <a:t>”</a:t>
            </a:r>
            <a:r>
              <a:rPr lang="fi-FI" b="1" dirty="0"/>
              <a:t>Suomi on urheilumaa</a:t>
            </a:r>
            <a:r>
              <a:rPr lang="fi-FI" dirty="0"/>
              <a:t>! Eivätkä </a:t>
            </a:r>
            <a:r>
              <a:rPr lang="fi-FI" b="1" dirty="0"/>
              <a:t>täällä</a:t>
            </a:r>
            <a:r>
              <a:rPr lang="fi-FI" dirty="0"/>
              <a:t> urheile yksin miehet, jotka mainettamme kuljettavat olympialaisten kilpatanterille, </a:t>
            </a:r>
            <a:r>
              <a:rPr lang="fi-FI" b="1" dirty="0"/>
              <a:t>vaan myöskin naismaailma, ainakin nuorempi polvi</a:t>
            </a:r>
            <a:r>
              <a:rPr lang="fi-FI" dirty="0"/>
              <a:t>, harrastaa monipuolista sekä kesä- että talviurheilua. Joulun aikaan, kun jää alkaa siintää kiinteän siniseltä, kun hanget käyvät yhä paksummiksi ja varsinkin sitten, kun aamut käyvät valoisiksi, </a:t>
            </a:r>
            <a:r>
              <a:rPr lang="fi-FI" b="1" dirty="0"/>
              <a:t>vetää vastustamaton halu meitä joko suksin, kelkoin tai luistimin ulos raikkaaseen ilmaan</a:t>
            </a:r>
            <a:r>
              <a:rPr lang="fi-FI" dirty="0"/>
              <a:t>.” (Kotiliesi 1/1924)</a:t>
            </a:r>
          </a:p>
          <a:p>
            <a:endParaRPr lang="fi-FI" dirty="0"/>
          </a:p>
        </p:txBody>
      </p:sp>
    </p:spTree>
    <p:extLst>
      <p:ext uri="{BB962C8B-B14F-4D97-AF65-F5344CB8AC3E}">
        <p14:creationId xmlns:p14="http://schemas.microsoft.com/office/powerpoint/2010/main" val="13697893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260648"/>
            <a:ext cx="8219256" cy="5865515"/>
          </a:xfrm>
        </p:spPr>
        <p:txBody>
          <a:bodyPr>
            <a:normAutofit fontScale="92500" lnSpcReduction="20000"/>
          </a:bodyPr>
          <a:lstStyle/>
          <a:p>
            <a:pPr marL="0" indent="0">
              <a:buNone/>
            </a:pPr>
            <a:r>
              <a:rPr lang="fi-FI" dirty="0" smtClean="0"/>
              <a:t>”Niin</a:t>
            </a:r>
            <a:r>
              <a:rPr lang="fi-FI" dirty="0"/>
              <a:t>, hiihtomuseoon soveliaat sukset ullakon nurkassa, </a:t>
            </a:r>
            <a:r>
              <a:rPr lang="fi-FI" dirty="0" err="1"/>
              <a:t>rajettuneet</a:t>
            </a:r>
            <a:r>
              <a:rPr lang="fi-FI" dirty="0"/>
              <a:t> porontossut kenkävakassa ja jokin kainaloista valmiiksi ratkeillut puku villatakin ohella </a:t>
            </a:r>
            <a:r>
              <a:rPr lang="fi-FI" b="1" dirty="0"/>
              <a:t>ei houkuttele ladulle tämän uusasiallisen ajan naista</a:t>
            </a:r>
            <a:r>
              <a:rPr lang="fi-FI" dirty="0"/>
              <a:t>. [--]</a:t>
            </a:r>
          </a:p>
          <a:p>
            <a:pPr marL="0" indent="0">
              <a:buNone/>
            </a:pPr>
            <a:r>
              <a:rPr lang="fi-FI" b="1" dirty="0"/>
              <a:t>Hiihtokulttuurimme on ikivanha ja kuitenkin hyvin nuori</a:t>
            </a:r>
            <a:r>
              <a:rPr lang="fi-FI" dirty="0"/>
              <a:t>. Sellaisena kuin nykypäivien </a:t>
            </a:r>
            <a:r>
              <a:rPr lang="fi-FI" dirty="0" smtClean="0"/>
              <a:t>ihmiset </a:t>
            </a:r>
            <a:r>
              <a:rPr lang="fi-FI" dirty="0"/>
              <a:t>hiihdon ottavat, on sitä meillä harrastettu vasta viime vuosina. </a:t>
            </a:r>
            <a:r>
              <a:rPr lang="fi-FI" b="1" dirty="0"/>
              <a:t>Siksipä vallitsee meillä esim. Norjaan verraten tavaton kirjavuus hiihtovarusteidenkin alalla eikä oikein asiallista hiihtoasua näe varsinkaan monella naisella</a:t>
            </a:r>
            <a:r>
              <a:rPr lang="fi-FI" dirty="0"/>
              <a:t>. Ei sen vuoksi ole ihme, että moni vilustuttaa </a:t>
            </a:r>
            <a:r>
              <a:rPr lang="fi-FI" dirty="0" smtClean="0"/>
              <a:t>itsensä </a:t>
            </a:r>
            <a:r>
              <a:rPr lang="fi-FI" dirty="0"/>
              <a:t>ensimmäisellä hiihtomatkallaan ja menettää innostuksensa asiaan.” (Kotiliesi 2/1936)</a:t>
            </a:r>
          </a:p>
          <a:p>
            <a:endParaRPr lang="fi-FI" dirty="0"/>
          </a:p>
        </p:txBody>
      </p:sp>
    </p:spTree>
    <p:extLst>
      <p:ext uri="{BB962C8B-B14F-4D97-AF65-F5344CB8AC3E}">
        <p14:creationId xmlns:p14="http://schemas.microsoft.com/office/powerpoint/2010/main" val="12333768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Sisäislukija ja -tekijä</a:t>
            </a:r>
            <a:endParaRPr lang="fi-FI" dirty="0"/>
          </a:p>
        </p:txBody>
      </p:sp>
      <p:sp>
        <p:nvSpPr>
          <p:cNvPr id="3" name="Content Placeholder 2"/>
          <p:cNvSpPr>
            <a:spLocks noGrp="1"/>
          </p:cNvSpPr>
          <p:nvPr>
            <p:ph idx="1"/>
          </p:nvPr>
        </p:nvSpPr>
        <p:spPr/>
        <p:txBody>
          <a:bodyPr>
            <a:normAutofit fontScale="92500"/>
          </a:bodyPr>
          <a:lstStyle/>
          <a:p>
            <a:r>
              <a:rPr lang="fi-FI" dirty="0" smtClean="0"/>
              <a:t>Tekstin on kirjoittanut joku oikea henkilö ja sitä lukevat oikeat ihmiset</a:t>
            </a:r>
          </a:p>
          <a:p>
            <a:r>
              <a:rPr lang="fi-FI" dirty="0" smtClean="0"/>
              <a:t>Tekstillä on myös sisäistekijä = tekstissä rakentuva tekijä, joka voidaan päätellä tekstistä </a:t>
            </a:r>
          </a:p>
          <a:p>
            <a:r>
              <a:rPr lang="fi-FI" dirty="0" smtClean="0"/>
              <a:t>Tekstillä on aina sisäislukija = se henkilö, jolle teksti on suunnattu. Myös sisäislukija rakentuu tekstissä ja voidaan päätellä siitä.</a:t>
            </a:r>
          </a:p>
          <a:p>
            <a:r>
              <a:rPr lang="fi-FI" dirty="0" smtClean="0"/>
              <a:t>Analyysissä sisäislukija ja -tekijä on syytä erottaa oikeasta lukijasta ja tekijästä!</a:t>
            </a:r>
            <a:endParaRPr lang="fi-FI" dirty="0"/>
          </a:p>
        </p:txBody>
      </p:sp>
    </p:spTree>
    <p:extLst>
      <p:ext uri="{BB962C8B-B14F-4D97-AF65-F5344CB8AC3E}">
        <p14:creationId xmlns:p14="http://schemas.microsoft.com/office/powerpoint/2010/main" val="18042488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Intertekstuaalisuus</a:t>
            </a:r>
            <a:r>
              <a:rPr lang="fi-FI" dirty="0" smtClean="0"/>
              <a:t> ja genret</a:t>
            </a:r>
            <a:endParaRPr lang="fi-FI" dirty="0"/>
          </a:p>
        </p:txBody>
      </p:sp>
      <p:sp>
        <p:nvSpPr>
          <p:cNvPr id="3" name="Content Placeholder 2"/>
          <p:cNvSpPr>
            <a:spLocks noGrp="1"/>
          </p:cNvSpPr>
          <p:nvPr>
            <p:ph idx="1"/>
          </p:nvPr>
        </p:nvSpPr>
        <p:spPr/>
        <p:txBody>
          <a:bodyPr/>
          <a:lstStyle/>
          <a:p>
            <a:pPr marL="0" indent="0">
              <a:buNone/>
            </a:pPr>
            <a:r>
              <a:rPr lang="fi-FI" dirty="0" err="1" smtClean="0"/>
              <a:t>Intertekstuaalisuus</a:t>
            </a:r>
            <a:r>
              <a:rPr lang="fi-FI" dirty="0" smtClean="0"/>
              <a:t>: tekstissä viitataan toiseen tekstiin </a:t>
            </a:r>
          </a:p>
          <a:p>
            <a:pPr marL="0" indent="0">
              <a:buNone/>
            </a:pPr>
            <a:r>
              <a:rPr lang="fi-FI" dirty="0"/>
              <a:t>	</a:t>
            </a:r>
            <a:r>
              <a:rPr lang="fi-FI" dirty="0" smtClean="0"/>
              <a:t>Tyypillistä elokuville nykyään: vitsit avautuvat paremmin, jos tuntee hyvin elokuvia</a:t>
            </a:r>
          </a:p>
          <a:p>
            <a:pPr marL="0" indent="0">
              <a:buNone/>
            </a:pPr>
            <a:endParaRPr lang="fi-FI" dirty="0"/>
          </a:p>
          <a:p>
            <a:pPr marL="0" indent="0">
              <a:buNone/>
            </a:pPr>
            <a:r>
              <a:rPr lang="fi-FI" dirty="0" smtClean="0"/>
              <a:t>Genret: tekstit edustavat tiettyä lajityyppiä: esim. otsikko, uutinen, kolumni, vitsi jne.</a:t>
            </a:r>
            <a:endParaRPr lang="fi-FI" dirty="0"/>
          </a:p>
        </p:txBody>
      </p:sp>
    </p:spTree>
    <p:extLst>
      <p:ext uri="{BB962C8B-B14F-4D97-AF65-F5344CB8AC3E}">
        <p14:creationId xmlns:p14="http://schemas.microsoft.com/office/powerpoint/2010/main" val="32833123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260648"/>
            <a:ext cx="8219256" cy="5865515"/>
          </a:xfrm>
        </p:spPr>
        <p:txBody>
          <a:bodyPr>
            <a:normAutofit fontScale="92500" lnSpcReduction="20000"/>
          </a:bodyPr>
          <a:lstStyle/>
          <a:p>
            <a:pPr marL="0" indent="0">
              <a:buNone/>
            </a:pPr>
            <a:r>
              <a:rPr lang="fi-FI" dirty="0" smtClean="0"/>
              <a:t>ENNÄTYSTULOA JYVÄSKYLÄN YLIOPISTOSSA</a:t>
            </a:r>
          </a:p>
          <a:p>
            <a:pPr marL="0" indent="0">
              <a:buNone/>
            </a:pPr>
            <a:r>
              <a:rPr lang="fi-FI" dirty="0" smtClean="0"/>
              <a:t>Jyväskylän yliopisto rikkoi sekä maisteri- että tohtoriennätyksensä vuonna 2007. Tohtorintutkintojen määrä 130 rikkoi reilusti aiemman, vuoden 2004 ennätyslukeman 113. Maistereita valmistui 1374, mikä on toiseksi eniten Suomen yliopistoissa. Tohtorin tutkintojen määrä ylitti näin tavoitteet: vuosien 2008-2010 uudet keskimääräiset tutkintotavoitteet ovat Jyväskylän yliopistossa tohtoreilla 129 ja maistereilla 1380. </a:t>
            </a:r>
          </a:p>
          <a:p>
            <a:pPr marL="0" indent="0">
              <a:buNone/>
            </a:pPr>
            <a:r>
              <a:rPr lang="fi-FI" dirty="0" smtClean="0"/>
              <a:t>- Ennätystulos kertoo yliopiston erinomaisesta tuottavuudesta. Jyväskylän yliopisto on jo kuudetta vuotta peräkkäin maan toiseksi suurin maisterikouluttaja. </a:t>
            </a:r>
            <a:endParaRPr lang="fi-FI" dirty="0"/>
          </a:p>
        </p:txBody>
      </p:sp>
    </p:spTree>
    <p:extLst>
      <p:ext uri="{BB962C8B-B14F-4D97-AF65-F5344CB8AC3E}">
        <p14:creationId xmlns:p14="http://schemas.microsoft.com/office/powerpoint/2010/main" val="13733141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260648"/>
            <a:ext cx="8219256" cy="5865515"/>
          </a:xfrm>
        </p:spPr>
        <p:txBody>
          <a:bodyPr>
            <a:normAutofit fontScale="85000" lnSpcReduction="10000"/>
          </a:bodyPr>
          <a:lstStyle/>
          <a:p>
            <a:pPr marL="0" indent="0">
              <a:buNone/>
            </a:pPr>
            <a:r>
              <a:rPr lang="fi-FI" dirty="0"/>
              <a:t>Yliopisto on monin tavoin tukenut opiskelijoiden valmistumista. Tohtorikoulutus on ollut järjestelmällisen tehostamisen kohteena ja </a:t>
            </a:r>
            <a:r>
              <a:rPr lang="fi-FI" dirty="0" smtClean="0"/>
              <a:t>perustutkinto-opiskelijoiden </a:t>
            </a:r>
            <a:r>
              <a:rPr lang="fi-FI" dirty="0"/>
              <a:t>opintojen ohjausta on </a:t>
            </a:r>
            <a:r>
              <a:rPr lang="fi-FI" dirty="0" smtClean="0"/>
              <a:t>vahvistettu</a:t>
            </a:r>
            <a:r>
              <a:rPr lang="fi-FI" dirty="0"/>
              <a:t>.</a:t>
            </a:r>
          </a:p>
          <a:p>
            <a:pPr marL="0" indent="0">
              <a:buNone/>
            </a:pPr>
            <a:r>
              <a:rPr lang="fi-FI" dirty="0" smtClean="0"/>
              <a:t>Eniten tohtorintutkintoja tuottivat matemaattis-luonnontieteellinen (37) ja humanistinen (27) tiedekunta. Reippaimmin tohtoritavoitteensa ylitti yhteiskuntatieteellinen tiedekunta (21, tavoite 17). Maistereita tuottivat eniten humanistinen ja kasvatustieteiden tiedekunta. </a:t>
            </a:r>
          </a:p>
          <a:p>
            <a:pPr marL="0" indent="0">
              <a:buNone/>
            </a:pPr>
            <a:endParaRPr lang="fi-FI" dirty="0"/>
          </a:p>
          <a:p>
            <a:pPr marL="0" indent="0">
              <a:buNone/>
            </a:pPr>
            <a:r>
              <a:rPr lang="fi-FI" dirty="0" smtClean="0"/>
              <a:t>Jyväskylän yliopiston viikkotiedote 16.1.2008.</a:t>
            </a:r>
          </a:p>
          <a:p>
            <a:pPr marL="0" indent="0">
              <a:buNone/>
            </a:pPr>
            <a:endParaRPr lang="fi-FI" dirty="0"/>
          </a:p>
          <a:p>
            <a:pPr marL="0" indent="0">
              <a:buNone/>
            </a:pPr>
            <a:r>
              <a:rPr lang="fi-FI" dirty="0" smtClean="0"/>
              <a:t>Lähde: Mäntynen &amp; Pietikäinen: Kurssi kohti diskurssia</a:t>
            </a:r>
            <a:endParaRPr lang="fi-FI" dirty="0"/>
          </a:p>
        </p:txBody>
      </p:sp>
    </p:spTree>
    <p:extLst>
      <p:ext uri="{BB962C8B-B14F-4D97-AF65-F5344CB8AC3E}">
        <p14:creationId xmlns:p14="http://schemas.microsoft.com/office/powerpoint/2010/main" val="560253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260648"/>
            <a:ext cx="8219256" cy="5865515"/>
          </a:xfrm>
        </p:spPr>
        <p:txBody>
          <a:bodyPr>
            <a:normAutofit fontScale="92500" lnSpcReduction="20000"/>
          </a:bodyPr>
          <a:lstStyle/>
          <a:p>
            <a:pPr marL="0" indent="0">
              <a:buNone/>
            </a:pPr>
            <a:r>
              <a:rPr lang="fi-FI" dirty="0" smtClean="0"/>
              <a:t>ENNÄTYSTULOA JYVÄSKYLÄN YLIOPISTOSSA</a:t>
            </a:r>
          </a:p>
          <a:p>
            <a:pPr marL="0" indent="0">
              <a:buNone/>
            </a:pPr>
            <a:r>
              <a:rPr lang="fi-FI" dirty="0" smtClean="0"/>
              <a:t>Jyväskylän yliopisto </a:t>
            </a:r>
            <a:r>
              <a:rPr lang="fi-FI" b="1" dirty="0" smtClean="0"/>
              <a:t>rikkoi</a:t>
            </a:r>
            <a:r>
              <a:rPr lang="fi-FI" dirty="0" smtClean="0"/>
              <a:t> sekä maisteri- että tohtorie</a:t>
            </a:r>
            <a:r>
              <a:rPr lang="fi-FI" b="1" dirty="0" smtClean="0"/>
              <a:t>nnätyksensä</a:t>
            </a:r>
            <a:r>
              <a:rPr lang="fi-FI" dirty="0" smtClean="0"/>
              <a:t> vuonna 2007. Tohtorintutkintojen määrä 130 </a:t>
            </a:r>
            <a:r>
              <a:rPr lang="fi-FI" b="1" dirty="0" smtClean="0"/>
              <a:t>rikkoi</a:t>
            </a:r>
            <a:r>
              <a:rPr lang="fi-FI" dirty="0" smtClean="0"/>
              <a:t> reilusti </a:t>
            </a:r>
            <a:r>
              <a:rPr lang="fi-FI" b="1" dirty="0" smtClean="0"/>
              <a:t>aiemman</a:t>
            </a:r>
            <a:r>
              <a:rPr lang="fi-FI" dirty="0" smtClean="0"/>
              <a:t>, vuoden 2004 </a:t>
            </a:r>
            <a:r>
              <a:rPr lang="fi-FI" b="1" dirty="0" smtClean="0"/>
              <a:t>ennätyslukeman</a:t>
            </a:r>
            <a:r>
              <a:rPr lang="fi-FI" dirty="0" smtClean="0"/>
              <a:t> 113. Maistereita valmistui 1374, mikä on toiseksi eniten Suomen yliopistoissa. Tohtorin </a:t>
            </a:r>
            <a:r>
              <a:rPr lang="fi-FI" b="1" dirty="0" smtClean="0"/>
              <a:t>tutkintojen määrä ylitti näin tavoitteet</a:t>
            </a:r>
            <a:r>
              <a:rPr lang="fi-FI" dirty="0" smtClean="0"/>
              <a:t>: vuosien 2008-2010 uudet keskimääräiset tutkintotavoitteet ovat Jyväskylän yliopistossa tohtoreilla 129 ja maistereilla 1380. </a:t>
            </a:r>
          </a:p>
          <a:p>
            <a:pPr marL="0" indent="0">
              <a:buNone/>
            </a:pPr>
            <a:r>
              <a:rPr lang="fi-FI" dirty="0" smtClean="0"/>
              <a:t>- </a:t>
            </a:r>
            <a:r>
              <a:rPr lang="fi-FI" b="1" dirty="0" smtClean="0"/>
              <a:t>Ennätystulos kertoo yliopiston erinomaisesta tuottavuudesta</a:t>
            </a:r>
            <a:r>
              <a:rPr lang="fi-FI" dirty="0" smtClean="0"/>
              <a:t>. Jyväskylän yliopisto on jo kuudetta vuotta peräkkäin maan toiseksi suurin maisterikouluttaja. </a:t>
            </a:r>
            <a:endParaRPr lang="fi-FI" dirty="0"/>
          </a:p>
        </p:txBody>
      </p:sp>
    </p:spTree>
    <p:extLst>
      <p:ext uri="{BB962C8B-B14F-4D97-AF65-F5344CB8AC3E}">
        <p14:creationId xmlns:p14="http://schemas.microsoft.com/office/powerpoint/2010/main" val="2710023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Lähteet</a:t>
            </a:r>
            <a:endParaRPr lang="fi-FI" dirty="0"/>
          </a:p>
        </p:txBody>
      </p:sp>
      <p:sp>
        <p:nvSpPr>
          <p:cNvPr id="3" name="Content Placeholder 2"/>
          <p:cNvSpPr>
            <a:spLocks noGrp="1"/>
          </p:cNvSpPr>
          <p:nvPr>
            <p:ph idx="1"/>
          </p:nvPr>
        </p:nvSpPr>
        <p:spPr/>
        <p:txBody>
          <a:bodyPr>
            <a:normAutofit fontScale="85000" lnSpcReduction="20000"/>
          </a:bodyPr>
          <a:lstStyle/>
          <a:p>
            <a:r>
              <a:rPr lang="fi-FI" dirty="0" err="1"/>
              <a:t>Atkinson</a:t>
            </a:r>
            <a:r>
              <a:rPr lang="fi-FI" dirty="0"/>
              <a:t>, Paul &amp; </a:t>
            </a:r>
            <a:r>
              <a:rPr lang="fi-FI" dirty="0" err="1"/>
              <a:t>Coffey</a:t>
            </a:r>
            <a:r>
              <a:rPr lang="fi-FI" dirty="0"/>
              <a:t>, Amanda 2004. </a:t>
            </a:r>
            <a:r>
              <a:rPr lang="fi-FI" dirty="0" err="1"/>
              <a:t>Analyzing</a:t>
            </a:r>
            <a:r>
              <a:rPr lang="fi-FI" dirty="0"/>
              <a:t> </a:t>
            </a:r>
            <a:r>
              <a:rPr lang="fi-FI" dirty="0" err="1"/>
              <a:t>documentary</a:t>
            </a:r>
            <a:r>
              <a:rPr lang="fi-FI" dirty="0"/>
              <a:t> </a:t>
            </a:r>
            <a:r>
              <a:rPr lang="fi-FI" dirty="0" err="1"/>
              <a:t>realities</a:t>
            </a:r>
            <a:r>
              <a:rPr lang="fi-FI" dirty="0"/>
              <a:t>. – David </a:t>
            </a:r>
            <a:r>
              <a:rPr lang="fi-FI" dirty="0" err="1"/>
              <a:t>Silverman</a:t>
            </a:r>
            <a:r>
              <a:rPr lang="fi-FI" dirty="0"/>
              <a:t> (ed.) </a:t>
            </a:r>
            <a:r>
              <a:rPr lang="fi-FI" dirty="0" err="1"/>
              <a:t>Qualitative</a:t>
            </a:r>
            <a:r>
              <a:rPr lang="fi-FI" dirty="0"/>
              <a:t> </a:t>
            </a:r>
            <a:r>
              <a:rPr lang="fi-FI" dirty="0" err="1"/>
              <a:t>Research</a:t>
            </a:r>
            <a:r>
              <a:rPr lang="fi-FI" dirty="0"/>
              <a:t>. </a:t>
            </a:r>
            <a:r>
              <a:rPr lang="fi-FI" dirty="0" err="1"/>
              <a:t>Theory</a:t>
            </a:r>
            <a:r>
              <a:rPr lang="fi-FI" dirty="0"/>
              <a:t>, Method and </a:t>
            </a:r>
            <a:r>
              <a:rPr lang="fi-FI" dirty="0" err="1"/>
              <a:t>Practice</a:t>
            </a:r>
            <a:r>
              <a:rPr lang="fi-FI" dirty="0"/>
              <a:t>, 56–75. Second edition. London: </a:t>
            </a:r>
            <a:r>
              <a:rPr lang="fi-FI" dirty="0" err="1"/>
              <a:t>Sage</a:t>
            </a:r>
            <a:r>
              <a:rPr lang="fi-FI" dirty="0"/>
              <a:t>.</a:t>
            </a:r>
          </a:p>
          <a:p>
            <a:endParaRPr lang="fi-FI" dirty="0"/>
          </a:p>
          <a:p>
            <a:r>
              <a:rPr lang="fi-FI" dirty="0" err="1"/>
              <a:t>Prior</a:t>
            </a:r>
            <a:r>
              <a:rPr lang="fi-FI" dirty="0"/>
              <a:t>, </a:t>
            </a:r>
            <a:r>
              <a:rPr lang="fi-FI" dirty="0" err="1"/>
              <a:t>Lindsay</a:t>
            </a:r>
            <a:r>
              <a:rPr lang="fi-FI" dirty="0"/>
              <a:t> 2003. Using </a:t>
            </a:r>
            <a:r>
              <a:rPr lang="fi-FI" dirty="0" err="1"/>
              <a:t>Documents</a:t>
            </a:r>
            <a:r>
              <a:rPr lang="fi-FI" dirty="0"/>
              <a:t> in Social </a:t>
            </a:r>
            <a:r>
              <a:rPr lang="fi-FI" dirty="0" err="1"/>
              <a:t>Research</a:t>
            </a:r>
            <a:r>
              <a:rPr lang="fi-FI" dirty="0"/>
              <a:t>. London: SAGE.</a:t>
            </a:r>
          </a:p>
          <a:p>
            <a:endParaRPr lang="fi-FI" dirty="0"/>
          </a:p>
          <a:p>
            <a:r>
              <a:rPr lang="fi-FI" dirty="0" err="1"/>
              <a:t>Prior</a:t>
            </a:r>
            <a:r>
              <a:rPr lang="fi-FI" dirty="0"/>
              <a:t>, </a:t>
            </a:r>
            <a:r>
              <a:rPr lang="fi-FI" dirty="0" err="1"/>
              <a:t>Lindsay</a:t>
            </a:r>
            <a:r>
              <a:rPr lang="fi-FI" dirty="0"/>
              <a:t> 2004. </a:t>
            </a:r>
            <a:r>
              <a:rPr lang="fi-FI" dirty="0" err="1"/>
              <a:t>Doing</a:t>
            </a:r>
            <a:r>
              <a:rPr lang="fi-FI" dirty="0"/>
              <a:t> </a:t>
            </a:r>
            <a:r>
              <a:rPr lang="fi-FI" dirty="0" err="1"/>
              <a:t>Things</a:t>
            </a:r>
            <a:r>
              <a:rPr lang="fi-FI" dirty="0"/>
              <a:t> With </a:t>
            </a:r>
            <a:r>
              <a:rPr lang="fi-FI" dirty="0" err="1"/>
              <a:t>Documents</a:t>
            </a:r>
            <a:r>
              <a:rPr lang="fi-FI" dirty="0"/>
              <a:t>. – David </a:t>
            </a:r>
            <a:r>
              <a:rPr lang="fi-FI" dirty="0" err="1"/>
              <a:t>Silverman</a:t>
            </a:r>
            <a:r>
              <a:rPr lang="fi-FI" dirty="0"/>
              <a:t> (ed.) </a:t>
            </a:r>
            <a:r>
              <a:rPr lang="fi-FI" dirty="0" err="1"/>
              <a:t>Qualitative</a:t>
            </a:r>
            <a:r>
              <a:rPr lang="fi-FI" dirty="0"/>
              <a:t> </a:t>
            </a:r>
            <a:r>
              <a:rPr lang="fi-FI" dirty="0" err="1"/>
              <a:t>Research</a:t>
            </a:r>
            <a:r>
              <a:rPr lang="fi-FI" dirty="0"/>
              <a:t>. </a:t>
            </a:r>
            <a:r>
              <a:rPr lang="fi-FI" dirty="0" err="1"/>
              <a:t>Theory</a:t>
            </a:r>
            <a:r>
              <a:rPr lang="fi-FI" dirty="0"/>
              <a:t>, Method and </a:t>
            </a:r>
            <a:r>
              <a:rPr lang="fi-FI" dirty="0" err="1"/>
              <a:t>Practice</a:t>
            </a:r>
            <a:r>
              <a:rPr lang="fi-FI" dirty="0"/>
              <a:t>, 76–94. Second edition. London: SAGE .</a:t>
            </a:r>
          </a:p>
          <a:p>
            <a:endParaRPr lang="fi-FI" dirty="0"/>
          </a:p>
          <a:p>
            <a:endParaRPr lang="fi-FI" dirty="0"/>
          </a:p>
        </p:txBody>
      </p:sp>
    </p:spTree>
    <p:extLst>
      <p:ext uri="{BB962C8B-B14F-4D97-AF65-F5344CB8AC3E}">
        <p14:creationId xmlns:p14="http://schemas.microsoft.com/office/powerpoint/2010/main" val="15515100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260648"/>
            <a:ext cx="8219256" cy="5865515"/>
          </a:xfrm>
        </p:spPr>
        <p:txBody>
          <a:bodyPr>
            <a:normAutofit fontScale="85000" lnSpcReduction="20000"/>
          </a:bodyPr>
          <a:lstStyle/>
          <a:p>
            <a:pPr marL="0" indent="0">
              <a:buNone/>
            </a:pPr>
            <a:r>
              <a:rPr lang="fi-FI" dirty="0"/>
              <a:t>Yliopisto on monin tavoin tukenut opiskelijoiden valmistumista. Tohtorikoulutus on ollut järjestelmällisen tehostamisen kohteena ja </a:t>
            </a:r>
            <a:r>
              <a:rPr lang="fi-FI" dirty="0" smtClean="0"/>
              <a:t>perustutkinto-opiskelijoiden </a:t>
            </a:r>
            <a:r>
              <a:rPr lang="fi-FI" dirty="0"/>
              <a:t>opintojen ohjausta on </a:t>
            </a:r>
            <a:r>
              <a:rPr lang="fi-FI" dirty="0" smtClean="0"/>
              <a:t>vahvistettu, opintohallintopäällikkö valottaa.</a:t>
            </a:r>
            <a:endParaRPr lang="fi-FI" dirty="0"/>
          </a:p>
          <a:p>
            <a:pPr marL="0" indent="0">
              <a:buNone/>
            </a:pPr>
            <a:r>
              <a:rPr lang="fi-FI" dirty="0" smtClean="0"/>
              <a:t>Eniten tohtorintutkintoja </a:t>
            </a:r>
            <a:r>
              <a:rPr lang="fi-FI" b="1" dirty="0" smtClean="0"/>
              <a:t>tuottivat</a:t>
            </a:r>
            <a:r>
              <a:rPr lang="fi-FI" dirty="0" smtClean="0"/>
              <a:t> matemaattis-luonnontieteellinen (37) ja humanistinen (27) tiedekunta. </a:t>
            </a:r>
            <a:r>
              <a:rPr lang="fi-FI" b="1" dirty="0" smtClean="0"/>
              <a:t>Reippaimmin tohtoritavoitteensa ylitti </a:t>
            </a:r>
            <a:r>
              <a:rPr lang="fi-FI" dirty="0" smtClean="0"/>
              <a:t>yhteiskuntatieteellinen tiedekunta (21, tavoite 17). </a:t>
            </a:r>
            <a:r>
              <a:rPr lang="fi-FI" b="1" dirty="0" smtClean="0"/>
              <a:t>Maistereita tuottivat </a:t>
            </a:r>
            <a:r>
              <a:rPr lang="fi-FI" dirty="0" smtClean="0"/>
              <a:t>eniten humanistinen ja kasvatustieteiden tiedekunta. </a:t>
            </a:r>
          </a:p>
          <a:p>
            <a:pPr marL="0" indent="0">
              <a:buNone/>
            </a:pPr>
            <a:endParaRPr lang="fi-FI" dirty="0"/>
          </a:p>
          <a:p>
            <a:pPr marL="0" indent="0">
              <a:buNone/>
            </a:pPr>
            <a:r>
              <a:rPr lang="fi-FI" dirty="0" smtClean="0"/>
              <a:t>Jyväskylän yliopiston viikkotiedote 16.1.2008.</a:t>
            </a:r>
          </a:p>
          <a:p>
            <a:pPr marL="0" indent="0">
              <a:buNone/>
            </a:pPr>
            <a:endParaRPr lang="fi-FI" dirty="0"/>
          </a:p>
          <a:p>
            <a:pPr marL="0" indent="0">
              <a:buNone/>
            </a:pPr>
            <a:r>
              <a:rPr lang="fi-FI" dirty="0" smtClean="0"/>
              <a:t>Lähde: Mäntynen &amp; Pietikäinen: Kurssi kohti diskurssia</a:t>
            </a:r>
            <a:endParaRPr lang="fi-FI" dirty="0"/>
          </a:p>
        </p:txBody>
      </p:sp>
    </p:spTree>
    <p:extLst>
      <p:ext uri="{BB962C8B-B14F-4D97-AF65-F5344CB8AC3E}">
        <p14:creationId xmlns:p14="http://schemas.microsoft.com/office/powerpoint/2010/main" val="19318851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pPr marL="0" indent="0">
              <a:buNone/>
            </a:pPr>
            <a:r>
              <a:rPr lang="fi-FI" dirty="0" smtClean="0"/>
              <a:t>Tekstissä piirteitä tiedotteesta – mikä se onkin – mutta myös tulosraportista – runsas lukujen käyttö – sekä mainoksesta: tekstissä runsaasti adjektiiveja.</a:t>
            </a:r>
          </a:p>
          <a:p>
            <a:pPr marL="0" indent="0">
              <a:buNone/>
            </a:pPr>
            <a:endParaRPr lang="fi-FI" dirty="0"/>
          </a:p>
        </p:txBody>
      </p:sp>
    </p:spTree>
    <p:extLst>
      <p:ext uri="{BB962C8B-B14F-4D97-AF65-F5344CB8AC3E}">
        <p14:creationId xmlns:p14="http://schemas.microsoft.com/office/powerpoint/2010/main" val="41812548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Diskursiivisten käytänteiden konteksti</a:t>
            </a:r>
            <a:endParaRPr lang="fi-FI" dirty="0"/>
          </a:p>
        </p:txBody>
      </p:sp>
      <p:sp>
        <p:nvSpPr>
          <p:cNvPr id="3" name="Content Placeholder 2"/>
          <p:cNvSpPr>
            <a:spLocks noGrp="1"/>
          </p:cNvSpPr>
          <p:nvPr>
            <p:ph idx="1"/>
          </p:nvPr>
        </p:nvSpPr>
        <p:spPr/>
        <p:txBody>
          <a:bodyPr>
            <a:normAutofit fontScale="92500" lnSpcReduction="10000"/>
          </a:bodyPr>
          <a:lstStyle/>
          <a:p>
            <a:r>
              <a:rPr lang="fi-FI" dirty="0"/>
              <a:t>Tietyissä tilanteissa noudatetaan tiettyjä kielellisiä konventioita</a:t>
            </a:r>
          </a:p>
          <a:p>
            <a:r>
              <a:rPr lang="fi-FI" dirty="0"/>
              <a:t>Genre (lajikonteksti) = lajityyppi </a:t>
            </a:r>
          </a:p>
          <a:p>
            <a:pPr lvl="1"/>
            <a:r>
              <a:rPr lang="fi-FI" dirty="0" smtClean="0"/>
              <a:t>Tekstin lajityyppi: uutisteksti, tiedote, kolumni, haastattelu, otsikko</a:t>
            </a:r>
            <a:endParaRPr lang="fi-FI" dirty="0"/>
          </a:p>
          <a:p>
            <a:r>
              <a:rPr lang="fi-FI" dirty="0" smtClean="0"/>
              <a:t>Kun tutkin, mitä edellä esitellyt tekstit kertovat sukupuolikäsityksistä tutkimusajankohtana, oli tärkeää ottaa huomioon, että kyseessä olivat naistenlehdissä julkaistut tekstit – millaisia naistenlehdet siis ovat?</a:t>
            </a:r>
            <a:endParaRPr lang="fi-FI" dirty="0"/>
          </a:p>
        </p:txBody>
      </p:sp>
    </p:spTree>
    <p:extLst>
      <p:ext uri="{BB962C8B-B14F-4D97-AF65-F5344CB8AC3E}">
        <p14:creationId xmlns:p14="http://schemas.microsoft.com/office/powerpoint/2010/main" val="12934736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Naistenlehtiteksteille ominaista</a:t>
            </a:r>
            <a:endParaRPr lang="fi-FI" dirty="0"/>
          </a:p>
        </p:txBody>
      </p:sp>
      <p:sp>
        <p:nvSpPr>
          <p:cNvPr id="3" name="Content Placeholder 2"/>
          <p:cNvSpPr>
            <a:spLocks noGrp="1"/>
          </p:cNvSpPr>
          <p:nvPr>
            <p:ph idx="1"/>
          </p:nvPr>
        </p:nvSpPr>
        <p:spPr/>
        <p:txBody>
          <a:bodyPr>
            <a:normAutofit fontScale="85000" lnSpcReduction="20000"/>
          </a:bodyPr>
          <a:lstStyle/>
          <a:p>
            <a:r>
              <a:rPr lang="fi-FI" dirty="0" smtClean="0"/>
              <a:t>Suunnattu naisille</a:t>
            </a:r>
          </a:p>
          <a:p>
            <a:r>
              <a:rPr lang="fi-FI" dirty="0" smtClean="0"/>
              <a:t>Käsitellään naisia koskevia asioita</a:t>
            </a:r>
          </a:p>
          <a:p>
            <a:r>
              <a:rPr lang="fi-FI" dirty="0" smtClean="0"/>
              <a:t>Naisista pyritään rakentamaan yhtenäistä ryhmää</a:t>
            </a:r>
          </a:p>
          <a:p>
            <a:pPr marL="0" indent="0">
              <a:buNone/>
            </a:pPr>
            <a:r>
              <a:rPr lang="fi-FI" dirty="0" smtClean="0"/>
              <a:t>= Miehet ovat lähtökohtaisesti sivuhenkilöitä</a:t>
            </a:r>
          </a:p>
          <a:p>
            <a:pPr marL="0" indent="0">
              <a:buNone/>
            </a:pPr>
            <a:endParaRPr lang="fi-FI" dirty="0" smtClean="0"/>
          </a:p>
          <a:p>
            <a:pPr marL="0" indent="0">
              <a:buNone/>
            </a:pPr>
            <a:r>
              <a:rPr lang="fi-FI" dirty="0" smtClean="0"/>
              <a:t>Vertailua Suomen Kuvalehteen, joka on ns. yleisaikakauslehti.</a:t>
            </a:r>
          </a:p>
          <a:p>
            <a:pPr marL="0" indent="0">
              <a:buNone/>
            </a:pPr>
            <a:endParaRPr lang="fi-FI" dirty="0" smtClean="0"/>
          </a:p>
          <a:p>
            <a:pPr marL="0" indent="0">
              <a:buNone/>
            </a:pPr>
            <a:r>
              <a:rPr lang="fi-FI" dirty="0" err="1" smtClean="0"/>
              <a:t>Huom</a:t>
            </a:r>
            <a:r>
              <a:rPr lang="fi-FI" dirty="0" smtClean="0"/>
              <a:t>! Naistenlehtidiskurssissa tapahtuu ajallisia muutoksia – muutokset kiinnostavia, kun tutkitaan naiskuvan muutoksia.</a:t>
            </a:r>
            <a:endParaRPr lang="fi-FI" dirty="0"/>
          </a:p>
        </p:txBody>
      </p:sp>
    </p:spTree>
    <p:extLst>
      <p:ext uri="{BB962C8B-B14F-4D97-AF65-F5344CB8AC3E}">
        <p14:creationId xmlns:p14="http://schemas.microsoft.com/office/powerpoint/2010/main" val="10856847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Yhteiskunnallinen konteksti</a:t>
            </a:r>
            <a:endParaRPr lang="fi-FI" dirty="0"/>
          </a:p>
        </p:txBody>
      </p:sp>
      <p:sp>
        <p:nvSpPr>
          <p:cNvPr id="3" name="Content Placeholder 2"/>
          <p:cNvSpPr>
            <a:spLocks noGrp="1"/>
          </p:cNvSpPr>
          <p:nvPr>
            <p:ph idx="1"/>
          </p:nvPr>
        </p:nvSpPr>
        <p:spPr/>
        <p:txBody>
          <a:bodyPr/>
          <a:lstStyle/>
          <a:p>
            <a:r>
              <a:rPr lang="fi-FI" dirty="0" smtClean="0"/>
              <a:t>Tekstit on laadittu tiettynä ajankohtana, tietyssä yhteiskunnallisessa tilanteessa</a:t>
            </a:r>
          </a:p>
          <a:p>
            <a:r>
              <a:rPr lang="fi-FI" dirty="0" smtClean="0"/>
              <a:t>Esim. sota-aikana ilmestynyt naistenlehti on erilainen kuin sitä ennen tai sen jälkeen ilmestynyt lehti</a:t>
            </a:r>
            <a:endParaRPr lang="fi-FI" dirty="0"/>
          </a:p>
        </p:txBody>
      </p:sp>
    </p:spTree>
    <p:extLst>
      <p:ext uri="{BB962C8B-B14F-4D97-AF65-F5344CB8AC3E}">
        <p14:creationId xmlns:p14="http://schemas.microsoft.com/office/powerpoint/2010/main" val="27285193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normAutofit fontScale="92500" lnSpcReduction="10000"/>
          </a:bodyPr>
          <a:lstStyle/>
          <a:p>
            <a:pPr marL="0" indent="0">
              <a:buNone/>
            </a:pPr>
            <a:r>
              <a:rPr lang="fi-FI" dirty="0"/>
              <a:t>”</a:t>
            </a:r>
            <a:r>
              <a:rPr lang="fi-FI" b="1" dirty="0"/>
              <a:t>Suomi on urheilumaa</a:t>
            </a:r>
            <a:r>
              <a:rPr lang="fi-FI" dirty="0"/>
              <a:t>! Eivätkä </a:t>
            </a:r>
            <a:r>
              <a:rPr lang="fi-FI" b="1" dirty="0"/>
              <a:t>täällä</a:t>
            </a:r>
            <a:r>
              <a:rPr lang="fi-FI" dirty="0"/>
              <a:t> urheile yksin miehet, jotka mainettamme kuljettavat olympialaisten kilpatanterille, </a:t>
            </a:r>
            <a:r>
              <a:rPr lang="fi-FI" b="1" dirty="0"/>
              <a:t>vaan myöskin naismaailma, ainakin nuorempi polvi</a:t>
            </a:r>
            <a:r>
              <a:rPr lang="fi-FI" dirty="0"/>
              <a:t>, harrastaa monipuolista sekä kesä- että talviurheilua. Joulun aikaan, kun jää alkaa siintää kiinteän siniseltä, kun hanget käyvät yhä paksummiksi ja varsinkin sitten, kun aamut käyvät valoisiksi, vetää vastustamaton halu meitä joko suksin, kelkoin tai luistimin ulos raikkaaseen ilmaan.” (Kotiliesi 1/1924)</a:t>
            </a:r>
          </a:p>
          <a:p>
            <a:endParaRPr lang="fi-FI" dirty="0"/>
          </a:p>
        </p:txBody>
      </p:sp>
    </p:spTree>
    <p:extLst>
      <p:ext uri="{BB962C8B-B14F-4D97-AF65-F5344CB8AC3E}">
        <p14:creationId xmlns:p14="http://schemas.microsoft.com/office/powerpoint/2010/main" val="4114061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260648"/>
            <a:ext cx="8219256" cy="5865515"/>
          </a:xfrm>
        </p:spPr>
        <p:txBody>
          <a:bodyPr>
            <a:normAutofit fontScale="92500"/>
          </a:bodyPr>
          <a:lstStyle/>
          <a:p>
            <a:pPr marL="0" indent="0">
              <a:buNone/>
            </a:pPr>
            <a:r>
              <a:rPr lang="fi-FI" dirty="0"/>
              <a:t>Teksti muovaa diskurssikäytännettä ja päinvastoin. </a:t>
            </a:r>
            <a:endParaRPr lang="fi-FI" dirty="0" smtClean="0"/>
          </a:p>
          <a:p>
            <a:pPr marL="0" indent="0">
              <a:buNone/>
            </a:pPr>
            <a:r>
              <a:rPr lang="fi-FI" dirty="0" smtClean="0"/>
              <a:t>Diskurssikäytänteet </a:t>
            </a:r>
            <a:r>
              <a:rPr lang="fi-FI" dirty="0"/>
              <a:t>ovat sosiaalisesti muovattuja, mutta ne myös muovaavat sosiaalista kontekstia, sillä diskurssit ylläpitävät ja muuntavat sosiaalisia normeja, käytänteitä, identiteettejä, suhteita ja tieto- ja uskomusjärjestelmiä</a:t>
            </a:r>
            <a:r>
              <a:rPr lang="fi-FI" dirty="0" smtClean="0"/>
              <a:t>.</a:t>
            </a:r>
          </a:p>
          <a:p>
            <a:pPr marL="0" indent="0">
              <a:buNone/>
            </a:pPr>
            <a:r>
              <a:rPr lang="fi-FI" dirty="0" smtClean="0"/>
              <a:t>Eli: naistenlehdissä julkaistaan tietynlaisia tekstejä, ja naistenlehdissä julkaistavien tekstien tyyli muovaa naistenlehtiä tietynlaisiksi lehdiksi.</a:t>
            </a:r>
          </a:p>
          <a:p>
            <a:pPr marL="0" indent="0">
              <a:buNone/>
            </a:pPr>
            <a:r>
              <a:rPr lang="fi-FI" dirty="0" smtClean="0"/>
              <a:t>Yhteiskunnallinen tilanne muovaa naistenlehtiä ja naistenlehdet rakentavat teksteillään identiteettejä, normeja, käytänteitä ja sitä kautta yhteiskuntaa.</a:t>
            </a:r>
            <a:endParaRPr lang="fi-FI" dirty="0"/>
          </a:p>
        </p:txBody>
      </p:sp>
    </p:spTree>
    <p:extLst>
      <p:ext uri="{BB962C8B-B14F-4D97-AF65-F5344CB8AC3E}">
        <p14:creationId xmlns:p14="http://schemas.microsoft.com/office/powerpoint/2010/main" val="8430404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normAutofit fontScale="92500"/>
          </a:bodyPr>
          <a:lstStyle/>
          <a:p>
            <a:r>
              <a:rPr lang="fi-FI" dirty="0" smtClean="0"/>
              <a:t>Tutkimuksessa on syytä rajata tarkastelu vain tiettyyn kontekstiin tai tiettyjen kontekstien välisiin suhteisiin</a:t>
            </a:r>
          </a:p>
          <a:p>
            <a:r>
              <a:rPr lang="fi-FI" dirty="0" smtClean="0"/>
              <a:t>Tärkeintä on tunnistaa tekstin rooli merkitysten tuottajana – erityisesti jos tarkoituksena on harjoittaa kriittistä diskurssintutkimusta</a:t>
            </a:r>
          </a:p>
          <a:p>
            <a:r>
              <a:rPr lang="fi-FI" dirty="0" smtClean="0"/>
              <a:t>Tutkimustulosten esittelyssä on tärkeää aineiston ja siihen </a:t>
            </a:r>
            <a:r>
              <a:rPr lang="fi-FI" smtClean="0"/>
              <a:t>kohdistuneen analyysitavan huolellinen </a:t>
            </a:r>
            <a:r>
              <a:rPr lang="fi-FI" dirty="0" smtClean="0"/>
              <a:t>esittely</a:t>
            </a:r>
            <a:endParaRPr lang="fi-FI" dirty="0"/>
          </a:p>
        </p:txBody>
      </p:sp>
    </p:spTree>
    <p:extLst>
      <p:ext uri="{BB962C8B-B14F-4D97-AF65-F5344CB8AC3E}">
        <p14:creationId xmlns:p14="http://schemas.microsoft.com/office/powerpoint/2010/main" val="2440237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fi-FI" dirty="0" smtClean="0"/>
              <a:t>Esim. housututkimus</a:t>
            </a:r>
            <a:endParaRPr lang="fi-FI" dirty="0"/>
          </a:p>
        </p:txBody>
      </p:sp>
      <p:sp>
        <p:nvSpPr>
          <p:cNvPr id="3" name="Content Placeholder 2"/>
          <p:cNvSpPr>
            <a:spLocks noGrp="1"/>
          </p:cNvSpPr>
          <p:nvPr>
            <p:ph idx="1"/>
          </p:nvPr>
        </p:nvSpPr>
        <p:spPr>
          <a:xfrm>
            <a:off x="467544" y="1196752"/>
            <a:ext cx="8219256" cy="4929411"/>
          </a:xfrm>
        </p:spPr>
        <p:txBody>
          <a:bodyPr>
            <a:normAutofit fontScale="70000" lnSpcReduction="20000"/>
          </a:bodyPr>
          <a:lstStyle/>
          <a:p>
            <a:r>
              <a:rPr lang="fi-FI" dirty="0" smtClean="0"/>
              <a:t>Mitä pukeutuminen on? </a:t>
            </a:r>
          </a:p>
          <a:p>
            <a:pPr lvl="1"/>
            <a:r>
              <a:rPr lang="fi-FI" dirty="0" err="1"/>
              <a:t>Joanne</a:t>
            </a:r>
            <a:r>
              <a:rPr lang="fi-FI" dirty="0"/>
              <a:t> </a:t>
            </a:r>
            <a:r>
              <a:rPr lang="fi-FI" dirty="0" err="1"/>
              <a:t>Entwistle</a:t>
            </a:r>
            <a:r>
              <a:rPr lang="fi-FI" dirty="0"/>
              <a:t> 2000 ja 2001: pukeutuminen koostuu pukeutumisen käytänteistä ja diskursseista</a:t>
            </a:r>
          </a:p>
          <a:p>
            <a:pPr lvl="1"/>
            <a:r>
              <a:rPr lang="fi-FI" dirty="0"/>
              <a:t>Arja Turunen: 2011: pukeutuminen koostuu vaatteista (materiaalisina esineinä), pukeutumisen käytänteistä ja diskursseista</a:t>
            </a:r>
          </a:p>
          <a:p>
            <a:r>
              <a:rPr lang="fi-FI" dirty="0" smtClean="0"/>
              <a:t>Pukeutuminen materiaalisina esineinä: hame v. housut, mistä kankaasta, millainen leikkaus jne.</a:t>
            </a:r>
          </a:p>
          <a:p>
            <a:r>
              <a:rPr lang="fi-FI" dirty="0" smtClean="0"/>
              <a:t>Pukeutumisen käytänteet = miten pukeudutaan</a:t>
            </a:r>
          </a:p>
          <a:p>
            <a:pPr lvl="1"/>
            <a:r>
              <a:rPr lang="fi-FI" dirty="0" smtClean="0"/>
              <a:t>Eri tilanteissa edellytetään erilaisia vaatteita vrt.: arki- ja juhlapuvut; missä tilanteissa housujen käyttö on ollut sallittua, miten pukeutumisen käytänteet ovat muuttuneet, kun housut on otettu käyttöön</a:t>
            </a:r>
          </a:p>
          <a:p>
            <a:pPr lvl="1"/>
            <a:r>
              <a:rPr lang="fi-FI" dirty="0" smtClean="0"/>
              <a:t>Housujen käytön yleistymisen taustalla mm. epämuodollisemman pukeutumisen salliminen</a:t>
            </a:r>
          </a:p>
          <a:p>
            <a:r>
              <a:rPr lang="fi-FI" dirty="0" smtClean="0"/>
              <a:t>Pukeutumisen diskurssit = millaisia merkityksiä pukeutumiseen liitetään: ”on säädytöntä, että naiset käyttävät housuja”, ”on epäkäytännöllistä, että naiset eivät saa käyttää housuja”</a:t>
            </a:r>
          </a:p>
        </p:txBody>
      </p:sp>
    </p:spTree>
    <p:extLst>
      <p:ext uri="{BB962C8B-B14F-4D97-AF65-F5344CB8AC3E}">
        <p14:creationId xmlns:p14="http://schemas.microsoft.com/office/powerpoint/2010/main" val="4104859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fi-FI" dirty="0" smtClean="0"/>
              <a:t>Pukeutumisen diskurssit</a:t>
            </a:r>
            <a:endParaRPr lang="fi-FI" dirty="0"/>
          </a:p>
        </p:txBody>
      </p:sp>
      <p:sp>
        <p:nvSpPr>
          <p:cNvPr id="3" name="Content Placeholder 2"/>
          <p:cNvSpPr>
            <a:spLocks noGrp="1"/>
          </p:cNvSpPr>
          <p:nvPr>
            <p:ph idx="1"/>
          </p:nvPr>
        </p:nvSpPr>
        <p:spPr>
          <a:xfrm>
            <a:off x="395536" y="1268760"/>
            <a:ext cx="8291264" cy="4857403"/>
          </a:xfrm>
        </p:spPr>
        <p:txBody>
          <a:bodyPr>
            <a:normAutofit fontScale="92500"/>
          </a:bodyPr>
          <a:lstStyle/>
          <a:p>
            <a:r>
              <a:rPr lang="fi-FI" dirty="0" smtClean="0"/>
              <a:t>Sananlaskut, vanhan kansan ohjeet = muistitietoaineistoa, suullisesti välittyvää perinnettä</a:t>
            </a:r>
          </a:p>
          <a:p>
            <a:pPr lvl="1"/>
            <a:r>
              <a:rPr lang="fi-FI" dirty="0" smtClean="0"/>
              <a:t>”se kellä on paikan päällä, on markka markan päällä”</a:t>
            </a:r>
          </a:p>
          <a:p>
            <a:pPr lvl="1"/>
            <a:r>
              <a:rPr lang="fi-FI" dirty="0" smtClean="0"/>
              <a:t>”Naisten housujen käyttö on maailmanlopun enne”</a:t>
            </a:r>
          </a:p>
          <a:p>
            <a:r>
              <a:rPr lang="fi-FI" dirty="0" smtClean="0"/>
              <a:t>Naistenlehdet, muiden lehtien pukeutumispalstat, pukeutumisen ja terveydenhoidon opaskirjat jne. = kirjoitettua aineistoa</a:t>
            </a:r>
            <a:endParaRPr lang="fi-FI" dirty="0"/>
          </a:p>
          <a:p>
            <a:pPr lvl="1"/>
            <a:r>
              <a:rPr lang="fi-FI" dirty="0" smtClean="0"/>
              <a:t>”on tärkeää pukeutua terveellisesti”</a:t>
            </a:r>
          </a:p>
          <a:p>
            <a:pPr lvl="1"/>
            <a:r>
              <a:rPr lang="fi-FI" dirty="0" smtClean="0"/>
              <a:t>”Pariisilaisen kesämuodin uutuus ovat vaaleat housut”</a:t>
            </a:r>
            <a:endParaRPr lang="fi-FI" dirty="0"/>
          </a:p>
        </p:txBody>
      </p:sp>
    </p:spTree>
    <p:extLst>
      <p:ext uri="{BB962C8B-B14F-4D97-AF65-F5344CB8AC3E}">
        <p14:creationId xmlns:p14="http://schemas.microsoft.com/office/powerpoint/2010/main" val="3029739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dirty="0"/>
          </a:p>
        </p:txBody>
      </p:sp>
      <p:sp>
        <p:nvSpPr>
          <p:cNvPr id="3" name="Content Placeholder 2"/>
          <p:cNvSpPr>
            <a:spLocks noGrp="1"/>
          </p:cNvSpPr>
          <p:nvPr>
            <p:ph idx="1"/>
          </p:nvPr>
        </p:nvSpPr>
        <p:spPr>
          <a:xfrm>
            <a:off x="467544" y="332656"/>
            <a:ext cx="8219256" cy="5793507"/>
          </a:xfrm>
        </p:spPr>
        <p:txBody>
          <a:bodyPr>
            <a:normAutofit fontScale="85000" lnSpcReduction="20000"/>
          </a:bodyPr>
          <a:lstStyle/>
          <a:p>
            <a:r>
              <a:rPr lang="fi-FI" dirty="0" smtClean="0"/>
              <a:t>Pukeutumisen kokonaisuus muodostuu vaatteista, pukeutumisen käytänteistä ja pukeutumisen diskursseista</a:t>
            </a:r>
          </a:p>
          <a:p>
            <a:r>
              <a:rPr lang="fi-FI" dirty="0" smtClean="0"/>
              <a:t>Osa-alueet ovat vuorovaikutuksessa keskenään</a:t>
            </a:r>
          </a:p>
          <a:p>
            <a:r>
              <a:rPr lang="fi-FI" dirty="0" err="1" smtClean="0"/>
              <a:t>Esim</a:t>
            </a:r>
            <a:r>
              <a:rPr lang="fi-FI" dirty="0" smtClean="0"/>
              <a:t>: ”On tärkeää pukeutua terveellisesti” → vaatteiden materiaalisissa ominaisuuksissa aletaan kiinnittää huomiota terveellisyyteen &amp; pukeutumisen käytänteissä terveydellisyys nousee tärkeäksi tekijäksi</a:t>
            </a:r>
          </a:p>
          <a:p>
            <a:r>
              <a:rPr lang="fi-FI" dirty="0" smtClean="0"/>
              <a:t>Tai: pula-aikana materiaalien puutteen vuoksi aletaan painottaa vaatteiden monikäyttöisyyttä ja pitkä-ikäisyyttä → housut alkavat kelvata naisilla jokapäiväiseksi vaatteeksi</a:t>
            </a:r>
          </a:p>
          <a:p>
            <a:r>
              <a:rPr lang="fi-FI" dirty="0" smtClean="0"/>
              <a:t>Tai: vaatteet ja käytänteet pysyvät samoina, mutta pukeutumisen diskurssien muuttuessa samaa asiaa perustellaan eri tavalla</a:t>
            </a:r>
          </a:p>
          <a:p>
            <a:r>
              <a:rPr lang="fi-FI" dirty="0" smtClean="0"/>
              <a:t>Mitä on säädyllinen tai siisti pukeutuminen?</a:t>
            </a:r>
          </a:p>
        </p:txBody>
      </p:sp>
    </p:spTree>
    <p:extLst>
      <p:ext uri="{BB962C8B-B14F-4D97-AF65-F5344CB8AC3E}">
        <p14:creationId xmlns:p14="http://schemas.microsoft.com/office/powerpoint/2010/main" val="1156413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467544" y="332656"/>
            <a:ext cx="8219256" cy="5793507"/>
          </a:xfrm>
        </p:spPr>
        <p:txBody>
          <a:bodyPr/>
          <a:lstStyle/>
          <a:p>
            <a:pPr marL="0" indent="0">
              <a:buNone/>
            </a:pPr>
            <a:r>
              <a:rPr lang="sv-SE" dirty="0"/>
              <a:t>Berggren Torell, Viveka 2008. Folkhemmets barnkläder. Diskurser om det klädda barnet under 1920-1950-talen. Skrifter från Etnologiska föreningen i Västsverige. Göteborg: Arkipelag</a:t>
            </a:r>
            <a:r>
              <a:rPr lang="sv-SE" dirty="0" smtClean="0"/>
              <a:t>.</a:t>
            </a:r>
          </a:p>
          <a:p>
            <a:pPr marL="0" indent="0">
              <a:buNone/>
            </a:pPr>
            <a:endParaRPr lang="sv-SE" dirty="0"/>
          </a:p>
          <a:p>
            <a:pPr marL="0" indent="0">
              <a:buNone/>
            </a:pPr>
            <a:r>
              <a:rPr lang="sv-SE" dirty="0" err="1" smtClean="0"/>
              <a:t>Kamila</a:t>
            </a:r>
            <a:r>
              <a:rPr lang="sv-SE" dirty="0" smtClean="0"/>
              <a:t>, Marjo 2012. </a:t>
            </a:r>
            <a:r>
              <a:rPr lang="sv-SE" dirty="0" err="1" smtClean="0"/>
              <a:t>Katsojana</a:t>
            </a:r>
            <a:r>
              <a:rPr lang="sv-SE" dirty="0" smtClean="0"/>
              <a:t> ja </a:t>
            </a:r>
            <a:r>
              <a:rPr lang="sv-SE" dirty="0" err="1" smtClean="0"/>
              <a:t>katsottuna</a:t>
            </a:r>
            <a:r>
              <a:rPr lang="sv-SE" dirty="0" smtClean="0"/>
              <a:t>. </a:t>
            </a:r>
            <a:r>
              <a:rPr lang="sv-SE" dirty="0" err="1" smtClean="0"/>
              <a:t>Opettajan</a:t>
            </a:r>
            <a:r>
              <a:rPr lang="sv-SE" dirty="0" smtClean="0"/>
              <a:t> </a:t>
            </a:r>
            <a:r>
              <a:rPr lang="sv-SE" dirty="0" err="1" smtClean="0"/>
              <a:t>kontrolloitu</a:t>
            </a:r>
            <a:r>
              <a:rPr lang="sv-SE" dirty="0" smtClean="0"/>
              <a:t> </a:t>
            </a:r>
            <a:r>
              <a:rPr lang="sv-SE" dirty="0" err="1" smtClean="0"/>
              <a:t>ulkoasu</a:t>
            </a:r>
            <a:r>
              <a:rPr lang="sv-SE" dirty="0" smtClean="0"/>
              <a:t>. </a:t>
            </a:r>
            <a:r>
              <a:rPr lang="sv-SE" dirty="0" err="1" smtClean="0"/>
              <a:t>Jyväskylän</a:t>
            </a:r>
            <a:r>
              <a:rPr lang="sv-SE" dirty="0" smtClean="0"/>
              <a:t> </a:t>
            </a:r>
            <a:r>
              <a:rPr lang="sv-SE" dirty="0" err="1" smtClean="0"/>
              <a:t>yliopisto</a:t>
            </a:r>
            <a:r>
              <a:rPr lang="sv-SE" dirty="0" smtClean="0"/>
              <a:t>: Jyväskylä.</a:t>
            </a:r>
            <a:endParaRPr lang="sv-SE" dirty="0"/>
          </a:p>
          <a:p>
            <a:endParaRPr lang="fi-FI" dirty="0"/>
          </a:p>
        </p:txBody>
      </p:sp>
    </p:spTree>
    <p:extLst>
      <p:ext uri="{BB962C8B-B14F-4D97-AF65-F5344CB8AC3E}">
        <p14:creationId xmlns:p14="http://schemas.microsoft.com/office/powerpoint/2010/main" val="1356063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3920</Words>
  <Application>Microsoft Office PowerPoint</Application>
  <PresentationFormat>On-screen Show (4:3)</PresentationFormat>
  <Paragraphs>308</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ETNA202 Menetelmäopinnot II Tekstit ja visuaaliset dokumentit Luento III:”Valmiiden” tekstien analysointi</vt:lpstr>
      <vt:lpstr>Tammikuun luentojen sisällöt</vt:lpstr>
      <vt:lpstr>PowerPoint Presentation</vt:lpstr>
      <vt:lpstr>PowerPoint Presentation</vt:lpstr>
      <vt:lpstr>Lähteet</vt:lpstr>
      <vt:lpstr>Esim. housututkimus</vt:lpstr>
      <vt:lpstr>Pukeutumisen diskurssit</vt:lpstr>
      <vt:lpstr>PowerPoint Presentation</vt:lpstr>
      <vt:lpstr>PowerPoint Presentation</vt:lpstr>
      <vt:lpstr>Muita esimerkkejä kirjoitetusta kulttuurista osana arkipäivän ilmiötä</vt:lpstr>
      <vt:lpstr>Harjoitustehtävä valmiista aineistoista</vt:lpstr>
      <vt:lpstr>Tekstin tutkimuksen menetelmiä</vt:lpstr>
      <vt:lpstr>Diskurssintutkimus</vt:lpstr>
      <vt:lpstr>Mediadiskurssien tutkimus</vt:lpstr>
      <vt:lpstr>Kielitieteellinen tausta</vt:lpstr>
      <vt:lpstr>Diskurssi</vt:lpstr>
      <vt:lpstr>Konstruktivistinen näkökulma</vt:lpstr>
      <vt:lpstr>PowerPoint Presentation</vt:lpstr>
      <vt:lpstr>PowerPoint Presentation</vt:lpstr>
      <vt:lpstr>PowerPoint Presentation</vt:lpstr>
      <vt:lpstr>PowerPoint Presentation</vt:lpstr>
      <vt:lpstr>PowerPoint Presentation</vt:lpstr>
      <vt:lpstr>Yhteiskuntatieteellinen diskurssintutkimus</vt:lpstr>
      <vt:lpstr>Kuka teidän perheessä tekee kotityöt?</vt:lpstr>
      <vt:lpstr>Kuka teidän perheessä tekee kotityöt?</vt:lpstr>
      <vt:lpstr>Perinteinen etnografinen tutkimus - diskurssianalyysi</vt:lpstr>
      <vt:lpstr>Michel Foucault: Tiedon arkeologia</vt:lpstr>
      <vt:lpstr>Stuart Hall: The West and the Rest: Discourse and Power. (Teoksessa Formations of Modernity)</vt:lpstr>
      <vt:lpstr>Stuart Hall</vt:lpstr>
      <vt:lpstr>PowerPoint Presentation</vt:lpstr>
      <vt:lpstr>PowerPoint Presentation</vt:lpstr>
      <vt:lpstr>Kielenkäyttö on sekä kielellistä että sosiaalista toimintaa</vt:lpstr>
      <vt:lpstr>PowerPoint Presentation</vt:lpstr>
      <vt:lpstr>Kielenkäytön seurauksia tuottava luonne</vt:lpstr>
      <vt:lpstr>Diskurssintutkimus käytännössä</vt:lpstr>
      <vt:lpstr>Konteksti</vt:lpstr>
      <vt:lpstr>Esimerkki: naistenlehdessä julkaistu naisten housujen käyttöä käsittelevä juttu</vt:lpstr>
      <vt:lpstr>Narratiivisuus</vt:lpstr>
      <vt:lpstr>Retorisuus: millaista argumentointia tekstissä esintyy</vt:lpstr>
      <vt:lpstr>PowerPoint Presentation</vt:lpstr>
      <vt:lpstr>PowerPoint Presentation</vt:lpstr>
      <vt:lpstr>Millaisia merkityksiä, representaatioita ja identiteettejä tekstissä rakentuu?</vt:lpstr>
      <vt:lpstr>PowerPoint Presentation</vt:lpstr>
      <vt:lpstr>PowerPoint Presentation</vt:lpstr>
      <vt:lpstr>Sisäislukija ja -tekijä</vt:lpstr>
      <vt:lpstr>Intertekstuaalisuus ja genret</vt:lpstr>
      <vt:lpstr>PowerPoint Presentation</vt:lpstr>
      <vt:lpstr>PowerPoint Presentation</vt:lpstr>
      <vt:lpstr>PowerPoint Presentation</vt:lpstr>
      <vt:lpstr>PowerPoint Presentation</vt:lpstr>
      <vt:lpstr>PowerPoint Presentation</vt:lpstr>
      <vt:lpstr>Diskursiivisten käytänteiden konteksti</vt:lpstr>
      <vt:lpstr>Naistenlehtiteksteille ominaista</vt:lpstr>
      <vt:lpstr>Yhteiskunnallinen konteksti</vt:lpstr>
      <vt:lpstr>PowerPoint Presentation</vt:lpstr>
      <vt:lpstr>PowerPoint Presentation</vt:lpstr>
      <vt:lpstr>PowerPoint Presentation</vt:lpstr>
    </vt:vector>
  </TitlesOfParts>
  <Company>University of Jyväskylä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ETNA202 Menetelmäopinnot II Tekstit ja visuaaliset dokumentit: Luento III:”Valmiiden” tekstien analysointi</dc:title>
  <dc:creator>Turunen Arja</dc:creator>
  <cp:lastModifiedBy>Turunen Arja</cp:lastModifiedBy>
  <cp:revision>160</cp:revision>
  <dcterms:created xsi:type="dcterms:W3CDTF">2012-12-19T11:31:21Z</dcterms:created>
  <dcterms:modified xsi:type="dcterms:W3CDTF">2013-01-16T08:57:37Z</dcterms:modified>
</cp:coreProperties>
</file>