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9" r:id="rId4"/>
    <p:sldId id="258" r:id="rId5"/>
    <p:sldId id="260" r:id="rId6"/>
    <p:sldId id="261" r:id="rId7"/>
    <p:sldId id="262" r:id="rId8"/>
    <p:sldId id="263" r:id="rId9"/>
    <p:sldId id="265" r:id="rId10"/>
    <p:sldId id="272" r:id="rId11"/>
    <p:sldId id="267" r:id="rId12"/>
    <p:sldId id="293" r:id="rId13"/>
    <p:sldId id="288" r:id="rId14"/>
    <p:sldId id="289" r:id="rId15"/>
    <p:sldId id="290" r:id="rId16"/>
    <p:sldId id="268" r:id="rId17"/>
    <p:sldId id="275" r:id="rId18"/>
    <p:sldId id="291" r:id="rId19"/>
    <p:sldId id="277" r:id="rId20"/>
    <p:sldId id="294" r:id="rId21"/>
    <p:sldId id="280" r:id="rId22"/>
    <p:sldId id="281" r:id="rId23"/>
    <p:sldId id="283" r:id="rId24"/>
    <p:sldId id="282" r:id="rId25"/>
    <p:sldId id="279" r:id="rId26"/>
    <p:sldId id="269" r:id="rId27"/>
    <p:sldId id="270" r:id="rId28"/>
    <p:sldId id="273" r:id="rId29"/>
    <p:sldId id="271" r:id="rId30"/>
    <p:sldId id="284" r:id="rId31"/>
    <p:sldId id="285" r:id="rId32"/>
    <p:sldId id="286" r:id="rId33"/>
    <p:sldId id="287" r:id="rId34"/>
    <p:sldId id="292" r:id="rId35"/>
    <p:sldId id="295" r:id="rId36"/>
    <p:sldId id="266" r:id="rId3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4B8C0-B0EC-4838-B47D-2337E368D2E8}" type="datetimeFigureOut">
              <a:rPr lang="fi-FI" smtClean="0"/>
              <a:t>21.1.2013</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8C6330-600B-4830-9C55-EA157DD87629}" type="slidenum">
              <a:rPr lang="fi-FI" smtClean="0"/>
              <a:t>‹#›</a:t>
            </a:fld>
            <a:endParaRPr lang="fi-FI"/>
          </a:p>
        </p:txBody>
      </p:sp>
    </p:spTree>
    <p:extLst>
      <p:ext uri="{BB962C8B-B14F-4D97-AF65-F5344CB8AC3E}">
        <p14:creationId xmlns:p14="http://schemas.microsoft.com/office/powerpoint/2010/main" val="216505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1ECA450E-FA91-492F-8B92-F0FB98301B77}" type="slidenum">
              <a:rPr lang="fi-FI" smtClean="0"/>
              <a:t>6</a:t>
            </a:fld>
            <a:endParaRPr lang="fi-FI"/>
          </a:p>
        </p:txBody>
      </p:sp>
    </p:spTree>
    <p:extLst>
      <p:ext uri="{BB962C8B-B14F-4D97-AF65-F5344CB8AC3E}">
        <p14:creationId xmlns:p14="http://schemas.microsoft.com/office/powerpoint/2010/main" val="2502696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4B4E9444-FE99-4E3A-B488-6BEA0C58FCB3}" type="datetimeFigureOut">
              <a:rPr lang="fi-FI" smtClean="0"/>
              <a:t>21.1.2013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345502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4B4E9444-FE99-4E3A-B488-6BEA0C58FCB3}" type="datetimeFigureOut">
              <a:rPr lang="fi-FI" smtClean="0"/>
              <a:t>21.1.2013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358543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4B4E9444-FE99-4E3A-B488-6BEA0C58FCB3}" type="datetimeFigureOut">
              <a:rPr lang="fi-FI" smtClean="0"/>
              <a:t>21.1.2013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290764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4B4E9444-FE99-4E3A-B488-6BEA0C58FCB3}" type="datetimeFigureOut">
              <a:rPr lang="fi-FI" smtClean="0"/>
              <a:t>21.1.2013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35136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4E9444-FE99-4E3A-B488-6BEA0C58FCB3}" type="datetimeFigureOut">
              <a:rPr lang="fi-FI" smtClean="0"/>
              <a:t>21.1.2013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1692167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4B4E9444-FE99-4E3A-B488-6BEA0C58FCB3}" type="datetimeFigureOut">
              <a:rPr lang="fi-FI" smtClean="0"/>
              <a:t>21.1.2013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126704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4B4E9444-FE99-4E3A-B488-6BEA0C58FCB3}" type="datetimeFigureOut">
              <a:rPr lang="fi-FI" smtClean="0"/>
              <a:t>21.1.2013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109670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4B4E9444-FE99-4E3A-B488-6BEA0C58FCB3}" type="datetimeFigureOut">
              <a:rPr lang="fi-FI" smtClean="0"/>
              <a:t>21.1.2013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261407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E9444-FE99-4E3A-B488-6BEA0C58FCB3}" type="datetimeFigureOut">
              <a:rPr lang="fi-FI" smtClean="0"/>
              <a:t>21.1.2013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2295358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E9444-FE99-4E3A-B488-6BEA0C58FCB3}" type="datetimeFigureOut">
              <a:rPr lang="fi-FI" smtClean="0"/>
              <a:t>21.1.2013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314929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E9444-FE99-4E3A-B488-6BEA0C58FCB3}" type="datetimeFigureOut">
              <a:rPr lang="fi-FI" smtClean="0"/>
              <a:t>21.1.2013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545BF13-F427-4375-A844-4F6E79380FD2}" type="slidenum">
              <a:rPr lang="fi-FI" smtClean="0"/>
              <a:t>‹#›</a:t>
            </a:fld>
            <a:endParaRPr lang="fi-FI"/>
          </a:p>
        </p:txBody>
      </p:sp>
    </p:spTree>
    <p:extLst>
      <p:ext uri="{BB962C8B-B14F-4D97-AF65-F5344CB8AC3E}">
        <p14:creationId xmlns:p14="http://schemas.microsoft.com/office/powerpoint/2010/main" val="363487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E9444-FE99-4E3A-B488-6BEA0C58FCB3}" type="datetimeFigureOut">
              <a:rPr lang="fi-FI" smtClean="0"/>
              <a:t>21.1.2013</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5BF13-F427-4375-A844-4F6E79380FD2}" type="slidenum">
              <a:rPr lang="fi-FI" smtClean="0"/>
              <a:t>‹#›</a:t>
            </a:fld>
            <a:endParaRPr lang="fi-FI"/>
          </a:p>
        </p:txBody>
      </p:sp>
    </p:spTree>
    <p:extLst>
      <p:ext uri="{BB962C8B-B14F-4D97-AF65-F5344CB8AC3E}">
        <p14:creationId xmlns:p14="http://schemas.microsoft.com/office/powerpoint/2010/main" val="914654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hiski.genealogia.fi/historia/" TargetMode="External"/><Relationship Id="rId2" Type="http://schemas.openxmlformats.org/officeDocument/2006/relationships/hyperlink" Target="http://digi.kansalliskirjasto.fi/index.html" TargetMode="External"/><Relationship Id="rId1" Type="http://schemas.openxmlformats.org/officeDocument/2006/relationships/slideLayout" Target="../slideLayouts/slideLayout2.xml"/><Relationship Id="rId5" Type="http://schemas.openxmlformats.org/officeDocument/2006/relationships/hyperlink" Target="http://www.arjenhistoria.fi/" TargetMode="External"/><Relationship Id="rId4" Type="http://schemas.openxmlformats.org/officeDocument/2006/relationships/hyperlink" Target="http://www.werstas.fi/?q=node/70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dirty="0" smtClean="0"/>
              <a:t>ETNA202 Menetelmäopinnot II Tekstit ja visuaaliset dokumentit</a:t>
            </a:r>
            <a:br>
              <a:rPr lang="fi-FI" dirty="0" smtClean="0"/>
            </a:br>
            <a:r>
              <a:rPr lang="fi-FI" b="1" dirty="0" smtClean="0"/>
              <a:t>Luento V: Sähköiset aineistot</a:t>
            </a:r>
            <a:endParaRPr lang="fi-FI" b="1" dirty="0"/>
          </a:p>
        </p:txBody>
      </p:sp>
      <p:sp>
        <p:nvSpPr>
          <p:cNvPr id="3" name="Subtitle 2"/>
          <p:cNvSpPr>
            <a:spLocks noGrp="1"/>
          </p:cNvSpPr>
          <p:nvPr>
            <p:ph type="subTitle" idx="1"/>
          </p:nvPr>
        </p:nvSpPr>
        <p:spPr/>
        <p:txBody>
          <a:bodyPr/>
          <a:lstStyle/>
          <a:p>
            <a:r>
              <a:rPr lang="fi-FI" dirty="0" smtClean="0"/>
              <a:t>Arja Turunen</a:t>
            </a:r>
          </a:p>
          <a:p>
            <a:r>
              <a:rPr lang="fi-FI" dirty="0" smtClean="0"/>
              <a:t>FT, tutkijatohtori</a:t>
            </a:r>
          </a:p>
          <a:p>
            <a:endParaRPr lang="fi-FI" dirty="0"/>
          </a:p>
        </p:txBody>
      </p:sp>
    </p:spTree>
    <p:extLst>
      <p:ext uri="{BB962C8B-B14F-4D97-AF65-F5344CB8AC3E}">
        <p14:creationId xmlns:p14="http://schemas.microsoft.com/office/powerpoint/2010/main" val="194721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Elämä </a:t>
            </a:r>
            <a:r>
              <a:rPr lang="fi-FI" i="1" dirty="0" err="1" smtClean="0"/>
              <a:t>offline</a:t>
            </a:r>
            <a:r>
              <a:rPr lang="fi-FI" dirty="0" smtClean="0"/>
              <a:t> ja </a:t>
            </a:r>
            <a:r>
              <a:rPr lang="fi-FI" i="1" dirty="0" err="1" smtClean="0"/>
              <a:t>online</a:t>
            </a:r>
            <a:r>
              <a:rPr lang="fi-FI" dirty="0" smtClean="0"/>
              <a:t> </a:t>
            </a:r>
            <a:endParaRPr lang="fi-FI" dirty="0"/>
          </a:p>
        </p:txBody>
      </p:sp>
      <p:sp>
        <p:nvSpPr>
          <p:cNvPr id="3" name="Content Placeholder 2"/>
          <p:cNvSpPr>
            <a:spLocks noGrp="1"/>
          </p:cNvSpPr>
          <p:nvPr>
            <p:ph idx="1"/>
          </p:nvPr>
        </p:nvSpPr>
        <p:spPr/>
        <p:txBody>
          <a:bodyPr>
            <a:normAutofit lnSpcReduction="10000"/>
          </a:bodyPr>
          <a:lstStyle/>
          <a:p>
            <a:pPr marL="0" indent="0">
              <a:buNone/>
            </a:pPr>
            <a:r>
              <a:rPr lang="fi-FI" dirty="0" smtClean="0"/>
              <a:t>Reaalitodellisuus ja virtuaalitodellisuus eivät ole kaksi erillistä maailmaa…</a:t>
            </a:r>
          </a:p>
          <a:p>
            <a:pPr marL="0" indent="0">
              <a:buNone/>
            </a:pPr>
            <a:r>
              <a:rPr lang="fi-FI" dirty="0" smtClean="0"/>
              <a:t>…. vaan kaksi rinnakkaista, toistensa kanssa vuorovaikutuksessa olevaa maailmaa.</a:t>
            </a:r>
          </a:p>
          <a:p>
            <a:pPr marL="0" indent="0">
              <a:buNone/>
            </a:pPr>
            <a:endParaRPr lang="fi-FI" dirty="0"/>
          </a:p>
          <a:p>
            <a:pPr marL="0" indent="0">
              <a:buNone/>
            </a:pPr>
            <a:r>
              <a:rPr lang="fi-FI" dirty="0" smtClean="0"/>
              <a:t>Virtuaalitodellisuus on osa reaalitodellisuutta ja päinvastoin. </a:t>
            </a:r>
            <a:endParaRPr lang="fi-FI" dirty="0" smtClean="0"/>
          </a:p>
          <a:p>
            <a:pPr marL="0" indent="0">
              <a:buNone/>
            </a:pPr>
            <a:r>
              <a:rPr lang="fi-FI" dirty="0" smtClean="0"/>
              <a:t>Onko termille ”virtuaalitodellisuus” edes tarvetta?</a:t>
            </a:r>
            <a:endParaRPr lang="fi-FI" dirty="0" smtClean="0"/>
          </a:p>
          <a:p>
            <a:endParaRPr lang="fi-FI" dirty="0" smtClean="0"/>
          </a:p>
          <a:p>
            <a:endParaRPr lang="fi-FI" dirty="0"/>
          </a:p>
        </p:txBody>
      </p:sp>
    </p:spTree>
    <p:extLst>
      <p:ext uri="{BB962C8B-B14F-4D97-AF65-F5344CB8AC3E}">
        <p14:creationId xmlns:p14="http://schemas.microsoft.com/office/powerpoint/2010/main" val="30980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Käyttäjätutkimus </a:t>
            </a:r>
            <a:endParaRPr lang="fi-FI"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fi-FI" dirty="0" smtClean="0"/>
              <a:t>Miten esim. internetiä käytetään, mihin ja miksi? </a:t>
            </a:r>
          </a:p>
          <a:p>
            <a:r>
              <a:rPr lang="fi-FI" dirty="0" smtClean="0"/>
              <a:t>Media-antropologia: </a:t>
            </a:r>
          </a:p>
          <a:p>
            <a:pPr lvl="1"/>
            <a:r>
              <a:rPr lang="fi-FI" dirty="0"/>
              <a:t>M</a:t>
            </a:r>
            <a:r>
              <a:rPr lang="fi-FI" dirty="0" smtClean="0"/>
              <a:t>iten kulttuuri muovautuu mediassa erilaisten symbolisten, rituaalisten ja myyttisten käytäntöjen avulla?</a:t>
            </a:r>
          </a:p>
          <a:p>
            <a:pPr lvl="1"/>
            <a:r>
              <a:rPr lang="fi-FI" dirty="0" smtClean="0"/>
              <a:t>Miten ihmiset käyttävät ja </a:t>
            </a:r>
            <a:r>
              <a:rPr lang="fi-FI" dirty="0" err="1" smtClean="0"/>
              <a:t>merkityksellistävät</a:t>
            </a:r>
            <a:r>
              <a:rPr lang="fi-FI" dirty="0" smtClean="0"/>
              <a:t> ympäröivää mediaa?</a:t>
            </a:r>
          </a:p>
          <a:p>
            <a:pPr lvl="1"/>
            <a:r>
              <a:rPr lang="fi-FI" dirty="0" smtClean="0"/>
              <a:t>Taustalla ajatus siitä, että media rakentaa, järjestää ja muokkaa sosiaalista todellisuutta; yksilöllä mahdollisuus osallistua tuon sosiaalisen todellisuuden rakentamiseen</a:t>
            </a:r>
            <a:endParaRPr lang="fi-FI" dirty="0"/>
          </a:p>
        </p:txBody>
      </p:sp>
    </p:spTree>
    <p:extLst>
      <p:ext uri="{BB962C8B-B14F-4D97-AF65-F5344CB8AC3E}">
        <p14:creationId xmlns:p14="http://schemas.microsoft.com/office/powerpoint/2010/main" val="2535475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idx="1"/>
          </p:nvPr>
        </p:nvSpPr>
        <p:spPr>
          <a:xfrm>
            <a:off x="467544" y="260648"/>
            <a:ext cx="8219256" cy="5865515"/>
          </a:xfrm>
        </p:spPr>
        <p:txBody>
          <a:bodyPr>
            <a:normAutofit fontScale="77500" lnSpcReduction="20000"/>
          </a:bodyPr>
          <a:lstStyle/>
          <a:p>
            <a:pPr marL="0" indent="0">
              <a:buNone/>
            </a:pPr>
            <a:r>
              <a:rPr lang="fi-FI" dirty="0" smtClean="0"/>
              <a:t>Sosiologit Paul </a:t>
            </a:r>
            <a:r>
              <a:rPr lang="fi-FI" dirty="0" err="1" smtClean="0"/>
              <a:t>Atkinson</a:t>
            </a:r>
            <a:r>
              <a:rPr lang="fi-FI" dirty="0" smtClean="0"/>
              <a:t> &amp; Amanda </a:t>
            </a:r>
            <a:r>
              <a:rPr lang="fi-FI" dirty="0" err="1" smtClean="0"/>
              <a:t>Coffey</a:t>
            </a:r>
            <a:r>
              <a:rPr lang="fi-FI" dirty="0" smtClean="0"/>
              <a:t> (2004) ja </a:t>
            </a:r>
            <a:r>
              <a:rPr lang="fi-FI" dirty="0" err="1" smtClean="0"/>
              <a:t>Lindsay</a:t>
            </a:r>
            <a:r>
              <a:rPr lang="fi-FI" dirty="0" smtClean="0"/>
              <a:t> </a:t>
            </a:r>
            <a:r>
              <a:rPr lang="fi-FI" dirty="0" err="1" smtClean="0"/>
              <a:t>Prior</a:t>
            </a:r>
            <a:r>
              <a:rPr lang="fi-FI" dirty="0" smtClean="0"/>
              <a:t> (2003; 2004): sosiaalitutkijat (mm sosiologit, sosiaali- ja kulttuuriantropologit) laiminlyövät erilaisten tekstien ja dokumenttien tutkimusta:</a:t>
            </a:r>
          </a:p>
          <a:p>
            <a:pPr marL="0" indent="0">
              <a:buNone/>
            </a:pPr>
            <a:endParaRPr lang="fi-FI" dirty="0" smtClean="0"/>
          </a:p>
          <a:p>
            <a:pPr marL="0" indent="0">
              <a:buNone/>
            </a:pPr>
            <a:r>
              <a:rPr lang="fi-FI" dirty="0" smtClean="0"/>
              <a:t>Kenttätyömenetelmät ovat kehittyneet suullisia kulttuureja tutkittaessa. Antropologisesta perinteestä johtuen tutkimusaineisto kerätään edelleen haastattelemalla ja havainnoimalla. </a:t>
            </a:r>
          </a:p>
          <a:p>
            <a:pPr marL="0" indent="0">
              <a:buNone/>
            </a:pPr>
            <a:endParaRPr lang="fi-FI" dirty="0" smtClean="0"/>
          </a:p>
          <a:p>
            <a:pPr marL="0" indent="0">
              <a:buNone/>
            </a:pPr>
            <a:r>
              <a:rPr lang="fi-FI" dirty="0" smtClean="0"/>
              <a:t>Vaikka </a:t>
            </a:r>
            <a:r>
              <a:rPr lang="fi-FI" dirty="0"/>
              <a:t>kenttätyötä tehdään nykyään kirjallisten kulttuurien parissa, tutkimusta tehdään niin kuin kulttuureilla ei olisi kirjoitettua kulttuuria. </a:t>
            </a:r>
            <a:endParaRPr lang="fi-FI" dirty="0" smtClean="0"/>
          </a:p>
          <a:p>
            <a:pPr marL="0" indent="0">
              <a:buNone/>
            </a:pPr>
            <a:endParaRPr lang="fi-FI" dirty="0"/>
          </a:p>
          <a:p>
            <a:pPr marL="0" indent="0">
              <a:buNone/>
            </a:pPr>
            <a:r>
              <a:rPr lang="fi-FI" dirty="0"/>
              <a:t>Erilaiset tekstit ja dokumentit ja niiden rooli tulisi nyky-yhteiskuntaa tutkittaessa huomioida, sillä niiden kautta luodaan tulkintoja todellisuudesta ja itsestä.</a:t>
            </a:r>
          </a:p>
          <a:p>
            <a:pPr marL="0" indent="0">
              <a:buNone/>
            </a:pPr>
            <a:endParaRPr lang="fi-FI" dirty="0"/>
          </a:p>
          <a:p>
            <a:endParaRPr lang="fi-FI" dirty="0"/>
          </a:p>
          <a:p>
            <a:pPr marL="0" indent="0">
              <a:buNone/>
            </a:pPr>
            <a:endParaRPr lang="fi-FI" dirty="0" smtClean="0"/>
          </a:p>
        </p:txBody>
      </p:sp>
    </p:spTree>
    <p:extLst>
      <p:ext uri="{BB962C8B-B14F-4D97-AF65-F5344CB8AC3E}">
        <p14:creationId xmlns:p14="http://schemas.microsoft.com/office/powerpoint/2010/main" val="355088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Mediaetnografia</a:t>
            </a:r>
            <a:endParaRPr lang="fi-FI"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fi-FI" dirty="0" smtClean="0"/>
              <a:t>Median, sen tuotannon, levityksen ja vastaanoton tutkimus osallistuvan havainnoinnin ja kenttätyön keinoin</a:t>
            </a:r>
          </a:p>
          <a:p>
            <a:r>
              <a:rPr lang="fi-FI" dirty="0" smtClean="0"/>
              <a:t>Kiinnostus siihen, miten media rakentaa eroa meidän ja muiden välille; miten esim. kansallinen identiteetti </a:t>
            </a:r>
            <a:r>
              <a:rPr lang="fi-FI" dirty="0" err="1" smtClean="0"/>
              <a:t>medioituu</a:t>
            </a:r>
            <a:endParaRPr lang="fi-FI" dirty="0" smtClean="0"/>
          </a:p>
          <a:p>
            <a:r>
              <a:rPr lang="fi-FI" dirty="0" smtClean="0"/>
              <a:t>Kuvitellut yhteisöt, yhteisesti jaettuihin mielikuviin perustuvat yhteisöt (käsitys siitä, keitä me olemme)</a:t>
            </a:r>
          </a:p>
          <a:p>
            <a:r>
              <a:rPr lang="fi-FI" dirty="0" smtClean="0"/>
              <a:t>Nykyään yhä enemmän median luomia yhteisöjä</a:t>
            </a:r>
            <a:endParaRPr lang="fi-FI" dirty="0"/>
          </a:p>
        </p:txBody>
      </p:sp>
    </p:spTree>
    <p:extLst>
      <p:ext uri="{BB962C8B-B14F-4D97-AF65-F5344CB8AC3E}">
        <p14:creationId xmlns:p14="http://schemas.microsoft.com/office/powerpoint/2010/main" val="336039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Media-antropologia: median rituaalit</a:t>
            </a:r>
            <a:endParaRPr lang="fi-FI" dirty="0"/>
          </a:p>
        </p:txBody>
      </p:sp>
      <p:sp>
        <p:nvSpPr>
          <p:cNvPr id="3" name="Content Placeholder 2"/>
          <p:cNvSpPr>
            <a:spLocks noGrp="1"/>
          </p:cNvSpPr>
          <p:nvPr>
            <p:ph idx="1"/>
          </p:nvPr>
        </p:nvSpPr>
        <p:spPr>
          <a:xfrm>
            <a:off x="457200" y="1412776"/>
            <a:ext cx="8229600" cy="4713387"/>
          </a:xfrm>
        </p:spPr>
        <p:txBody>
          <a:bodyPr>
            <a:normAutofit fontScale="85000" lnSpcReduction="20000"/>
          </a:bodyPr>
          <a:lstStyle/>
          <a:p>
            <a:r>
              <a:rPr lang="fi-FI" dirty="0" smtClean="0"/>
              <a:t>Miten median rituaalit jäsentävät ja rytmittävät elämäämme?</a:t>
            </a:r>
          </a:p>
          <a:p>
            <a:r>
              <a:rPr lang="fi-FI" dirty="0" smtClean="0"/>
              <a:t>Miten oikean elämän rituaalit ovat muuttuneet mediavälitteiseksi?</a:t>
            </a:r>
          </a:p>
          <a:p>
            <a:r>
              <a:rPr lang="fi-FI" dirty="0" smtClean="0"/>
              <a:t>Yhteisö tulee </a:t>
            </a:r>
            <a:r>
              <a:rPr lang="fi-FI" dirty="0" err="1" smtClean="0"/>
              <a:t>olemassaolevaksi</a:t>
            </a:r>
            <a:r>
              <a:rPr lang="fi-FI" dirty="0" smtClean="0"/>
              <a:t> tietyissä yhteisissä kokoontumisissa </a:t>
            </a:r>
          </a:p>
          <a:p>
            <a:r>
              <a:rPr lang="fi-FI" dirty="0" err="1" smtClean="0"/>
              <a:t>Durkheim</a:t>
            </a:r>
            <a:r>
              <a:rPr lang="fi-FI" dirty="0" smtClean="0"/>
              <a:t> 1912: Uskontoelämän alkeismuodot: Pyhän elämän ydin on tilanteissa, joissa yhteisön jäsenet kokoontuvat yhteen kokemaan jotain merkityksellistä. Hetket erottavat yhteisön arjesta ja tekevät siitä enemmän kuin osiensa summan. Pyhän elämän elementtejä ovat yhdessä jaetut ja koetut tunteet ja symbolit.</a:t>
            </a:r>
            <a:endParaRPr lang="fi-FI" dirty="0"/>
          </a:p>
        </p:txBody>
      </p:sp>
    </p:spTree>
    <p:extLst>
      <p:ext uri="{BB962C8B-B14F-4D97-AF65-F5344CB8AC3E}">
        <p14:creationId xmlns:p14="http://schemas.microsoft.com/office/powerpoint/2010/main" val="45083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Suomalaisen Kirjallisuuden Seuran kyselyt</a:t>
            </a:r>
            <a:endParaRPr lang="fi-FI" dirty="0"/>
          </a:p>
        </p:txBody>
      </p:sp>
      <p:sp>
        <p:nvSpPr>
          <p:cNvPr id="3" name="Content Placeholder 2"/>
          <p:cNvSpPr>
            <a:spLocks noGrp="1"/>
          </p:cNvSpPr>
          <p:nvPr>
            <p:ph idx="1"/>
          </p:nvPr>
        </p:nvSpPr>
        <p:spPr/>
        <p:txBody>
          <a:bodyPr/>
          <a:lstStyle/>
          <a:p>
            <a:r>
              <a:rPr lang="fi-FI" dirty="0" smtClean="0"/>
              <a:t>Kun radio tuli meille (1972)</a:t>
            </a:r>
          </a:p>
          <a:p>
            <a:r>
              <a:rPr lang="fi-FI" dirty="0" smtClean="0"/>
              <a:t>Telefonista puhelimeen (1977)</a:t>
            </a:r>
          </a:p>
          <a:p>
            <a:r>
              <a:rPr lang="fi-FI" dirty="0" smtClean="0"/>
              <a:t>Kun TV tuli taloon (1982)</a:t>
            </a:r>
          </a:p>
          <a:p>
            <a:r>
              <a:rPr lang="fi-FI" dirty="0" smtClean="0"/>
              <a:t>Tietokone – isäntä vai renki (1995)</a:t>
            </a:r>
          </a:p>
          <a:p>
            <a:endParaRPr lang="fi-FI" dirty="0"/>
          </a:p>
          <a:p>
            <a:r>
              <a:rPr lang="fi-FI" dirty="0" smtClean="0"/>
              <a:t>Suomalainen päivä (1999, 2009)</a:t>
            </a:r>
            <a:endParaRPr lang="fi-FI" dirty="0"/>
          </a:p>
        </p:txBody>
      </p:sp>
    </p:spTree>
    <p:extLst>
      <p:ext uri="{BB962C8B-B14F-4D97-AF65-F5344CB8AC3E}">
        <p14:creationId xmlns:p14="http://schemas.microsoft.com/office/powerpoint/2010/main" val="1900066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Tekstin </a:t>
            </a:r>
            <a:r>
              <a:rPr lang="fi-FI" dirty="0" smtClean="0"/>
              <a:t>tutkimus → Internet-aineisto</a:t>
            </a:r>
            <a:endParaRPr lang="fi-FI" dirty="0"/>
          </a:p>
        </p:txBody>
      </p:sp>
      <p:sp>
        <p:nvSpPr>
          <p:cNvPr id="3" name="Content Placeholder 2"/>
          <p:cNvSpPr>
            <a:spLocks noGrp="1"/>
          </p:cNvSpPr>
          <p:nvPr>
            <p:ph idx="1"/>
          </p:nvPr>
        </p:nvSpPr>
        <p:spPr/>
        <p:txBody>
          <a:bodyPr>
            <a:normAutofit/>
          </a:bodyPr>
          <a:lstStyle/>
          <a:p>
            <a:r>
              <a:rPr lang="fi-FI" dirty="0" smtClean="0"/>
              <a:t>Mikä on tutkimuskohteelle ominaisen </a:t>
            </a:r>
            <a:r>
              <a:rPr lang="fi-FI" dirty="0" err="1" smtClean="0"/>
              <a:t>tekstuaalisen</a:t>
            </a:r>
            <a:r>
              <a:rPr lang="fi-FI" dirty="0" smtClean="0"/>
              <a:t> ja visuaalisen viestinnän luonne?</a:t>
            </a:r>
          </a:p>
          <a:p>
            <a:r>
              <a:rPr lang="fi-FI" dirty="0" smtClean="0"/>
              <a:t>Kieli, jargon, hymiöt jne.</a:t>
            </a:r>
          </a:p>
          <a:p>
            <a:r>
              <a:rPr lang="fi-FI" dirty="0" smtClean="0"/>
              <a:t>Visuaalisen viestinnän tuntemus entistä tärkeämpää</a:t>
            </a:r>
          </a:p>
          <a:p>
            <a:r>
              <a:rPr lang="fi-FI" dirty="0" smtClean="0"/>
              <a:t>Tekstien ja kuvien välittämät viestit – yhdessä ja erikseen</a:t>
            </a:r>
          </a:p>
          <a:p>
            <a:endParaRPr lang="fi-FI" dirty="0"/>
          </a:p>
        </p:txBody>
      </p:sp>
    </p:spTree>
    <p:extLst>
      <p:ext uri="{BB962C8B-B14F-4D97-AF65-F5344CB8AC3E}">
        <p14:creationId xmlns:p14="http://schemas.microsoft.com/office/powerpoint/2010/main" val="313448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t>
            </a:r>
            <a:r>
              <a:rPr lang="fi-FI" dirty="0" err="1" smtClean="0"/>
              <a:t>Media)tekstin</a:t>
            </a:r>
            <a:r>
              <a:rPr lang="fi-FI" dirty="0" smtClean="0"/>
              <a:t> </a:t>
            </a:r>
            <a:r>
              <a:rPr lang="fi-FI" dirty="0" smtClean="0"/>
              <a:t>tutkimus</a:t>
            </a:r>
            <a:endParaRPr lang="fi-FI" dirty="0"/>
          </a:p>
        </p:txBody>
      </p:sp>
      <p:sp>
        <p:nvSpPr>
          <p:cNvPr id="3" name="Content Placeholder 2"/>
          <p:cNvSpPr>
            <a:spLocks noGrp="1"/>
          </p:cNvSpPr>
          <p:nvPr>
            <p:ph idx="1"/>
          </p:nvPr>
        </p:nvSpPr>
        <p:spPr/>
        <p:txBody>
          <a:bodyPr>
            <a:normAutofit fontScale="92500"/>
          </a:bodyPr>
          <a:lstStyle/>
          <a:p>
            <a:r>
              <a:rPr lang="fi-FI" dirty="0" smtClean="0"/>
              <a:t>Tekstin piirteet (tekstin konteksti): sanasto, rakenne, tekstin diskursiiviset </a:t>
            </a:r>
            <a:r>
              <a:rPr lang="fi-FI" dirty="0" smtClean="0"/>
              <a:t>piirteet; millaisia representaatioita sisältää, millaisia identiteettejä tarjoaa</a:t>
            </a:r>
            <a:endParaRPr lang="fi-FI" dirty="0" smtClean="0"/>
          </a:p>
          <a:p>
            <a:r>
              <a:rPr lang="fi-FI" dirty="0" smtClean="0"/>
              <a:t>Diskurssikäytänteiden konteksti: internet yleensä, tietty foorumi (</a:t>
            </a:r>
            <a:r>
              <a:rPr lang="fi-FI" dirty="0" err="1" smtClean="0"/>
              <a:t>Facebook</a:t>
            </a:r>
            <a:r>
              <a:rPr lang="fi-FI" dirty="0" smtClean="0"/>
              <a:t>, keskustelupalsta</a:t>
            </a:r>
            <a:r>
              <a:rPr lang="fi-FI" dirty="0" smtClean="0"/>
              <a:t>, </a:t>
            </a:r>
            <a:r>
              <a:rPr lang="fi-FI" dirty="0" smtClean="0"/>
              <a:t>jne.)</a:t>
            </a:r>
          </a:p>
          <a:p>
            <a:r>
              <a:rPr lang="fi-FI" dirty="0" smtClean="0"/>
              <a:t>Yhteiskunnallinen konteksti: </a:t>
            </a:r>
            <a:r>
              <a:rPr lang="fi-FI" dirty="0" smtClean="0"/>
              <a:t>milloin </a:t>
            </a:r>
            <a:r>
              <a:rPr lang="fi-FI" dirty="0" smtClean="0"/>
              <a:t>keskustelua käydään, millaisessa yhteiskunnallisessa / kulttuurisessa tilanteessa?</a:t>
            </a:r>
          </a:p>
          <a:p>
            <a:endParaRPr lang="fi-FI" dirty="0" smtClean="0"/>
          </a:p>
          <a:p>
            <a:endParaRPr lang="fi-FI" dirty="0"/>
          </a:p>
        </p:txBody>
      </p:sp>
    </p:spTree>
    <p:extLst>
      <p:ext uri="{BB962C8B-B14F-4D97-AF65-F5344CB8AC3E}">
        <p14:creationId xmlns:p14="http://schemas.microsoft.com/office/powerpoint/2010/main" val="266790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t>
            </a:r>
            <a:r>
              <a:rPr lang="fi-FI" dirty="0" err="1" smtClean="0"/>
              <a:t>Media)tekstin</a:t>
            </a:r>
            <a:r>
              <a:rPr lang="fi-FI" dirty="0" smtClean="0"/>
              <a:t> tutkimus</a:t>
            </a:r>
            <a:endParaRPr lang="fi-FI" dirty="0"/>
          </a:p>
        </p:txBody>
      </p:sp>
      <p:sp>
        <p:nvSpPr>
          <p:cNvPr id="3" name="Content Placeholder 2"/>
          <p:cNvSpPr>
            <a:spLocks noGrp="1"/>
          </p:cNvSpPr>
          <p:nvPr>
            <p:ph idx="1"/>
          </p:nvPr>
        </p:nvSpPr>
        <p:spPr/>
        <p:txBody>
          <a:bodyPr/>
          <a:lstStyle/>
          <a:p>
            <a:r>
              <a:rPr lang="fi-FI" dirty="0" smtClean="0"/>
              <a:t>Kuinka tekstejä on mahdollista lukea?</a:t>
            </a:r>
          </a:p>
          <a:p>
            <a:r>
              <a:rPr lang="fi-FI" dirty="0" smtClean="0"/>
              <a:t>Mitä teksti kertoo vallasta? Mitä teksti kertoo vallan ja diskurssin suhteista? Mitä teksti kertoo vallan, median ja diskurssin suhteista?</a:t>
            </a:r>
          </a:p>
          <a:p>
            <a:endParaRPr lang="fi-FI" dirty="0"/>
          </a:p>
        </p:txBody>
      </p:sp>
    </p:spTree>
    <p:extLst>
      <p:ext uri="{BB962C8B-B14F-4D97-AF65-F5344CB8AC3E}">
        <p14:creationId xmlns:p14="http://schemas.microsoft.com/office/powerpoint/2010/main" val="2883198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Ääni ja liike</a:t>
            </a:r>
            <a:endParaRPr lang="fi-FI" dirty="0"/>
          </a:p>
        </p:txBody>
      </p:sp>
      <p:sp>
        <p:nvSpPr>
          <p:cNvPr id="3" name="Content Placeholder 2"/>
          <p:cNvSpPr>
            <a:spLocks noGrp="1"/>
          </p:cNvSpPr>
          <p:nvPr>
            <p:ph idx="1"/>
          </p:nvPr>
        </p:nvSpPr>
        <p:spPr/>
        <p:txBody>
          <a:bodyPr>
            <a:normAutofit fontScale="92500" lnSpcReduction="20000"/>
          </a:bodyPr>
          <a:lstStyle/>
          <a:p>
            <a:pPr marL="0" indent="0">
              <a:buNone/>
            </a:pPr>
            <a:r>
              <a:rPr lang="fi-FI" dirty="0" smtClean="0"/>
              <a:t>Kuinka tehdä kenttämuistiinpanoja videomateriaalista ja muusta ääntä ja liikettä sisältävästä materiaalista?</a:t>
            </a:r>
          </a:p>
          <a:p>
            <a:r>
              <a:rPr lang="fi-FI" dirty="0" smtClean="0"/>
              <a:t>Kuinka havainnoida niitä?</a:t>
            </a:r>
          </a:p>
          <a:p>
            <a:r>
              <a:rPr lang="fi-FI" dirty="0" smtClean="0"/>
              <a:t>Kuinka tallentaa niitä?</a:t>
            </a:r>
          </a:p>
          <a:p>
            <a:r>
              <a:rPr lang="fi-FI" dirty="0" smtClean="0"/>
              <a:t>Kuinka analysoida niitä?</a:t>
            </a:r>
          </a:p>
          <a:p>
            <a:pPr marL="0" indent="0">
              <a:buNone/>
            </a:pPr>
            <a:endParaRPr lang="fi-FI" dirty="0" smtClean="0"/>
          </a:p>
          <a:p>
            <a:r>
              <a:rPr lang="fi-FI" dirty="0" smtClean="0"/>
              <a:t>Paluuta perinteiseen etnografiaan?</a:t>
            </a:r>
          </a:p>
          <a:p>
            <a:r>
              <a:rPr lang="fi-FI" dirty="0" smtClean="0"/>
              <a:t>Kuinka kuvata multimodaalista aineistoa kirjallisessa tutkimusraportissa?</a:t>
            </a:r>
          </a:p>
        </p:txBody>
      </p:sp>
    </p:spTree>
    <p:extLst>
      <p:ext uri="{BB962C8B-B14F-4D97-AF65-F5344CB8AC3E}">
        <p14:creationId xmlns:p14="http://schemas.microsoft.com/office/powerpoint/2010/main" val="19557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Tekstien ja kuvien tulkinta</a:t>
            </a:r>
            <a:endParaRPr lang="fi-FI"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fi-FI" dirty="0" smtClean="0"/>
              <a:t>Sisäislukija </a:t>
            </a:r>
            <a:r>
              <a:rPr lang="fi-FI" dirty="0" smtClean="0"/>
              <a:t>– </a:t>
            </a:r>
            <a:r>
              <a:rPr lang="fi-FI" dirty="0" smtClean="0"/>
              <a:t>eri asia kuin oikea </a:t>
            </a:r>
            <a:r>
              <a:rPr lang="fi-FI" dirty="0" smtClean="0"/>
              <a:t>lukija</a:t>
            </a:r>
          </a:p>
          <a:p>
            <a:pPr marL="0" indent="0">
              <a:buNone/>
            </a:pPr>
            <a:endParaRPr lang="fi-FI" dirty="0" smtClean="0"/>
          </a:p>
          <a:p>
            <a:pPr marL="0" indent="0">
              <a:buNone/>
            </a:pPr>
            <a:r>
              <a:rPr lang="fi-FI" dirty="0" smtClean="0"/>
              <a:t>1) Tekstin tarkoitus </a:t>
            </a:r>
          </a:p>
          <a:p>
            <a:pPr marL="0" indent="0">
              <a:buNone/>
            </a:pPr>
            <a:r>
              <a:rPr lang="fi-FI" dirty="0" smtClean="0"/>
              <a:t>2) Lukijan tekemä tulkinta</a:t>
            </a:r>
          </a:p>
          <a:p>
            <a:pPr marL="0" indent="0">
              <a:buNone/>
            </a:pPr>
            <a:r>
              <a:rPr lang="fi-FI" dirty="0" smtClean="0"/>
              <a:t>3) Tutkijan tekemä tulkinta</a:t>
            </a:r>
          </a:p>
          <a:p>
            <a:pPr lvl="1"/>
            <a:r>
              <a:rPr lang="fi-FI" dirty="0" smtClean="0"/>
              <a:t>A) Tekstin tarjoama tulkinta (</a:t>
            </a:r>
            <a:r>
              <a:rPr lang="fi-FI" dirty="0" smtClean="0"/>
              <a:t>tekstin sisältöön, verbaaliseen/visuaaliseen kielioppiin </a:t>
            </a:r>
            <a:r>
              <a:rPr lang="fi-FI" dirty="0" smtClean="0"/>
              <a:t>perustuva tulkinta)</a:t>
            </a:r>
          </a:p>
          <a:p>
            <a:pPr lvl="1"/>
            <a:r>
              <a:rPr lang="fi-FI" dirty="0" smtClean="0"/>
              <a:t>B) Merkitysten (kriittinen</a:t>
            </a:r>
            <a:r>
              <a:rPr lang="fi-FI" dirty="0" smtClean="0"/>
              <a:t>) tulkinta = kulttuurisen </a:t>
            </a:r>
            <a:r>
              <a:rPr lang="fi-FI" dirty="0" smtClean="0"/>
              <a:t>ja yhteiskunnallisen kontekstin tuntemusta edellyttävä tulkinta </a:t>
            </a:r>
            <a:endParaRPr lang="fi-FI" dirty="0"/>
          </a:p>
        </p:txBody>
      </p:sp>
    </p:spTree>
    <p:extLst>
      <p:ext uri="{BB962C8B-B14F-4D97-AF65-F5344CB8AC3E}">
        <p14:creationId xmlns:p14="http://schemas.microsoft.com/office/powerpoint/2010/main" val="3259251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Tekstin tutkimus - haastattelututkimus</a:t>
            </a:r>
            <a:endParaRPr lang="fi-FI" dirty="0"/>
          </a:p>
        </p:txBody>
      </p:sp>
      <p:sp>
        <p:nvSpPr>
          <p:cNvPr id="3" name="Content Placeholder 2"/>
          <p:cNvSpPr>
            <a:spLocks noGrp="1"/>
          </p:cNvSpPr>
          <p:nvPr>
            <p:ph idx="1"/>
          </p:nvPr>
        </p:nvSpPr>
        <p:spPr/>
        <p:txBody>
          <a:bodyPr/>
          <a:lstStyle/>
          <a:p>
            <a:r>
              <a:rPr lang="fi-FI" dirty="0" smtClean="0"/>
              <a:t>Tekstin sisältö – vuorovaikutuksen tutkimus</a:t>
            </a:r>
          </a:p>
          <a:p>
            <a:r>
              <a:rPr lang="fi-FI" dirty="0" smtClean="0"/>
              <a:t>Riittääkö tuloste keskustelusta – tulisiko keskustelua tallentaa reaaliaikaisesti?</a:t>
            </a:r>
          </a:p>
          <a:p>
            <a:r>
              <a:rPr lang="fi-FI" dirty="0" smtClean="0"/>
              <a:t>Internetin myötä on palattu aikaan, jolloin aiemmat versiot ovat saatavilla ja tieto arkistoituu</a:t>
            </a:r>
          </a:p>
          <a:p>
            <a:pPr marL="0" indent="0">
              <a:buNone/>
            </a:pPr>
            <a:endParaRPr lang="fi-FI" dirty="0"/>
          </a:p>
        </p:txBody>
      </p:sp>
    </p:spTree>
    <p:extLst>
      <p:ext uri="{BB962C8B-B14F-4D97-AF65-F5344CB8AC3E}">
        <p14:creationId xmlns:p14="http://schemas.microsoft.com/office/powerpoint/2010/main" val="114007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Etnografinen h</a:t>
            </a:r>
            <a:r>
              <a:rPr lang="fi-FI" dirty="0" smtClean="0"/>
              <a:t>aastattelu</a:t>
            </a:r>
            <a:endParaRPr lang="fi-FI" dirty="0"/>
          </a:p>
        </p:txBody>
      </p:sp>
      <p:sp>
        <p:nvSpPr>
          <p:cNvPr id="3" name="Content Placeholder 2"/>
          <p:cNvSpPr>
            <a:spLocks noGrp="1"/>
          </p:cNvSpPr>
          <p:nvPr>
            <p:ph idx="1"/>
          </p:nvPr>
        </p:nvSpPr>
        <p:spPr/>
        <p:txBody>
          <a:bodyPr>
            <a:normAutofit fontScale="92500" lnSpcReduction="20000"/>
          </a:bodyPr>
          <a:lstStyle/>
          <a:p>
            <a:r>
              <a:rPr lang="fi-FI" dirty="0" smtClean="0"/>
              <a:t>Haastattelu netin kautta vai kasvokkain?</a:t>
            </a:r>
          </a:p>
          <a:p>
            <a:r>
              <a:rPr lang="fi-FI" dirty="0" smtClean="0"/>
              <a:t>Reaaliaikainen haastattelu vai esim. sähköpostihaastattelu?</a:t>
            </a:r>
          </a:p>
          <a:p>
            <a:r>
              <a:rPr lang="fi-FI" dirty="0" smtClean="0"/>
              <a:t>Videohaastattelu</a:t>
            </a:r>
            <a:r>
              <a:rPr lang="fi-FI" dirty="0" smtClean="0"/>
              <a:t>?</a:t>
            </a:r>
          </a:p>
          <a:p>
            <a:endParaRPr lang="fi-FI" dirty="0"/>
          </a:p>
          <a:p>
            <a:r>
              <a:rPr lang="fi-FI" dirty="0" err="1" smtClean="0"/>
              <a:t>Huom</a:t>
            </a:r>
            <a:r>
              <a:rPr lang="fi-FI" dirty="0" smtClean="0"/>
              <a:t>! Kv. </a:t>
            </a:r>
            <a:r>
              <a:rPr lang="fi-FI" dirty="0" smtClean="0"/>
              <a:t>k</a:t>
            </a:r>
            <a:r>
              <a:rPr lang="fi-FI" dirty="0" smtClean="0"/>
              <a:t>eskustelussa näkyy, että vastausten pyytäminen kirjallisessa muodossa on vierasta.</a:t>
            </a:r>
          </a:p>
          <a:p>
            <a:pPr lvl="1"/>
            <a:r>
              <a:rPr lang="fi-FI" dirty="0" smtClean="0"/>
              <a:t>Esim. keskustelua siitä, pitääkö kirjoitusvirheet korjata</a:t>
            </a:r>
            <a:r>
              <a:rPr lang="fi-FI" dirty="0" smtClean="0"/>
              <a:t> </a:t>
            </a:r>
          </a:p>
          <a:p>
            <a:pPr lvl="1"/>
            <a:r>
              <a:rPr lang="fi-FI" dirty="0" smtClean="0"/>
              <a:t>Voiko kirjoitustyylin perusteella tehdä päätelmiä kirjoittajasta (ikä, sukupuoli, etninen tausta, koulutus, </a:t>
            </a:r>
            <a:r>
              <a:rPr lang="fi-FI" dirty="0" err="1" smtClean="0"/>
              <a:t>jne</a:t>
            </a:r>
            <a:r>
              <a:rPr lang="fi-FI" dirty="0" smtClean="0"/>
              <a:t>)</a:t>
            </a:r>
            <a:endParaRPr lang="fi-FI" dirty="0"/>
          </a:p>
        </p:txBody>
      </p:sp>
    </p:spTree>
    <p:extLst>
      <p:ext uri="{BB962C8B-B14F-4D97-AF65-F5344CB8AC3E}">
        <p14:creationId xmlns:p14="http://schemas.microsoft.com/office/powerpoint/2010/main" val="2370830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Vuorovaikutus internetissä</a:t>
            </a:r>
            <a:endParaRPr lang="fi-FI" dirty="0"/>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fi-FI" dirty="0" smtClean="0"/>
              <a:t>Internetissä myös tutkija on tutkittaville ihmisille läsnä vain verkkopersoonana</a:t>
            </a:r>
          </a:p>
          <a:p>
            <a:r>
              <a:rPr lang="fi-FI" dirty="0" smtClean="0"/>
              <a:t>Kuinka esiintyä netissä tutkijana?</a:t>
            </a:r>
          </a:p>
          <a:p>
            <a:pPr lvl="1"/>
            <a:r>
              <a:rPr lang="fi-FI" dirty="0" smtClean="0"/>
              <a:t>Omana itsenään? Nimimerkillä? Millaisella nimimerkillä? Keksityllä identiteetillä?</a:t>
            </a:r>
          </a:p>
          <a:p>
            <a:pPr lvl="1"/>
            <a:r>
              <a:rPr lang="fi-FI" dirty="0" smtClean="0"/>
              <a:t>Vrt. perinteinen etnografia: tutkijan ulkonäkö ja ulkoasu sekä (suulliseen ja ruumiilliseen ilmaisuun perustuvat) vuorovaikutustaidot</a:t>
            </a:r>
          </a:p>
          <a:p>
            <a:pPr lvl="1"/>
            <a:r>
              <a:rPr lang="fi-FI" dirty="0" smtClean="0"/>
              <a:t>Millaista visuaalista tietoa tutkija itsestä antaa? </a:t>
            </a:r>
            <a:endParaRPr lang="fi-FI" dirty="0"/>
          </a:p>
          <a:p>
            <a:pPr lvl="1"/>
            <a:r>
              <a:rPr lang="fi-FI" dirty="0" smtClean="0"/>
              <a:t>Millaista kirjoitettua kieltä tutkija käyttää?</a:t>
            </a:r>
          </a:p>
        </p:txBody>
      </p:sp>
    </p:spTree>
    <p:extLst>
      <p:ext uri="{BB962C8B-B14F-4D97-AF65-F5344CB8AC3E}">
        <p14:creationId xmlns:p14="http://schemas.microsoft.com/office/powerpoint/2010/main" val="28813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Mitä tietoja tutkijasta on saatavilla?</a:t>
            </a:r>
            <a:endParaRPr lang="fi-FI" dirty="0"/>
          </a:p>
        </p:txBody>
      </p:sp>
      <p:sp>
        <p:nvSpPr>
          <p:cNvPr id="3" name="Content Placeholder 2"/>
          <p:cNvSpPr>
            <a:spLocks noGrp="1"/>
          </p:cNvSpPr>
          <p:nvPr>
            <p:ph idx="1"/>
          </p:nvPr>
        </p:nvSpPr>
        <p:spPr/>
        <p:txBody>
          <a:bodyPr>
            <a:normAutofit/>
          </a:bodyPr>
          <a:lstStyle/>
          <a:p>
            <a:r>
              <a:rPr lang="fi-FI" dirty="0" smtClean="0"/>
              <a:t>Suositeltavaa laatia nettisivu tutkimusprojektista, jossa tutkimusta, sen tavoitteita ja tehtäviä esitellään lähemmin – myös tutkimustulokset julki</a:t>
            </a:r>
          </a:p>
          <a:p>
            <a:r>
              <a:rPr lang="fi-FI" dirty="0" smtClean="0"/>
              <a:t>Keskustelumahdollisuus projektin sivuilla?</a:t>
            </a:r>
          </a:p>
          <a:p>
            <a:r>
              <a:rPr lang="fi-FI" dirty="0" smtClean="0"/>
              <a:t>Mitä tietoa tutkijasta löytyy pikaisella </a:t>
            </a:r>
            <a:r>
              <a:rPr lang="fi-FI" dirty="0" err="1" smtClean="0"/>
              <a:t>google-haulla</a:t>
            </a:r>
            <a:r>
              <a:rPr lang="fi-FI" dirty="0" smtClean="0"/>
              <a:t>?</a:t>
            </a:r>
          </a:p>
          <a:p>
            <a:r>
              <a:rPr lang="fi-FI" dirty="0" smtClean="0"/>
              <a:t>Entä jos mitään tietoa ei löydy?</a:t>
            </a:r>
            <a:endParaRPr lang="fi-FI" dirty="0"/>
          </a:p>
        </p:txBody>
      </p:sp>
    </p:spTree>
    <p:extLst>
      <p:ext uri="{BB962C8B-B14F-4D97-AF65-F5344CB8AC3E}">
        <p14:creationId xmlns:p14="http://schemas.microsoft.com/office/powerpoint/2010/main" val="2452363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fi-FI" dirty="0" smtClean="0"/>
              <a:t>Vuorovaikutus internetissä</a:t>
            </a:r>
            <a:endParaRPr lang="fi-FI" dirty="0"/>
          </a:p>
        </p:txBody>
      </p:sp>
      <p:sp>
        <p:nvSpPr>
          <p:cNvPr id="3" name="Content Placeholder 2"/>
          <p:cNvSpPr>
            <a:spLocks noGrp="1"/>
          </p:cNvSpPr>
          <p:nvPr>
            <p:ph idx="1"/>
          </p:nvPr>
        </p:nvSpPr>
        <p:spPr>
          <a:xfrm>
            <a:off x="467544" y="1268760"/>
            <a:ext cx="8219256" cy="4857403"/>
          </a:xfrm>
        </p:spPr>
        <p:txBody>
          <a:bodyPr>
            <a:normAutofit fontScale="92500" lnSpcReduction="20000"/>
          </a:bodyPr>
          <a:lstStyle/>
          <a:p>
            <a:r>
              <a:rPr lang="fi-FI" dirty="0" smtClean="0"/>
              <a:t>Haastateltavien aitouden todentaminen?</a:t>
            </a:r>
          </a:p>
          <a:p>
            <a:r>
              <a:rPr lang="fi-FI" dirty="0" smtClean="0"/>
              <a:t>Tulisiko haastateltavat tavata myös ”livenä”?</a:t>
            </a:r>
          </a:p>
          <a:p>
            <a:r>
              <a:rPr lang="fi-FI" dirty="0" smtClean="0"/>
              <a:t>Osallistujien anonyymiyden aste?</a:t>
            </a:r>
          </a:p>
          <a:p>
            <a:r>
              <a:rPr lang="fi-FI" dirty="0" smtClean="0"/>
              <a:t>Yksi ihminen voi osallistua verkkokeskusteluun monen nimimerkin kautta</a:t>
            </a:r>
          </a:p>
          <a:p>
            <a:endParaRPr lang="fi-FI" dirty="0"/>
          </a:p>
          <a:p>
            <a:r>
              <a:rPr lang="fi-FI" dirty="0" smtClean="0"/>
              <a:t>Mitä tutkija haluaa tutkia:</a:t>
            </a:r>
          </a:p>
          <a:p>
            <a:pPr lvl="1"/>
            <a:r>
              <a:rPr lang="fi-FI" dirty="0" smtClean="0"/>
              <a:t>Aitoja merkityksiä?</a:t>
            </a:r>
          </a:p>
          <a:p>
            <a:pPr lvl="1"/>
            <a:r>
              <a:rPr lang="fi-FI" dirty="0" smtClean="0"/>
              <a:t>Diskursseja?</a:t>
            </a:r>
          </a:p>
          <a:p>
            <a:pPr lvl="1"/>
            <a:r>
              <a:rPr lang="fi-FI" dirty="0" smtClean="0"/>
              <a:t>Todellisten ihmisten todellisia mielipiteitä vai online-ihmisten online-mielipiteitä?</a:t>
            </a:r>
            <a:endParaRPr lang="fi-FI" dirty="0"/>
          </a:p>
        </p:txBody>
      </p:sp>
    </p:spTree>
    <p:extLst>
      <p:ext uri="{BB962C8B-B14F-4D97-AF65-F5344CB8AC3E}">
        <p14:creationId xmlns:p14="http://schemas.microsoft.com/office/powerpoint/2010/main" val="1508346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Osallistuva havainnointi </a:t>
            </a:r>
            <a:r>
              <a:rPr lang="fi-FI" dirty="0" err="1" smtClean="0"/>
              <a:t>online</a:t>
            </a:r>
            <a:endParaRPr lang="fi-FI" dirty="0"/>
          </a:p>
        </p:txBody>
      </p:sp>
      <p:sp>
        <p:nvSpPr>
          <p:cNvPr id="3" name="Content Placeholder 2"/>
          <p:cNvSpPr>
            <a:spLocks noGrp="1"/>
          </p:cNvSpPr>
          <p:nvPr>
            <p:ph idx="1"/>
          </p:nvPr>
        </p:nvSpPr>
        <p:spPr>
          <a:xfrm>
            <a:off x="467544" y="1268760"/>
            <a:ext cx="8219256" cy="4857403"/>
          </a:xfrm>
        </p:spPr>
        <p:txBody>
          <a:bodyPr>
            <a:normAutofit fontScale="92500" lnSpcReduction="20000"/>
          </a:bodyPr>
          <a:lstStyle/>
          <a:p>
            <a:r>
              <a:rPr lang="fi-FI" dirty="0" smtClean="0"/>
              <a:t>Esim. keskustelupalsta: </a:t>
            </a:r>
            <a:r>
              <a:rPr lang="fi-FI" dirty="0" err="1" smtClean="0"/>
              <a:t>Participant-observer</a:t>
            </a:r>
            <a:r>
              <a:rPr lang="fi-FI" dirty="0" smtClean="0"/>
              <a:t> – </a:t>
            </a:r>
            <a:r>
              <a:rPr lang="fi-FI" dirty="0" err="1" smtClean="0"/>
              <a:t>participant-experincer</a:t>
            </a:r>
            <a:r>
              <a:rPr lang="fi-FI" dirty="0" smtClean="0"/>
              <a:t>: muita osallistujia ei voi havainnoida, mutta tutkija voi kokea, millaista on osallistua ryhmään</a:t>
            </a:r>
          </a:p>
          <a:p>
            <a:r>
              <a:rPr lang="fi-FI" dirty="0" smtClean="0"/>
              <a:t>Avoin osallistuminen tutkijana – tutkijan roolin salaaminen – sivustaseuraajan </a:t>
            </a:r>
            <a:r>
              <a:rPr lang="fi-FI" dirty="0" smtClean="0"/>
              <a:t>rooli?</a:t>
            </a:r>
            <a:endParaRPr lang="fi-FI" dirty="0" smtClean="0"/>
          </a:p>
          <a:p>
            <a:r>
              <a:rPr lang="fi-FI" dirty="0" smtClean="0"/>
              <a:t>Roolit voivat vaihdella tutkimuksen edetessä</a:t>
            </a:r>
          </a:p>
          <a:p>
            <a:r>
              <a:rPr lang="fi-FI" dirty="0" smtClean="0"/>
              <a:t>Mikä on tutkijan valitseman roolin/osallisuuden merkitys tiedon saamiselle</a:t>
            </a:r>
            <a:r>
              <a:rPr lang="fi-FI" dirty="0" smtClean="0"/>
              <a:t>? </a:t>
            </a:r>
            <a:endParaRPr lang="fi-FI" dirty="0" smtClean="0"/>
          </a:p>
          <a:p>
            <a:r>
              <a:rPr lang="fi-FI" dirty="0" smtClean="0"/>
              <a:t>Onko ryhmässä sallittua olla vain seuraajana? (Sallitut käyttäytymiskoodit ryhmässä?)</a:t>
            </a:r>
          </a:p>
          <a:p>
            <a:endParaRPr lang="fi-FI" dirty="0"/>
          </a:p>
        </p:txBody>
      </p:sp>
    </p:spTree>
    <p:extLst>
      <p:ext uri="{BB962C8B-B14F-4D97-AF65-F5344CB8AC3E}">
        <p14:creationId xmlns:p14="http://schemas.microsoft.com/office/powerpoint/2010/main" val="1659670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Verkkoetnografia</a:t>
            </a:r>
            <a:endParaRPr lang="fi-FI" dirty="0"/>
          </a:p>
        </p:txBody>
      </p:sp>
      <p:sp>
        <p:nvSpPr>
          <p:cNvPr id="3" name="Content Placeholder 2"/>
          <p:cNvSpPr>
            <a:spLocks noGrp="1"/>
          </p:cNvSpPr>
          <p:nvPr>
            <p:ph idx="1"/>
          </p:nvPr>
        </p:nvSpPr>
        <p:spPr/>
        <p:txBody>
          <a:bodyPr>
            <a:normAutofit fontScale="92500" lnSpcReduction="10000"/>
          </a:bodyPr>
          <a:lstStyle/>
          <a:p>
            <a:r>
              <a:rPr lang="fi-FI" dirty="0" smtClean="0"/>
              <a:t>Post-moderni antropologia: Mikä on kenttä? Mikä on tutkijan rooli? Mikä on tiedon luonne? Miten tietoa saadaan?</a:t>
            </a:r>
          </a:p>
          <a:p>
            <a:r>
              <a:rPr lang="fi-FI" dirty="0" smtClean="0"/>
              <a:t>Refleksiivisyys: tutkimusprosessin </a:t>
            </a:r>
            <a:r>
              <a:rPr lang="fi-FI" dirty="0" err="1" smtClean="0"/>
              <a:t>aukikirjoittaminen</a:t>
            </a:r>
            <a:r>
              <a:rPr lang="fi-FI" dirty="0" smtClean="0"/>
              <a:t>, tutkijan ja tutkimuksen läpinäkyvyys</a:t>
            </a:r>
            <a:endParaRPr lang="fi-FI" dirty="0"/>
          </a:p>
          <a:p>
            <a:pPr lvl="1"/>
            <a:r>
              <a:rPr lang="fi-FI" dirty="0" smtClean="0"/>
              <a:t>Tutkimusasetelman tausta</a:t>
            </a:r>
          </a:p>
          <a:p>
            <a:pPr lvl="1"/>
            <a:r>
              <a:rPr lang="fi-FI" dirty="0" smtClean="0"/>
              <a:t>Oma tausta</a:t>
            </a:r>
          </a:p>
          <a:p>
            <a:pPr lvl="1"/>
            <a:r>
              <a:rPr lang="fi-FI" dirty="0" smtClean="0"/>
              <a:t>Tutkimuksentekoa koskevat valinnat</a:t>
            </a:r>
          </a:p>
          <a:p>
            <a:pPr lvl="1"/>
            <a:r>
              <a:rPr lang="fi-FI" dirty="0" smtClean="0"/>
              <a:t>Kuinka loppupäätelmiin on päädytty </a:t>
            </a:r>
            <a:endParaRPr lang="fi-FI" dirty="0"/>
          </a:p>
        </p:txBody>
      </p:sp>
    </p:spTree>
    <p:extLst>
      <p:ext uri="{BB962C8B-B14F-4D97-AF65-F5344CB8AC3E}">
        <p14:creationId xmlns:p14="http://schemas.microsoft.com/office/powerpoint/2010/main" val="3311075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Etnografia</a:t>
            </a:r>
            <a:endParaRPr lang="fi-FI" dirty="0"/>
          </a:p>
        </p:txBody>
      </p:sp>
      <p:sp>
        <p:nvSpPr>
          <p:cNvPr id="3" name="Content Placeholder 2"/>
          <p:cNvSpPr>
            <a:spLocks noGrp="1"/>
          </p:cNvSpPr>
          <p:nvPr>
            <p:ph idx="1"/>
          </p:nvPr>
        </p:nvSpPr>
        <p:spPr>
          <a:xfrm>
            <a:off x="395536" y="1412776"/>
            <a:ext cx="8291264" cy="4713387"/>
          </a:xfrm>
        </p:spPr>
        <p:txBody>
          <a:bodyPr>
            <a:normAutofit/>
          </a:bodyPr>
          <a:lstStyle/>
          <a:p>
            <a:r>
              <a:rPr lang="fi-FI" dirty="0" smtClean="0"/>
              <a:t>Tutkijan on tunnettava tutkimuskohteensa luonne → Kuinka kentälle mennään, miten tutkitaan?</a:t>
            </a:r>
          </a:p>
          <a:p>
            <a:r>
              <a:rPr lang="fi-FI" dirty="0" smtClean="0"/>
              <a:t>Tutkijan refleksiivinen paikantuminen</a:t>
            </a:r>
          </a:p>
          <a:p>
            <a:r>
              <a:rPr lang="fi-FI" dirty="0" smtClean="0"/>
              <a:t>Mikä on tutkimuskysymys ja tutkimuksen tehtävä? → Mikä on kenttä? → Mitä menetelmiä käytetään?</a:t>
            </a:r>
          </a:p>
        </p:txBody>
      </p:sp>
    </p:spTree>
    <p:extLst>
      <p:ext uri="{BB962C8B-B14F-4D97-AF65-F5344CB8AC3E}">
        <p14:creationId xmlns:p14="http://schemas.microsoft.com/office/powerpoint/2010/main" val="1333098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normAutofit fontScale="92500" lnSpcReduction="20000"/>
          </a:bodyPr>
          <a:lstStyle/>
          <a:p>
            <a:r>
              <a:rPr lang="fi-FI" dirty="0" smtClean="0"/>
              <a:t>Onko ilmiö olemassa vain </a:t>
            </a:r>
            <a:r>
              <a:rPr lang="fi-FI" dirty="0" err="1" smtClean="0"/>
              <a:t>offline</a:t>
            </a:r>
            <a:r>
              <a:rPr lang="fi-FI" dirty="0" smtClean="0"/>
              <a:t>?</a:t>
            </a:r>
          </a:p>
          <a:p>
            <a:r>
              <a:rPr lang="fi-FI" dirty="0" smtClean="0"/>
              <a:t>Onko ilmiö olemassa vain </a:t>
            </a:r>
            <a:r>
              <a:rPr lang="fi-FI" dirty="0" err="1" smtClean="0"/>
              <a:t>online</a:t>
            </a:r>
            <a:r>
              <a:rPr lang="fi-FI" dirty="0" smtClean="0"/>
              <a:t>?</a:t>
            </a:r>
          </a:p>
          <a:p>
            <a:r>
              <a:rPr lang="fi-FI" dirty="0" smtClean="0"/>
              <a:t>Missä määrin ilmiö on olemassa sekä </a:t>
            </a:r>
            <a:r>
              <a:rPr lang="fi-FI" dirty="0" err="1" smtClean="0"/>
              <a:t>online</a:t>
            </a:r>
            <a:r>
              <a:rPr lang="fi-FI" dirty="0" smtClean="0"/>
              <a:t> että </a:t>
            </a:r>
            <a:r>
              <a:rPr lang="fi-FI" dirty="0" err="1" smtClean="0"/>
              <a:t>offline</a:t>
            </a:r>
            <a:r>
              <a:rPr lang="fi-FI" dirty="0" smtClean="0"/>
              <a:t>?</a:t>
            </a:r>
          </a:p>
          <a:p>
            <a:endParaRPr lang="fi-FI" dirty="0"/>
          </a:p>
          <a:p>
            <a:pPr marL="0" indent="0">
              <a:buNone/>
            </a:pPr>
            <a:r>
              <a:rPr lang="fi-FI" dirty="0" smtClean="0"/>
              <a:t>Mikä on paras tapa tutkia ilmiötä?</a:t>
            </a:r>
          </a:p>
          <a:p>
            <a:pPr marL="0" indent="0">
              <a:buNone/>
            </a:pPr>
            <a:r>
              <a:rPr lang="fi-FI" dirty="0" smtClean="0"/>
              <a:t>Mikä on paras tapa kerätä aineistoa?</a:t>
            </a:r>
          </a:p>
          <a:p>
            <a:pPr marL="0" indent="0">
              <a:buNone/>
            </a:pPr>
            <a:r>
              <a:rPr lang="fi-FI" dirty="0" smtClean="0"/>
              <a:t>Mikä on paras tapa tavoittaa haastateltavat?</a:t>
            </a:r>
          </a:p>
          <a:p>
            <a:pPr marL="0" indent="0">
              <a:buNone/>
            </a:pPr>
            <a:r>
              <a:rPr lang="fi-FI" dirty="0" smtClean="0"/>
              <a:t>Millaista tietoa eri menetelmät / lähestymistavat tuottavat?</a:t>
            </a:r>
            <a:endParaRPr lang="fi-FI" dirty="0"/>
          </a:p>
        </p:txBody>
      </p:sp>
    </p:spTree>
    <p:extLst>
      <p:ext uri="{BB962C8B-B14F-4D97-AF65-F5344CB8AC3E}">
        <p14:creationId xmlns:p14="http://schemas.microsoft.com/office/powerpoint/2010/main" val="530847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Tutkimusetiikka</a:t>
            </a:r>
            <a:endParaRPr lang="fi-FI" dirty="0"/>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fi-FI" dirty="0" smtClean="0"/>
              <a:t>”Se on verkossa, se on siis julkista?”</a:t>
            </a:r>
          </a:p>
          <a:p>
            <a:r>
              <a:rPr lang="fi-FI" dirty="0" smtClean="0"/>
              <a:t>Missä menevät yksityisen ja julkisen rajat?</a:t>
            </a:r>
          </a:p>
          <a:p>
            <a:r>
              <a:rPr lang="fi-FI" dirty="0" smtClean="0"/>
              <a:t>Miten tutkittavat ihmiset hahmottavat yksityisen ja julkisen rajan?</a:t>
            </a:r>
          </a:p>
          <a:p>
            <a:r>
              <a:rPr lang="fi-FI" dirty="0" smtClean="0"/>
              <a:t>Onko kaikelle internetissä olevalle tiedolle lupa asianomaisilta ihmisiltä?</a:t>
            </a:r>
          </a:p>
          <a:p>
            <a:r>
              <a:rPr lang="fi-FI" dirty="0" smtClean="0"/>
              <a:t>Osaavatko tutkittavat ihmiset käyttää salaus-asetuksia?</a:t>
            </a:r>
          </a:p>
          <a:p>
            <a:r>
              <a:rPr lang="fi-FI" dirty="0" smtClean="0"/>
              <a:t>Kirjesalaisuus internetissä?</a:t>
            </a:r>
          </a:p>
        </p:txBody>
      </p:sp>
    </p:spTree>
    <p:extLst>
      <p:ext uri="{BB962C8B-B14F-4D97-AF65-F5344CB8AC3E}">
        <p14:creationId xmlns:p14="http://schemas.microsoft.com/office/powerpoint/2010/main" val="203512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fi-FI"/>
          </a:p>
        </p:txBody>
      </p:sp>
      <p:sp>
        <p:nvSpPr>
          <p:cNvPr id="8" name="Content Placeholder 7"/>
          <p:cNvSpPr>
            <a:spLocks noGrp="1"/>
          </p:cNvSpPr>
          <p:nvPr>
            <p:ph idx="1"/>
          </p:nvPr>
        </p:nvSpPr>
        <p:spPr>
          <a:xfrm>
            <a:off x="457200" y="1600200"/>
            <a:ext cx="8229600" cy="4997152"/>
          </a:xfrm>
        </p:spPr>
        <p:txBody>
          <a:bodyPr>
            <a:normAutofit fontScale="62500" lnSpcReduction="20000"/>
          </a:bodyPr>
          <a:lstStyle/>
          <a:p>
            <a:endParaRPr lang="fi-FI" dirty="0" smtClean="0"/>
          </a:p>
          <a:p>
            <a:endParaRPr lang="fi-FI" dirty="0"/>
          </a:p>
          <a:p>
            <a:endParaRPr lang="fi-FI" dirty="0" smtClean="0"/>
          </a:p>
          <a:p>
            <a:endParaRPr lang="fi-FI" dirty="0" smtClean="0"/>
          </a:p>
          <a:p>
            <a:endParaRPr lang="fi-FI" dirty="0"/>
          </a:p>
          <a:p>
            <a:endParaRPr lang="fi-FI" dirty="0" smtClean="0"/>
          </a:p>
          <a:p>
            <a:endParaRPr lang="fi-FI" dirty="0"/>
          </a:p>
          <a:p>
            <a:endParaRPr lang="fi-FI" dirty="0" smtClean="0"/>
          </a:p>
          <a:p>
            <a:endParaRPr lang="fi-FI" dirty="0" smtClean="0"/>
          </a:p>
          <a:p>
            <a:endParaRPr lang="fi-FI" dirty="0"/>
          </a:p>
          <a:p>
            <a:endParaRPr lang="fi-FI" dirty="0" smtClean="0"/>
          </a:p>
          <a:p>
            <a:endParaRPr lang="fi-FI" dirty="0"/>
          </a:p>
          <a:p>
            <a:endParaRPr lang="fi-FI" dirty="0" smtClean="0"/>
          </a:p>
          <a:p>
            <a:endParaRPr lang="fi-FI" dirty="0"/>
          </a:p>
          <a:p>
            <a:endParaRPr lang="fi-FI" dirty="0" smtClean="0"/>
          </a:p>
          <a:p>
            <a:r>
              <a:rPr lang="fi-FI" dirty="0" smtClean="0"/>
              <a:t>Lähde: </a:t>
            </a:r>
            <a:r>
              <a:rPr lang="fi-FI" dirty="0" err="1" smtClean="0"/>
              <a:t>Tiimari.fi</a:t>
            </a:r>
            <a:endParaRPr lang="fi-FI" dirty="0"/>
          </a:p>
          <a:p>
            <a:endParaRPr lang="fi-FI" dirty="0" smtClean="0"/>
          </a:p>
          <a:p>
            <a:endParaRPr lang="fi-FI" dirty="0"/>
          </a:p>
          <a:p>
            <a:endParaRPr lang="fi-FI"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462" y="260648"/>
            <a:ext cx="7048500"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068960"/>
            <a:ext cx="5105400"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3398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Kirjesalaisuus</a:t>
            </a:r>
            <a:endParaRPr lang="fi-FI" dirty="0"/>
          </a:p>
        </p:txBody>
      </p:sp>
      <p:sp>
        <p:nvSpPr>
          <p:cNvPr id="3" name="Content Placeholder 2"/>
          <p:cNvSpPr>
            <a:spLocks noGrp="1"/>
          </p:cNvSpPr>
          <p:nvPr>
            <p:ph idx="1"/>
          </p:nvPr>
        </p:nvSpPr>
        <p:spPr>
          <a:xfrm>
            <a:off x="467544" y="1268760"/>
            <a:ext cx="8219256" cy="4857403"/>
          </a:xfrm>
        </p:spPr>
        <p:txBody>
          <a:bodyPr>
            <a:normAutofit fontScale="77500" lnSpcReduction="20000"/>
          </a:bodyPr>
          <a:lstStyle/>
          <a:p>
            <a:pPr marL="0" indent="0">
              <a:buNone/>
            </a:pPr>
            <a:r>
              <a:rPr lang="fi-FI" dirty="0" smtClean="0"/>
              <a:t>”[Kirjesalaisuus] tarkoittaa, että vain ja ainoastaan kirjeen vastaanottaja saa avata kirjeen ja lukea sen sisältämän viestin. Kirjesalaisuus ei kuitenkaan rajoita sen lähettäjän tai vastaanottajan oikeutta julkaista kirjeen sisältöä. Vastaava salaisuus koskee usein myös esimerkiksi erilaisia sähköisen viestinnän muotoja. </a:t>
            </a:r>
          </a:p>
          <a:p>
            <a:pPr marL="0" indent="0">
              <a:buNone/>
            </a:pPr>
            <a:r>
              <a:rPr lang="fi-FI" dirty="0" smtClean="0"/>
              <a:t>Suomessa kirjesalaisuus eli nykyisin viestintäsalaisuus pohjautuu perustuslain yksityiselämän suojaa käsittelevään 10. pykälään: "Kirjeen, puhelun ja muun luottamuksellisen viestin salaisuus on loukkaamaton.” [- -] Yhdysvaltain perustuslaki ei anna mitään erityistä suojaa kirjeille tai </a:t>
            </a:r>
            <a:r>
              <a:rPr lang="fi-FI" dirty="0" smtClean="0"/>
              <a:t>tietoliikenteelle.” </a:t>
            </a:r>
            <a:endParaRPr lang="fi-FI" dirty="0" smtClean="0"/>
          </a:p>
          <a:p>
            <a:pPr marL="0" indent="0">
              <a:buNone/>
            </a:pPr>
            <a:endParaRPr lang="fi-FI" dirty="0" smtClean="0"/>
          </a:p>
          <a:p>
            <a:pPr marL="0" indent="0">
              <a:buNone/>
            </a:pPr>
            <a:r>
              <a:rPr lang="fi-FI" dirty="0" smtClean="0"/>
              <a:t>http://fi.wikipedia.org/wiki/Kirjesalaisuus</a:t>
            </a:r>
          </a:p>
          <a:p>
            <a:endParaRPr lang="fi-FI" dirty="0"/>
          </a:p>
        </p:txBody>
      </p:sp>
    </p:spTree>
    <p:extLst>
      <p:ext uri="{BB962C8B-B14F-4D97-AF65-F5344CB8AC3E}">
        <p14:creationId xmlns:p14="http://schemas.microsoft.com/office/powerpoint/2010/main" val="3251705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Tutkimusetiikka</a:t>
            </a:r>
            <a:endParaRPr lang="fi-FI" dirty="0"/>
          </a:p>
        </p:txBody>
      </p:sp>
      <p:sp>
        <p:nvSpPr>
          <p:cNvPr id="3" name="Content Placeholder 2"/>
          <p:cNvSpPr>
            <a:spLocks noGrp="1"/>
          </p:cNvSpPr>
          <p:nvPr>
            <p:ph idx="1"/>
          </p:nvPr>
        </p:nvSpPr>
        <p:spPr/>
        <p:txBody>
          <a:bodyPr>
            <a:normAutofit fontScale="85000" lnSpcReduction="10000"/>
          </a:bodyPr>
          <a:lstStyle/>
          <a:p>
            <a:pPr marL="0" indent="0">
              <a:buNone/>
            </a:pPr>
            <a:r>
              <a:rPr lang="fi-FI" dirty="0">
                <a:cs typeface="Times New Roman" pitchFamily="18" charset="0"/>
              </a:rPr>
              <a:t>Tieteellinen tutkimus tuottaa tietoa olennaisista kysymyksistä, mutta samalla edellytetään, </a:t>
            </a:r>
            <a:r>
              <a:rPr lang="fi-FI" dirty="0" smtClean="0">
                <a:cs typeface="Times New Roman" pitchFamily="18" charset="0"/>
              </a:rPr>
              <a:t>että</a:t>
            </a:r>
          </a:p>
          <a:p>
            <a:pPr>
              <a:buFontTx/>
              <a:buChar char="-"/>
            </a:pPr>
            <a:r>
              <a:rPr lang="fi-FI" dirty="0" smtClean="0">
                <a:cs typeface="Times New Roman" pitchFamily="18" charset="0"/>
              </a:rPr>
              <a:t>sen </a:t>
            </a:r>
            <a:r>
              <a:rPr lang="fi-FI" dirty="0">
                <a:cs typeface="Times New Roman" pitchFamily="18" charset="0"/>
              </a:rPr>
              <a:t>tekeminen ei loukkaa </a:t>
            </a:r>
            <a:r>
              <a:rPr lang="fi-FI" b="1" dirty="0">
                <a:cs typeface="Times New Roman" pitchFamily="18" charset="0"/>
              </a:rPr>
              <a:t>tutkittavien ihmisten yksityisyyden suojaa </a:t>
            </a:r>
            <a:r>
              <a:rPr lang="fi-FI" dirty="0" smtClean="0">
                <a:cs typeface="Times New Roman" pitchFamily="18" charset="0"/>
              </a:rPr>
              <a:t>tai</a:t>
            </a:r>
          </a:p>
          <a:p>
            <a:pPr>
              <a:buFontTx/>
              <a:buChar char="-"/>
            </a:pPr>
            <a:r>
              <a:rPr lang="fi-FI" dirty="0" smtClean="0">
                <a:cs typeface="Times New Roman" pitchFamily="18" charset="0"/>
              </a:rPr>
              <a:t>rajoita </a:t>
            </a:r>
            <a:r>
              <a:rPr lang="fi-FI" dirty="0">
                <a:cs typeface="Times New Roman" pitchFamily="18" charset="0"/>
              </a:rPr>
              <a:t>ihmisten </a:t>
            </a:r>
            <a:r>
              <a:rPr lang="fi-FI" b="1" dirty="0">
                <a:cs typeface="Times New Roman" pitchFamily="18" charset="0"/>
              </a:rPr>
              <a:t>oikeuksia olla ja toimia tasavertaisina yhteiskunnan </a:t>
            </a:r>
            <a:r>
              <a:rPr lang="fi-FI" b="1" dirty="0" smtClean="0">
                <a:cs typeface="Times New Roman" pitchFamily="18" charset="0"/>
              </a:rPr>
              <a:t>jäseninä</a:t>
            </a:r>
          </a:p>
          <a:p>
            <a:pPr marL="0" indent="0">
              <a:buNone/>
            </a:pPr>
            <a:endParaRPr lang="fi-FI" b="1" dirty="0">
              <a:cs typeface="Times New Roman" pitchFamily="18" charset="0"/>
            </a:endParaRPr>
          </a:p>
          <a:p>
            <a:pPr marL="0" indent="0">
              <a:buNone/>
            </a:pPr>
            <a:r>
              <a:rPr lang="fi-FI" dirty="0" smtClean="0">
                <a:cs typeface="Times New Roman" pitchFamily="18" charset="0"/>
              </a:rPr>
              <a:t>Lähteet: Arja Kuula 2006: Tutkimusetiikka. Vastapaino; </a:t>
            </a:r>
          </a:p>
          <a:p>
            <a:pPr marL="0" indent="0">
              <a:buNone/>
            </a:pPr>
            <a:r>
              <a:rPr lang="fi-FI" dirty="0">
                <a:cs typeface="Times New Roman" pitchFamily="18" charset="0"/>
              </a:rPr>
              <a:t>Yhteiskuntatieteellinen tietoarkisto, http://www.fsd.uta.fi/fi/</a:t>
            </a:r>
            <a:endParaRPr lang="fi-FI" dirty="0"/>
          </a:p>
        </p:txBody>
      </p:sp>
    </p:spTree>
    <p:extLst>
      <p:ext uri="{BB962C8B-B14F-4D97-AF65-F5344CB8AC3E}">
        <p14:creationId xmlns:p14="http://schemas.microsoft.com/office/powerpoint/2010/main" val="1699968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Miten suojella tutkittavien ihmisten yksityisyyttä?</a:t>
            </a:r>
            <a:endParaRPr lang="fi-FI" dirty="0"/>
          </a:p>
        </p:txBody>
      </p:sp>
      <p:sp>
        <p:nvSpPr>
          <p:cNvPr id="3" name="Content Placeholder 2"/>
          <p:cNvSpPr>
            <a:spLocks noGrp="1"/>
          </p:cNvSpPr>
          <p:nvPr>
            <p:ph idx="1"/>
          </p:nvPr>
        </p:nvSpPr>
        <p:spPr/>
        <p:txBody>
          <a:bodyPr/>
          <a:lstStyle/>
          <a:p>
            <a:r>
              <a:rPr lang="fi-FI" dirty="0" smtClean="0"/>
              <a:t>Miten pitää huolta siitä, että tutkittavia ei voi tunnistaa?</a:t>
            </a:r>
          </a:p>
          <a:p>
            <a:r>
              <a:rPr lang="fi-FI" dirty="0" smtClean="0"/>
              <a:t>Käytetty tietokone voidaan yksilöidä (esim. </a:t>
            </a:r>
            <a:r>
              <a:rPr lang="fi-FI" dirty="0" err="1" smtClean="0"/>
              <a:t>ip-osoitteen</a:t>
            </a:r>
            <a:r>
              <a:rPr lang="fi-FI" dirty="0" smtClean="0"/>
              <a:t> perusteella)</a:t>
            </a:r>
          </a:p>
          <a:p>
            <a:r>
              <a:rPr lang="fi-FI" dirty="0" smtClean="0"/>
              <a:t>Nimimerkki on ihmisen nimi internetissä!</a:t>
            </a:r>
          </a:p>
          <a:p>
            <a:r>
              <a:rPr lang="fi-FI" dirty="0" smtClean="0"/>
              <a:t>Suorat lainaukset </a:t>
            </a:r>
            <a:r>
              <a:rPr lang="fi-FI" dirty="0" err="1" smtClean="0"/>
              <a:t>blogista</a:t>
            </a:r>
            <a:r>
              <a:rPr lang="fi-FI" dirty="0" smtClean="0"/>
              <a:t> tai verkkokeskustelusta → johtavat suoraan ko. internet-sivulle</a:t>
            </a:r>
          </a:p>
          <a:p>
            <a:endParaRPr lang="fi-FI" dirty="0"/>
          </a:p>
        </p:txBody>
      </p:sp>
    </p:spTree>
    <p:extLst>
      <p:ext uri="{BB962C8B-B14F-4D97-AF65-F5344CB8AC3E}">
        <p14:creationId xmlns:p14="http://schemas.microsoft.com/office/powerpoint/2010/main" val="1610396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Tutkimuslupa</a:t>
            </a:r>
            <a:endParaRPr lang="fi-FI" dirty="0"/>
          </a:p>
        </p:txBody>
      </p:sp>
      <p:sp>
        <p:nvSpPr>
          <p:cNvPr id="3" name="Content Placeholder 2"/>
          <p:cNvSpPr>
            <a:spLocks noGrp="1"/>
          </p:cNvSpPr>
          <p:nvPr>
            <p:ph idx="1"/>
          </p:nvPr>
        </p:nvSpPr>
        <p:spPr/>
        <p:txBody>
          <a:bodyPr>
            <a:normAutofit/>
          </a:bodyPr>
          <a:lstStyle/>
          <a:p>
            <a:r>
              <a:rPr lang="fi-FI" dirty="0" smtClean="0"/>
              <a:t>Kuula 2006, 193: Ihmisiä ei saa tutkia salaa.</a:t>
            </a:r>
          </a:p>
          <a:p>
            <a:r>
              <a:rPr lang="fi-FI" dirty="0" smtClean="0"/>
              <a:t>Kuula 2006, 188: Tutkimuslupaa ei tarvita, jos kyseessä on avoimesti ja anonyymisti tavoitettava sivu, kun nimimerkillä esiintyvä </a:t>
            </a:r>
            <a:r>
              <a:rPr lang="fi-FI" dirty="0" err="1" smtClean="0"/>
              <a:t>blogi</a:t>
            </a:r>
            <a:r>
              <a:rPr lang="fi-FI" dirty="0" smtClean="0"/>
              <a:t> tai muu kotisivu. Tutkimusluvan pyytäminen osoittaa kuitenkin hyvää tieteellistä käytäntöä</a:t>
            </a:r>
          </a:p>
          <a:p>
            <a:r>
              <a:rPr lang="fi-FI" dirty="0" smtClean="0"/>
              <a:t>Haverinen 2009, 17: </a:t>
            </a:r>
            <a:r>
              <a:rPr lang="fi-FI" smtClean="0"/>
              <a:t>em. ohjeissa </a:t>
            </a:r>
            <a:r>
              <a:rPr lang="fi-FI" dirty="0" smtClean="0"/>
              <a:t>on ristiriita</a:t>
            </a:r>
            <a:endParaRPr lang="fi-FI" dirty="0"/>
          </a:p>
        </p:txBody>
      </p:sp>
    </p:spTree>
    <p:extLst>
      <p:ext uri="{BB962C8B-B14F-4D97-AF65-F5344CB8AC3E}">
        <p14:creationId xmlns:p14="http://schemas.microsoft.com/office/powerpoint/2010/main" val="1003830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i-FI" dirty="0" smtClean="0"/>
              <a:t>Lopuksi</a:t>
            </a:r>
            <a:endParaRPr lang="fi-FI" dirty="0"/>
          </a:p>
        </p:txBody>
      </p:sp>
      <p:sp>
        <p:nvSpPr>
          <p:cNvPr id="3" name="Content Placeholder 2"/>
          <p:cNvSpPr>
            <a:spLocks noGrp="1"/>
          </p:cNvSpPr>
          <p:nvPr>
            <p:ph idx="1"/>
          </p:nvPr>
        </p:nvSpPr>
        <p:spPr>
          <a:xfrm>
            <a:off x="467544" y="1268760"/>
            <a:ext cx="8219256" cy="4857403"/>
          </a:xfrm>
        </p:spPr>
        <p:txBody>
          <a:bodyPr>
            <a:normAutofit fontScale="85000" lnSpcReduction="20000"/>
          </a:bodyPr>
          <a:lstStyle/>
          <a:p>
            <a:pPr marL="0" indent="0">
              <a:buNone/>
            </a:pPr>
            <a:r>
              <a:rPr lang="fi-FI" dirty="0" smtClean="0"/>
              <a:t>Yksinkertainen jaottelu:</a:t>
            </a:r>
          </a:p>
          <a:p>
            <a:pPr lvl="1"/>
            <a:r>
              <a:rPr lang="fi-FI" dirty="0"/>
              <a:t>Perinteinen etnografia – verkkoetnografia</a:t>
            </a:r>
          </a:p>
          <a:p>
            <a:pPr marL="0" indent="0">
              <a:buNone/>
            </a:pPr>
            <a:r>
              <a:rPr lang="fi-FI" dirty="0" smtClean="0"/>
              <a:t>Moniulotteisempi jaottelu:</a:t>
            </a:r>
          </a:p>
          <a:p>
            <a:r>
              <a:rPr lang="fi-FI" dirty="0" smtClean="0"/>
              <a:t>Internet-aineistot voi ”elävän elämän” virtuaalisen version lisäksi nähdä jatkeena monille aiemmin käytetyille aineistoille tai niiden yhdistelmänä: erilaiset tekstit, visuaaliset aineistot, muistitietoaineistot, media-aineistot </a:t>
            </a:r>
          </a:p>
          <a:p>
            <a:r>
              <a:rPr lang="fi-FI" dirty="0" smtClean="0"/>
              <a:t>Tutkimuksen lähestymistapana ja -menetelmänä voi hyödyntää seuraavia tutkimussuuntauksia: mediatutkimus, mediaetnografia, media-antropologia, tekstin tutkimus, visuaalisen viestinnän tutkimus, muistitietoaineiston tutkimus </a:t>
            </a:r>
          </a:p>
          <a:p>
            <a:pPr lvl="1"/>
            <a:endParaRPr lang="fi-FI" dirty="0"/>
          </a:p>
        </p:txBody>
      </p:sp>
    </p:spTree>
    <p:extLst>
      <p:ext uri="{BB962C8B-B14F-4D97-AF65-F5344CB8AC3E}">
        <p14:creationId xmlns:p14="http://schemas.microsoft.com/office/powerpoint/2010/main" val="3360493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92500" lnSpcReduction="20000"/>
          </a:bodyPr>
          <a:lstStyle/>
          <a:p>
            <a:r>
              <a:rPr lang="fi-FI" dirty="0" smtClean="0"/>
              <a:t>Verkko-etnografia ei perustu </a:t>
            </a:r>
            <a:r>
              <a:rPr lang="fi-FI" dirty="0" err="1" smtClean="0"/>
              <a:t>kasvokkaiseen</a:t>
            </a:r>
            <a:r>
              <a:rPr lang="fi-FI" dirty="0" smtClean="0"/>
              <a:t> vuorovaikutukseen – tutkijan tulee hallita tekstien ja visuaalisten aineistojen analyysitaitoja sekä verkkoympäristölle ominaiset interaktiivisuuden muodot</a:t>
            </a:r>
          </a:p>
          <a:p>
            <a:r>
              <a:rPr lang="fi-FI" dirty="0" smtClean="0"/>
              <a:t>Tutkija on tutkittaville ihmisille itse läsnä vain </a:t>
            </a:r>
            <a:r>
              <a:rPr lang="fi-FI" dirty="0" err="1" smtClean="0"/>
              <a:t>tekstuaalisten</a:t>
            </a:r>
            <a:r>
              <a:rPr lang="fi-FI" dirty="0" smtClean="0"/>
              <a:t> ja visuaalisten viestintämuotojen ja representaatioiden kautta</a:t>
            </a:r>
          </a:p>
          <a:p>
            <a:r>
              <a:rPr lang="fi-FI" dirty="0" smtClean="0"/>
              <a:t>Yksityisen ja julkisen jako on internetissä toisenlainen, vaatii tutkijalta perehtyneisyyttä asiaan!</a:t>
            </a:r>
          </a:p>
          <a:p>
            <a:pPr lvl="1"/>
            <a:r>
              <a:rPr lang="fi-FI" dirty="0" smtClean="0"/>
              <a:t>Tutkimusasetelma: milloin tarvitaan tutkimuslupa, milloin tieto on julkista?</a:t>
            </a:r>
          </a:p>
          <a:p>
            <a:pPr lvl="1"/>
            <a:r>
              <a:rPr lang="fi-FI" dirty="0" smtClean="0"/>
              <a:t>Tulosten raportointi: miten huolehtia tutkittavien anonyymiyden säilymisestä</a:t>
            </a:r>
          </a:p>
          <a:p>
            <a:endParaRPr lang="fi-FI" dirty="0"/>
          </a:p>
        </p:txBody>
      </p:sp>
    </p:spTree>
    <p:extLst>
      <p:ext uri="{BB962C8B-B14F-4D97-AF65-F5344CB8AC3E}">
        <p14:creationId xmlns:p14="http://schemas.microsoft.com/office/powerpoint/2010/main" val="3079060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Kirjallisuutta</a:t>
            </a:r>
            <a:endParaRPr lang="fi-FI" dirty="0"/>
          </a:p>
        </p:txBody>
      </p:sp>
      <p:sp>
        <p:nvSpPr>
          <p:cNvPr id="3" name="Content Placeholder 2"/>
          <p:cNvSpPr>
            <a:spLocks noGrp="1"/>
          </p:cNvSpPr>
          <p:nvPr>
            <p:ph idx="1"/>
          </p:nvPr>
        </p:nvSpPr>
        <p:spPr>
          <a:xfrm>
            <a:off x="467544" y="1268760"/>
            <a:ext cx="8219256" cy="4857403"/>
          </a:xfrm>
        </p:spPr>
        <p:txBody>
          <a:bodyPr>
            <a:normAutofit fontScale="92500" lnSpcReduction="10000"/>
          </a:bodyPr>
          <a:lstStyle/>
          <a:p>
            <a:r>
              <a:rPr lang="fi-FI" dirty="0" err="1" smtClean="0"/>
              <a:t>Cora</a:t>
            </a:r>
            <a:r>
              <a:rPr lang="fi-FI" dirty="0" smtClean="0"/>
              <a:t> </a:t>
            </a:r>
            <a:r>
              <a:rPr lang="fi-FI" dirty="0" smtClean="0"/>
              <a:t>Garcia, Angela, </a:t>
            </a:r>
            <a:r>
              <a:rPr lang="fi-FI" dirty="0" err="1" smtClean="0"/>
              <a:t>Alecea</a:t>
            </a:r>
            <a:r>
              <a:rPr lang="fi-FI" dirty="0" smtClean="0"/>
              <a:t> I. </a:t>
            </a:r>
            <a:r>
              <a:rPr lang="fi-FI" dirty="0" err="1" smtClean="0"/>
              <a:t>Standlee</a:t>
            </a:r>
            <a:r>
              <a:rPr lang="fi-FI" dirty="0" smtClean="0"/>
              <a:t>, Jennifer </a:t>
            </a:r>
            <a:r>
              <a:rPr lang="fi-FI" dirty="0" err="1" smtClean="0"/>
              <a:t>Bechkoff</a:t>
            </a:r>
            <a:r>
              <a:rPr lang="fi-FI" dirty="0" smtClean="0"/>
              <a:t> &amp; </a:t>
            </a:r>
            <a:r>
              <a:rPr lang="fi-FI" dirty="0" err="1" smtClean="0"/>
              <a:t>Yan</a:t>
            </a:r>
            <a:r>
              <a:rPr lang="fi-FI" dirty="0" smtClean="0"/>
              <a:t> </a:t>
            </a:r>
            <a:r>
              <a:rPr lang="fi-FI" dirty="0" err="1" smtClean="0"/>
              <a:t>Cui</a:t>
            </a:r>
            <a:r>
              <a:rPr lang="fi-FI" dirty="0"/>
              <a:t> </a:t>
            </a:r>
            <a:r>
              <a:rPr lang="fi-FI" dirty="0" smtClean="0"/>
              <a:t>299. </a:t>
            </a:r>
            <a:r>
              <a:rPr lang="fi-FI" dirty="0" err="1" smtClean="0"/>
              <a:t>Etnographic</a:t>
            </a:r>
            <a:r>
              <a:rPr lang="fi-FI" dirty="0" smtClean="0"/>
              <a:t> </a:t>
            </a:r>
            <a:r>
              <a:rPr lang="fi-FI" dirty="0" err="1"/>
              <a:t>A</a:t>
            </a:r>
            <a:r>
              <a:rPr lang="fi-FI" dirty="0" err="1" smtClean="0"/>
              <a:t>pproaches</a:t>
            </a:r>
            <a:r>
              <a:rPr lang="fi-FI" dirty="0" smtClean="0"/>
              <a:t> to the Internet and </a:t>
            </a:r>
            <a:r>
              <a:rPr lang="fi-FI" dirty="0" err="1" smtClean="0"/>
              <a:t>Computer-Mediated</a:t>
            </a:r>
            <a:r>
              <a:rPr lang="fi-FI" dirty="0" smtClean="0"/>
              <a:t> </a:t>
            </a:r>
            <a:r>
              <a:rPr lang="fi-FI" dirty="0" err="1" smtClean="0"/>
              <a:t>Communication</a:t>
            </a:r>
            <a:r>
              <a:rPr lang="fi-FI" dirty="0" smtClean="0"/>
              <a:t>.</a:t>
            </a:r>
            <a:r>
              <a:rPr lang="fi-FI" i="1" dirty="0" smtClean="0"/>
              <a:t> Journal of </a:t>
            </a:r>
            <a:r>
              <a:rPr lang="fi-FI" i="1" dirty="0" err="1" smtClean="0"/>
              <a:t>Contemporary</a:t>
            </a:r>
            <a:r>
              <a:rPr lang="fi-FI" i="1" dirty="0" smtClean="0"/>
              <a:t> </a:t>
            </a:r>
            <a:r>
              <a:rPr lang="fi-FI" i="1" dirty="0" err="1" smtClean="0"/>
              <a:t>Ethnography</a:t>
            </a:r>
            <a:r>
              <a:rPr lang="fi-FI" i="1" dirty="0" smtClean="0"/>
              <a:t> </a:t>
            </a:r>
            <a:r>
              <a:rPr lang="fi-FI" dirty="0" smtClean="0"/>
              <a:t>38:1, 52–84</a:t>
            </a:r>
            <a:r>
              <a:rPr lang="fi-FI" dirty="0" smtClean="0"/>
              <a:t>.</a:t>
            </a:r>
          </a:p>
          <a:p>
            <a:r>
              <a:rPr lang="fi-FI" dirty="0"/>
              <a:t>Haverinen, Anna 2009. </a:t>
            </a:r>
            <a:r>
              <a:rPr lang="fi-FI" dirty="0" err="1"/>
              <a:t>Trobriand-saarilta</a:t>
            </a:r>
            <a:r>
              <a:rPr lang="fi-FI" dirty="0"/>
              <a:t> internetiin – antropologisen kenttätyön haasteita virtuaalisessa ympäristössä. </a:t>
            </a:r>
            <a:r>
              <a:rPr lang="fi-FI" i="1" dirty="0"/>
              <a:t>Jargonia</a:t>
            </a:r>
            <a:r>
              <a:rPr lang="fi-FI" dirty="0"/>
              <a:t> 7:16, 1–24. </a:t>
            </a:r>
          </a:p>
          <a:p>
            <a:r>
              <a:rPr lang="fi-FI" dirty="0" err="1" smtClean="0"/>
              <a:t>Sumiala</a:t>
            </a:r>
            <a:r>
              <a:rPr lang="fi-FI" dirty="0" smtClean="0"/>
              <a:t>, Johanna 2010. Median rituaalit. Johdatus media-antropologiaan. Tampere. Vastapaino.</a:t>
            </a:r>
            <a:endParaRPr lang="fi-FI" dirty="0"/>
          </a:p>
        </p:txBody>
      </p:sp>
    </p:spTree>
    <p:extLst>
      <p:ext uri="{BB962C8B-B14F-4D97-AF65-F5344CB8AC3E}">
        <p14:creationId xmlns:p14="http://schemas.microsoft.com/office/powerpoint/2010/main" val="3586123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Voiko tutkimuskohteeksi valita aiheen, jota inhoaa?</a:t>
            </a:r>
            <a:endParaRPr lang="fi-FI" dirty="0"/>
          </a:p>
        </p:txBody>
      </p:sp>
      <p:sp>
        <p:nvSpPr>
          <p:cNvPr id="3" name="Content Placeholder 2"/>
          <p:cNvSpPr>
            <a:spLocks noGrp="1"/>
          </p:cNvSpPr>
          <p:nvPr>
            <p:ph idx="1"/>
          </p:nvPr>
        </p:nvSpPr>
        <p:spPr/>
        <p:txBody>
          <a:bodyPr>
            <a:normAutofit fontScale="92500" lnSpcReduction="20000"/>
          </a:bodyPr>
          <a:lstStyle/>
          <a:p>
            <a:r>
              <a:rPr lang="fi-FI" dirty="0" smtClean="0"/>
              <a:t>Mitä on tutkijan objektiivisuus?</a:t>
            </a:r>
          </a:p>
          <a:p>
            <a:r>
              <a:rPr lang="fi-FI" dirty="0" smtClean="0"/>
              <a:t>Mikä on tutkijan mielipiteen merkitys?</a:t>
            </a:r>
          </a:p>
          <a:p>
            <a:r>
              <a:rPr lang="fi-FI" dirty="0" smtClean="0"/>
              <a:t>Pitääkö tutkimuskohteeksi valita aiheita, joista </a:t>
            </a:r>
            <a:r>
              <a:rPr lang="fi-FI" dirty="0" smtClean="0"/>
              <a:t>pitää, tai joita haluaa puolustaa, </a:t>
            </a:r>
            <a:r>
              <a:rPr lang="fi-FI" dirty="0" smtClean="0"/>
              <a:t>tai joihin suhtautuu neutraalisti</a:t>
            </a:r>
            <a:r>
              <a:rPr lang="fi-FI" dirty="0" smtClean="0"/>
              <a:t>?</a:t>
            </a:r>
          </a:p>
          <a:p>
            <a:endParaRPr lang="fi-FI" dirty="0"/>
          </a:p>
          <a:p>
            <a:r>
              <a:rPr lang="fi-FI" dirty="0" smtClean="0"/>
              <a:t>Kriittinen luenta / toisin lukeminen: tarjotun sisäislukijan paikan hylkääminen; tarjottujen tulkintojen / merkitysten / syys-seuraussuhteiden kyseenalaistaminen  </a:t>
            </a:r>
            <a:endParaRPr lang="fi-FI" dirty="0"/>
          </a:p>
        </p:txBody>
      </p:sp>
    </p:spTree>
    <p:extLst>
      <p:ext uri="{BB962C8B-B14F-4D97-AF65-F5344CB8AC3E}">
        <p14:creationId xmlns:p14="http://schemas.microsoft.com/office/powerpoint/2010/main" val="348293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Onko netistä löytyvä tieto aina epäilyttävää?</a:t>
            </a:r>
            <a:endParaRPr lang="fi-FI" dirty="0"/>
          </a:p>
        </p:txBody>
      </p:sp>
      <p:sp>
        <p:nvSpPr>
          <p:cNvPr id="3" name="Content Placeholder 2"/>
          <p:cNvSpPr>
            <a:spLocks noGrp="1"/>
          </p:cNvSpPr>
          <p:nvPr>
            <p:ph idx="1"/>
          </p:nvPr>
        </p:nvSpPr>
        <p:spPr/>
        <p:txBody>
          <a:bodyPr/>
          <a:lstStyle/>
          <a:p>
            <a:r>
              <a:rPr lang="fi-FI" dirty="0" smtClean="0"/>
              <a:t>Netissä kuka tahansa voi julkaista mitä </a:t>
            </a:r>
            <a:r>
              <a:rPr lang="fi-FI" dirty="0" smtClean="0"/>
              <a:t>tahansa</a:t>
            </a:r>
            <a:endParaRPr lang="fi-FI" dirty="0" smtClean="0"/>
          </a:p>
          <a:p>
            <a:r>
              <a:rPr lang="fi-FI" dirty="0" smtClean="0"/>
              <a:t>Netissä julkaistuun tietoon pitää suhtautua kriittisemmin kuin painetussa julkaisussa julkaistuun </a:t>
            </a:r>
            <a:r>
              <a:rPr lang="fi-FI" dirty="0" smtClean="0"/>
              <a:t>tietoon</a:t>
            </a:r>
            <a:endParaRPr lang="fi-FI" dirty="0" smtClean="0"/>
          </a:p>
          <a:p>
            <a:endParaRPr lang="fi-FI" dirty="0"/>
          </a:p>
        </p:txBody>
      </p:sp>
    </p:spTree>
    <p:extLst>
      <p:ext uri="{BB962C8B-B14F-4D97-AF65-F5344CB8AC3E}">
        <p14:creationId xmlns:p14="http://schemas.microsoft.com/office/powerpoint/2010/main" val="67420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a:bodyPr>
          <a:lstStyle/>
          <a:p>
            <a:endParaRPr lang="fi-FI" dirty="0"/>
          </a:p>
        </p:txBody>
      </p:sp>
      <p:sp>
        <p:nvSpPr>
          <p:cNvPr id="3" name="Content Placeholder 2"/>
          <p:cNvSpPr>
            <a:spLocks noGrp="1"/>
          </p:cNvSpPr>
          <p:nvPr>
            <p:ph idx="1"/>
          </p:nvPr>
        </p:nvSpPr>
        <p:spPr>
          <a:xfrm>
            <a:off x="467544" y="260648"/>
            <a:ext cx="8219256" cy="5865515"/>
          </a:xfrm>
        </p:spPr>
        <p:txBody>
          <a:bodyPr>
            <a:normAutofit lnSpcReduction="10000"/>
          </a:bodyPr>
          <a:lstStyle/>
          <a:p>
            <a:pPr marL="0" indent="0">
              <a:buNone/>
            </a:pPr>
            <a:r>
              <a:rPr lang="fi-FI" b="1" dirty="0" smtClean="0">
                <a:solidFill>
                  <a:schemeClr val="accent1"/>
                </a:solidFill>
              </a:rPr>
              <a:t>Sähköiset aineistot</a:t>
            </a:r>
            <a:r>
              <a:rPr lang="fi-FI" dirty="0" smtClean="0"/>
              <a:t>:</a:t>
            </a:r>
          </a:p>
          <a:p>
            <a:pPr lvl="1"/>
            <a:r>
              <a:rPr lang="fi-FI" dirty="0" smtClean="0"/>
              <a:t>Sähköisessä </a:t>
            </a:r>
            <a:r>
              <a:rPr lang="fi-FI" dirty="0"/>
              <a:t>muodossa olevaa </a:t>
            </a:r>
            <a:r>
              <a:rPr lang="fi-FI" b="1" dirty="0">
                <a:solidFill>
                  <a:schemeClr val="accent2"/>
                </a:solidFill>
              </a:rPr>
              <a:t>arkistoaineistoa</a:t>
            </a:r>
            <a:r>
              <a:rPr lang="fi-FI" dirty="0"/>
              <a:t> (tietokantoja, digitoituja sanomalehtiä </a:t>
            </a:r>
            <a:r>
              <a:rPr lang="fi-FI" dirty="0" smtClean="0"/>
              <a:t>jne.) </a:t>
            </a:r>
            <a:r>
              <a:rPr lang="fi-FI" dirty="0"/>
              <a:t>= </a:t>
            </a:r>
            <a:r>
              <a:rPr lang="fi-FI" b="1" dirty="0"/>
              <a:t>tekstiä</a:t>
            </a:r>
            <a:r>
              <a:rPr lang="fi-FI" dirty="0"/>
              <a:t>, </a:t>
            </a:r>
            <a:r>
              <a:rPr lang="fi-FI" b="1" dirty="0" smtClean="0"/>
              <a:t>valokuvia</a:t>
            </a:r>
            <a:r>
              <a:rPr lang="fi-FI" dirty="0"/>
              <a:t>, </a:t>
            </a:r>
            <a:r>
              <a:rPr lang="fi-FI" b="1" dirty="0"/>
              <a:t>videokuvaa</a:t>
            </a:r>
          </a:p>
          <a:p>
            <a:pPr lvl="1"/>
            <a:r>
              <a:rPr lang="fi-FI" dirty="0" smtClean="0"/>
              <a:t>Internet-aineistot</a:t>
            </a:r>
          </a:p>
          <a:p>
            <a:pPr lvl="2"/>
            <a:r>
              <a:rPr lang="fi-FI" dirty="0"/>
              <a:t>painetussa muodossa olevan </a:t>
            </a:r>
            <a:r>
              <a:rPr lang="fi-FI" dirty="0" smtClean="0"/>
              <a:t>tiedon / reaalimaailman </a:t>
            </a:r>
            <a:r>
              <a:rPr lang="fi-FI" dirty="0"/>
              <a:t>rinnakkaisversiot internetissä (esim. viranomaisten, järjestöjen ja yritysten </a:t>
            </a:r>
            <a:r>
              <a:rPr lang="fi-FI" dirty="0" smtClean="0"/>
              <a:t>nettisivut) = </a:t>
            </a:r>
            <a:r>
              <a:rPr lang="fi-FI" b="1" dirty="0" smtClean="0"/>
              <a:t>tekstiä</a:t>
            </a:r>
            <a:r>
              <a:rPr lang="fi-FI" dirty="0" smtClean="0"/>
              <a:t> ja </a:t>
            </a:r>
            <a:r>
              <a:rPr lang="fi-FI" b="1" dirty="0" smtClean="0"/>
              <a:t>kuvia</a:t>
            </a:r>
            <a:r>
              <a:rPr lang="fi-FI" dirty="0" smtClean="0"/>
              <a:t>; siirtyy myöhemmin (toivottavasti) </a:t>
            </a:r>
            <a:r>
              <a:rPr lang="fi-FI" b="1" dirty="0" smtClean="0">
                <a:solidFill>
                  <a:schemeClr val="accent2"/>
                </a:solidFill>
              </a:rPr>
              <a:t>arkistoon</a:t>
            </a:r>
          </a:p>
          <a:p>
            <a:pPr lvl="2"/>
            <a:r>
              <a:rPr lang="fi-FI" dirty="0"/>
              <a:t>vain internetissä oleva </a:t>
            </a:r>
            <a:r>
              <a:rPr lang="fi-FI" dirty="0" smtClean="0"/>
              <a:t>aineisto /</a:t>
            </a:r>
            <a:r>
              <a:rPr lang="fi-FI" dirty="0"/>
              <a:t>maailma (esim. keskustelupalstat, muistosivustot, </a:t>
            </a:r>
            <a:r>
              <a:rPr lang="fi-FI" dirty="0" err="1" smtClean="0"/>
              <a:t>facebook</a:t>
            </a:r>
            <a:r>
              <a:rPr lang="fi-FI" dirty="0" smtClean="0"/>
              <a:t>) </a:t>
            </a:r>
            <a:r>
              <a:rPr lang="fi-FI" dirty="0"/>
              <a:t>= </a:t>
            </a:r>
            <a:r>
              <a:rPr lang="fi-FI" b="1" dirty="0"/>
              <a:t>tekstiä</a:t>
            </a:r>
            <a:r>
              <a:rPr lang="fi-FI" dirty="0"/>
              <a:t> ja </a:t>
            </a:r>
            <a:r>
              <a:rPr lang="fi-FI" b="1" dirty="0"/>
              <a:t>kuvaa</a:t>
            </a:r>
            <a:r>
              <a:rPr lang="fi-FI" dirty="0"/>
              <a:t>, jota </a:t>
            </a:r>
            <a:r>
              <a:rPr lang="fi-FI" dirty="0" smtClean="0"/>
              <a:t>voi tutkia ”perinteisen” tekstin ja visuaalisen tutkimuksen keinoin tai internetissä tapahtuvana </a:t>
            </a:r>
            <a:r>
              <a:rPr lang="fi-FI" b="1" dirty="0" smtClean="0">
                <a:solidFill>
                  <a:schemeClr val="accent3"/>
                </a:solidFill>
              </a:rPr>
              <a:t>kenttätyönä</a:t>
            </a:r>
            <a:r>
              <a:rPr lang="fi-FI" dirty="0" smtClean="0"/>
              <a:t> (verkkoetnografia)</a:t>
            </a:r>
          </a:p>
        </p:txBody>
      </p:sp>
    </p:spTree>
    <p:extLst>
      <p:ext uri="{BB962C8B-B14F-4D97-AF65-F5344CB8AC3E}">
        <p14:creationId xmlns:p14="http://schemas.microsoft.com/office/powerpoint/2010/main" val="1601261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fi-FI" dirty="0" smtClean="0"/>
              <a:t>Tietokantoja yms.</a:t>
            </a:r>
            <a:endParaRPr lang="fi-FI" dirty="0"/>
          </a:p>
        </p:txBody>
      </p:sp>
      <p:sp>
        <p:nvSpPr>
          <p:cNvPr id="3" name="Content Placeholder 2"/>
          <p:cNvSpPr>
            <a:spLocks noGrp="1"/>
          </p:cNvSpPr>
          <p:nvPr>
            <p:ph idx="1"/>
          </p:nvPr>
        </p:nvSpPr>
        <p:spPr>
          <a:xfrm>
            <a:off x="467544" y="1268760"/>
            <a:ext cx="8219256" cy="4857403"/>
          </a:xfrm>
        </p:spPr>
        <p:txBody>
          <a:bodyPr/>
          <a:lstStyle/>
          <a:p>
            <a:r>
              <a:rPr lang="fi-FI" dirty="0" smtClean="0">
                <a:hlinkClick r:id="rId2"/>
              </a:rPr>
              <a:t>http://digi.kansalliskirjasto.fi/index.html</a:t>
            </a:r>
            <a:endParaRPr lang="fi-FI" dirty="0" smtClean="0"/>
          </a:p>
          <a:p>
            <a:endParaRPr lang="fi-FI" dirty="0" smtClean="0">
              <a:hlinkClick r:id="rId3"/>
            </a:endParaRPr>
          </a:p>
          <a:p>
            <a:r>
              <a:rPr lang="fi-FI" dirty="0" smtClean="0">
                <a:hlinkClick r:id="rId3"/>
              </a:rPr>
              <a:t>http://hiski.genealogia.fi/historia/</a:t>
            </a:r>
            <a:endParaRPr lang="fi-FI" dirty="0" smtClean="0"/>
          </a:p>
          <a:p>
            <a:endParaRPr lang="fi-FI" dirty="0" smtClean="0"/>
          </a:p>
          <a:p>
            <a:pPr marL="0" indent="0">
              <a:buNone/>
            </a:pPr>
            <a:r>
              <a:rPr lang="fi-FI" dirty="0" smtClean="0">
                <a:hlinkClick r:id="rId4"/>
              </a:rPr>
              <a:t>Arjen historia</a:t>
            </a:r>
            <a:endParaRPr lang="fi-FI" dirty="0" smtClean="0"/>
          </a:p>
          <a:p>
            <a:r>
              <a:rPr lang="fi-FI" dirty="0" smtClean="0">
                <a:hlinkClick r:id="rId5"/>
              </a:rPr>
              <a:t>http://www.arjenhistoria.fi/</a:t>
            </a:r>
          </a:p>
        </p:txBody>
      </p:sp>
    </p:spTree>
    <p:extLst>
      <p:ext uri="{BB962C8B-B14F-4D97-AF65-F5344CB8AC3E}">
        <p14:creationId xmlns:p14="http://schemas.microsoft.com/office/powerpoint/2010/main" val="202779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Verkkoetnografia</a:t>
            </a:r>
            <a:endParaRPr lang="fi-FI" dirty="0"/>
          </a:p>
        </p:txBody>
      </p:sp>
      <p:sp>
        <p:nvSpPr>
          <p:cNvPr id="3" name="Content Placeholder 2"/>
          <p:cNvSpPr>
            <a:spLocks noGrp="1"/>
          </p:cNvSpPr>
          <p:nvPr>
            <p:ph idx="1"/>
          </p:nvPr>
        </p:nvSpPr>
        <p:spPr/>
        <p:txBody>
          <a:bodyPr/>
          <a:lstStyle/>
          <a:p>
            <a:r>
              <a:rPr lang="fi-FI" dirty="0" smtClean="0"/>
              <a:t>Etnografinen tutkimus: pitkäkestoista, intensiivistä osallistuvaa havainnointia (fyysistä läsnäoloa) kentällä</a:t>
            </a:r>
          </a:p>
          <a:p>
            <a:r>
              <a:rPr lang="fi-FI" dirty="0" smtClean="0"/>
              <a:t>Keskeistä tutkijan ja tutkittavan välinen vuorovaikutus</a:t>
            </a:r>
          </a:p>
          <a:p>
            <a:r>
              <a:rPr lang="fi-FI" dirty="0" smtClean="0"/>
              <a:t>Verkkoetnografia = paluuta nojatuoliantropologiaan?</a:t>
            </a:r>
            <a:endParaRPr lang="fi-FI" dirty="0"/>
          </a:p>
        </p:txBody>
      </p:sp>
    </p:spTree>
    <p:extLst>
      <p:ext uri="{BB962C8B-B14F-4D97-AF65-F5344CB8AC3E}">
        <p14:creationId xmlns:p14="http://schemas.microsoft.com/office/powerpoint/2010/main" val="327933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Todellisuus – virtuaalitodellisuus </a:t>
            </a:r>
            <a:endParaRPr lang="fi-FI" dirty="0"/>
          </a:p>
        </p:txBody>
      </p:sp>
      <p:sp>
        <p:nvSpPr>
          <p:cNvPr id="3" name="Content Placeholder 2"/>
          <p:cNvSpPr>
            <a:spLocks noGrp="1"/>
          </p:cNvSpPr>
          <p:nvPr>
            <p:ph idx="1"/>
          </p:nvPr>
        </p:nvSpPr>
        <p:spPr>
          <a:xfrm>
            <a:off x="467544" y="1484784"/>
            <a:ext cx="8219256" cy="4641379"/>
          </a:xfrm>
        </p:spPr>
        <p:txBody>
          <a:bodyPr/>
          <a:lstStyle/>
          <a:p>
            <a:r>
              <a:rPr lang="fi-FI" dirty="0" smtClean="0"/>
              <a:t>Kysymykset aitoudesta ja tiedon / todellisuuden luonteesta</a:t>
            </a:r>
          </a:p>
          <a:p>
            <a:r>
              <a:rPr lang="fi-FI" dirty="0" smtClean="0"/>
              <a:t>Verkkoetnografia  yksipuolista kenttätyötä?</a:t>
            </a:r>
          </a:p>
          <a:p>
            <a:r>
              <a:rPr lang="fi-FI" dirty="0" smtClean="0"/>
              <a:t>Luotettavaa tietoa saa vain kasvokkain tapahtuvassa vuorovaikutuksessa?</a:t>
            </a:r>
          </a:p>
          <a:p>
            <a:r>
              <a:rPr lang="fi-FI" dirty="0" smtClean="0"/>
              <a:t>Verkkoetnografian kautta saa vain valheellista tietoa?</a:t>
            </a:r>
          </a:p>
          <a:p>
            <a:pPr marL="0" indent="0">
              <a:buNone/>
            </a:pPr>
            <a:r>
              <a:rPr lang="fi-FI" dirty="0" smtClean="0"/>
              <a:t>	</a:t>
            </a:r>
            <a:endParaRPr lang="fi-FI" dirty="0"/>
          </a:p>
        </p:txBody>
      </p:sp>
    </p:spTree>
    <p:extLst>
      <p:ext uri="{BB962C8B-B14F-4D97-AF65-F5344CB8AC3E}">
        <p14:creationId xmlns:p14="http://schemas.microsoft.com/office/powerpoint/2010/main" val="3667950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1712</Words>
  <Application>Microsoft Office PowerPoint</Application>
  <PresentationFormat>On-screen Show (4:3)</PresentationFormat>
  <Paragraphs>219</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ETNA202 Menetelmäopinnot II Tekstit ja visuaaliset dokumentit Luento V: Sähköiset aineistot</vt:lpstr>
      <vt:lpstr>Tekstien ja kuvien tulkinta</vt:lpstr>
      <vt:lpstr>PowerPoint Presentation</vt:lpstr>
      <vt:lpstr>Voiko tutkimuskohteeksi valita aiheen, jota inhoaa?</vt:lpstr>
      <vt:lpstr>Onko netistä löytyvä tieto aina epäilyttävää?</vt:lpstr>
      <vt:lpstr>PowerPoint Presentation</vt:lpstr>
      <vt:lpstr>Tietokantoja yms.</vt:lpstr>
      <vt:lpstr>Verkkoetnografia</vt:lpstr>
      <vt:lpstr>Todellisuus – virtuaalitodellisuus </vt:lpstr>
      <vt:lpstr>Elämä offline ja online </vt:lpstr>
      <vt:lpstr>Käyttäjätutkimus </vt:lpstr>
      <vt:lpstr>PowerPoint Presentation</vt:lpstr>
      <vt:lpstr>Mediaetnografia</vt:lpstr>
      <vt:lpstr>Media-antropologia: median rituaalit</vt:lpstr>
      <vt:lpstr>Suomalaisen Kirjallisuuden Seuran kyselyt</vt:lpstr>
      <vt:lpstr>Tekstin tutkimus → Internet-aineisto</vt:lpstr>
      <vt:lpstr>(Media)tekstin tutkimus</vt:lpstr>
      <vt:lpstr>(Media)tekstin tutkimus</vt:lpstr>
      <vt:lpstr>Ääni ja liike</vt:lpstr>
      <vt:lpstr>Tekstin tutkimus - haastattelututkimus</vt:lpstr>
      <vt:lpstr>Etnografinen haastattelu</vt:lpstr>
      <vt:lpstr>Vuorovaikutus internetissä</vt:lpstr>
      <vt:lpstr>Mitä tietoja tutkijasta on saatavilla?</vt:lpstr>
      <vt:lpstr>Vuorovaikutus internetissä</vt:lpstr>
      <vt:lpstr>Osallistuva havainnointi online</vt:lpstr>
      <vt:lpstr>Verkkoetnografia</vt:lpstr>
      <vt:lpstr>Etnografia</vt:lpstr>
      <vt:lpstr>PowerPoint Presentation</vt:lpstr>
      <vt:lpstr>Tutkimusetiikka</vt:lpstr>
      <vt:lpstr>Kirjesalaisuus</vt:lpstr>
      <vt:lpstr>Tutkimusetiikka</vt:lpstr>
      <vt:lpstr>Miten suojella tutkittavien ihmisten yksityisyyttä?</vt:lpstr>
      <vt:lpstr>Tutkimuslupa</vt:lpstr>
      <vt:lpstr>Lopuksi</vt:lpstr>
      <vt:lpstr>PowerPoint Presentation</vt:lpstr>
      <vt:lpstr>Kirjallisuutta</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ETNA202 Menetelmäopinnot II Tekstit ja visuaaliset dokumentit Luento V: Sähköiset aineistot</dc:title>
  <dc:creator>Turunen Arja</dc:creator>
  <cp:lastModifiedBy>Turunen Arja</cp:lastModifiedBy>
  <cp:revision>77</cp:revision>
  <dcterms:created xsi:type="dcterms:W3CDTF">2013-01-21T06:44:40Z</dcterms:created>
  <dcterms:modified xsi:type="dcterms:W3CDTF">2013-01-21T11:58:22Z</dcterms:modified>
</cp:coreProperties>
</file>