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66" r:id="rId4"/>
    <p:sldId id="258" r:id="rId5"/>
    <p:sldId id="259" r:id="rId6"/>
    <p:sldId id="260" r:id="rId7"/>
    <p:sldId id="261" r:id="rId8"/>
    <p:sldId id="267" r:id="rId9"/>
    <p:sldId id="268" r:id="rId10"/>
    <p:sldId id="262" r:id="rId11"/>
    <p:sldId id="263" r:id="rId12"/>
    <p:sldId id="269" r:id="rId13"/>
    <p:sldId id="270" r:id="rId14"/>
    <p:sldId id="271" r:id="rId15"/>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essuno stile, nessuna grigli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6353" autoAdjust="0"/>
  </p:normalViewPr>
  <p:slideViewPr>
    <p:cSldViewPr snapToGrid="0">
      <p:cViewPr varScale="1">
        <p:scale>
          <a:sx n="64" d="100"/>
          <a:sy n="64" d="100"/>
        </p:scale>
        <p:origin x="978" y="66"/>
      </p:cViewPr>
      <p:guideLst>
        <p:guide orient="horz" pos="2160"/>
        <p:guide pos="3840"/>
      </p:guideLst>
    </p:cSldViewPr>
  </p:slideViewPr>
  <p:notesTextViewPr>
    <p:cViewPr>
      <p:scale>
        <a:sx n="1" d="1"/>
        <a:sy n="1" d="1"/>
      </p:scale>
      <p:origin x="0" y="0"/>
    </p:cViewPr>
  </p:notesTextViewPr>
  <p:notesViewPr>
    <p:cSldViewPr snapToGrid="0">
      <p:cViewPr varScale="1">
        <p:scale>
          <a:sx n="65" d="100"/>
          <a:sy n="65" d="100"/>
        </p:scale>
        <p:origin x="3082" y="5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9E64977-9887-4FE1-9D5F-61EAB48785E6}" type="datetimeFigureOut">
              <a:rPr lang="it-IT" smtClean="0"/>
              <a:t>04/09/2014</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1C069B0-5402-4A24-A468-08D54B7FB2A0}" type="slidenum">
              <a:rPr lang="it-IT" smtClean="0"/>
              <a:t>‹#›</a:t>
            </a:fld>
            <a:endParaRPr lang="it-IT"/>
          </a:p>
        </p:txBody>
      </p:sp>
    </p:spTree>
    <p:extLst>
      <p:ext uri="{BB962C8B-B14F-4D97-AF65-F5344CB8AC3E}">
        <p14:creationId xmlns:p14="http://schemas.microsoft.com/office/powerpoint/2010/main" val="12229222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B1C069B0-5402-4A24-A468-08D54B7FB2A0}" type="slidenum">
              <a:rPr lang="it-IT" smtClean="0"/>
              <a:t>3</a:t>
            </a:fld>
            <a:endParaRPr lang="it-IT"/>
          </a:p>
        </p:txBody>
      </p:sp>
    </p:spTree>
    <p:extLst>
      <p:ext uri="{BB962C8B-B14F-4D97-AF65-F5344CB8AC3E}">
        <p14:creationId xmlns:p14="http://schemas.microsoft.com/office/powerpoint/2010/main" val="31326995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Dare 15</a:t>
            </a:r>
            <a:r>
              <a:rPr lang="it-IT" baseline="0" dirty="0" smtClean="0"/>
              <a:t> minuti per dare una prima risposta a queste domande in gruppo</a:t>
            </a:r>
          </a:p>
          <a:p>
            <a:endParaRPr lang="it-IT" baseline="0" dirty="0" smtClean="0"/>
          </a:p>
          <a:p>
            <a:r>
              <a:rPr lang="it-IT" baseline="0" dirty="0" smtClean="0"/>
              <a:t>La slide successiva contiene la risposta alla prima domanda</a:t>
            </a:r>
            <a:endParaRPr lang="it-IT" dirty="0"/>
          </a:p>
        </p:txBody>
      </p:sp>
      <p:sp>
        <p:nvSpPr>
          <p:cNvPr id="4" name="Segnaposto numero diapositiva 3"/>
          <p:cNvSpPr>
            <a:spLocks noGrp="1"/>
          </p:cNvSpPr>
          <p:nvPr>
            <p:ph type="sldNum" sz="quarter" idx="10"/>
          </p:nvPr>
        </p:nvSpPr>
        <p:spPr/>
        <p:txBody>
          <a:bodyPr/>
          <a:lstStyle/>
          <a:p>
            <a:fld id="{B1C069B0-5402-4A24-A468-08D54B7FB2A0}" type="slidenum">
              <a:rPr lang="it-IT" smtClean="0"/>
              <a:t>4</a:t>
            </a:fld>
            <a:endParaRPr lang="it-IT"/>
          </a:p>
        </p:txBody>
      </p:sp>
    </p:spTree>
    <p:extLst>
      <p:ext uri="{BB962C8B-B14F-4D97-AF65-F5344CB8AC3E}">
        <p14:creationId xmlns:p14="http://schemas.microsoft.com/office/powerpoint/2010/main" val="23754168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Dare del tempo per rispondere e motivare</a:t>
            </a:r>
            <a:endParaRPr lang="it-IT" dirty="0"/>
          </a:p>
        </p:txBody>
      </p:sp>
      <p:sp>
        <p:nvSpPr>
          <p:cNvPr id="4" name="Segnaposto numero diapositiva 3"/>
          <p:cNvSpPr>
            <a:spLocks noGrp="1"/>
          </p:cNvSpPr>
          <p:nvPr>
            <p:ph type="sldNum" sz="quarter" idx="10"/>
          </p:nvPr>
        </p:nvSpPr>
        <p:spPr/>
        <p:txBody>
          <a:bodyPr/>
          <a:lstStyle/>
          <a:p>
            <a:fld id="{B1C069B0-5402-4A24-A468-08D54B7FB2A0}" type="slidenum">
              <a:rPr lang="it-IT" smtClean="0"/>
              <a:t>5</a:t>
            </a:fld>
            <a:endParaRPr lang="it-IT"/>
          </a:p>
        </p:txBody>
      </p:sp>
    </p:spTree>
    <p:extLst>
      <p:ext uri="{BB962C8B-B14F-4D97-AF65-F5344CB8AC3E}">
        <p14:creationId xmlns:p14="http://schemas.microsoft.com/office/powerpoint/2010/main" val="3029827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Dare 15 minuti</a:t>
            </a:r>
            <a:r>
              <a:rPr lang="it-IT" baseline="0" dirty="0" smtClean="0"/>
              <a:t> per trovare una risposta articolata</a:t>
            </a:r>
            <a:endParaRPr lang="it-IT" dirty="0"/>
          </a:p>
        </p:txBody>
      </p:sp>
      <p:sp>
        <p:nvSpPr>
          <p:cNvPr id="4" name="Segnaposto numero diapositiva 3"/>
          <p:cNvSpPr>
            <a:spLocks noGrp="1"/>
          </p:cNvSpPr>
          <p:nvPr>
            <p:ph type="sldNum" sz="quarter" idx="10"/>
          </p:nvPr>
        </p:nvSpPr>
        <p:spPr/>
        <p:txBody>
          <a:bodyPr/>
          <a:lstStyle/>
          <a:p>
            <a:fld id="{B1C069B0-5402-4A24-A468-08D54B7FB2A0}" type="slidenum">
              <a:rPr lang="it-IT" smtClean="0"/>
              <a:t>6</a:t>
            </a:fld>
            <a:endParaRPr lang="it-IT"/>
          </a:p>
        </p:txBody>
      </p:sp>
    </p:spTree>
    <p:extLst>
      <p:ext uri="{BB962C8B-B14F-4D97-AF65-F5344CB8AC3E}">
        <p14:creationId xmlns:p14="http://schemas.microsoft.com/office/powerpoint/2010/main" val="30669547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Dare 15 minuti</a:t>
            </a:r>
            <a:endParaRPr lang="it-IT" dirty="0"/>
          </a:p>
        </p:txBody>
      </p:sp>
      <p:sp>
        <p:nvSpPr>
          <p:cNvPr id="4" name="Segnaposto numero diapositiva 3"/>
          <p:cNvSpPr>
            <a:spLocks noGrp="1"/>
          </p:cNvSpPr>
          <p:nvPr>
            <p:ph type="sldNum" sz="quarter" idx="10"/>
          </p:nvPr>
        </p:nvSpPr>
        <p:spPr/>
        <p:txBody>
          <a:bodyPr/>
          <a:lstStyle/>
          <a:p>
            <a:fld id="{B1C069B0-5402-4A24-A468-08D54B7FB2A0}" type="slidenum">
              <a:rPr lang="it-IT" smtClean="0"/>
              <a:t>7</a:t>
            </a:fld>
            <a:endParaRPr lang="it-IT"/>
          </a:p>
        </p:txBody>
      </p:sp>
    </p:spTree>
    <p:extLst>
      <p:ext uri="{BB962C8B-B14F-4D97-AF65-F5344CB8AC3E}">
        <p14:creationId xmlns:p14="http://schemas.microsoft.com/office/powerpoint/2010/main" val="41393881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err="1" smtClean="0"/>
              <a:t>What</a:t>
            </a:r>
            <a:r>
              <a:rPr lang="it-IT" dirty="0" smtClean="0"/>
              <a:t> are the </a:t>
            </a:r>
            <a:r>
              <a:rPr lang="it-IT" dirty="0" err="1" smtClean="0"/>
              <a:t>causes</a:t>
            </a:r>
            <a:r>
              <a:rPr lang="it-IT" dirty="0" smtClean="0"/>
              <a:t> of the </a:t>
            </a:r>
            <a:r>
              <a:rPr lang="it-IT" dirty="0" err="1" smtClean="0"/>
              <a:t>lack</a:t>
            </a:r>
            <a:r>
              <a:rPr lang="it-IT" dirty="0" smtClean="0"/>
              <a:t> of </a:t>
            </a:r>
            <a:r>
              <a:rPr lang="it-IT" dirty="0" err="1" smtClean="0"/>
              <a:t>internal</a:t>
            </a:r>
            <a:r>
              <a:rPr lang="it-IT" dirty="0" smtClean="0"/>
              <a:t> talent for</a:t>
            </a:r>
            <a:r>
              <a:rPr lang="it-IT" baseline="0" dirty="0" smtClean="0"/>
              <a:t> </a:t>
            </a:r>
            <a:r>
              <a:rPr lang="it-IT" baseline="0" dirty="0" err="1" smtClean="0"/>
              <a:t>higher-level</a:t>
            </a:r>
            <a:r>
              <a:rPr lang="it-IT" baseline="0" dirty="0" smtClean="0"/>
              <a:t> positions?</a:t>
            </a:r>
          </a:p>
          <a:p>
            <a:endParaRPr lang="it-IT" baseline="0" dirty="0" smtClean="0"/>
          </a:p>
          <a:p>
            <a:r>
              <a:rPr lang="it-IT" baseline="0" dirty="0" smtClean="0"/>
              <a:t>15 minuti</a:t>
            </a:r>
          </a:p>
          <a:p>
            <a:endParaRPr lang="it-IT" baseline="0" dirty="0" smtClean="0"/>
          </a:p>
          <a:p>
            <a:r>
              <a:rPr lang="it-IT" baseline="0" dirty="0" err="1" smtClean="0"/>
              <a:t>It’s</a:t>
            </a:r>
            <a:r>
              <a:rPr lang="it-IT" baseline="0" dirty="0" smtClean="0"/>
              <a:t> a </a:t>
            </a:r>
            <a:r>
              <a:rPr lang="it-IT" baseline="0" dirty="0" err="1" smtClean="0"/>
              <a:t>matter</a:t>
            </a:r>
            <a:r>
              <a:rPr lang="it-IT" baseline="0" dirty="0" smtClean="0"/>
              <a:t> of </a:t>
            </a:r>
            <a:r>
              <a:rPr lang="it-IT" baseline="0" dirty="0" err="1" smtClean="0"/>
              <a:t>internal</a:t>
            </a:r>
            <a:r>
              <a:rPr lang="it-IT" baseline="0" dirty="0" smtClean="0"/>
              <a:t> </a:t>
            </a:r>
            <a:r>
              <a:rPr lang="it-IT" baseline="0" dirty="0" err="1" smtClean="0"/>
              <a:t>labour</a:t>
            </a:r>
            <a:r>
              <a:rPr lang="it-IT" baseline="0" dirty="0" smtClean="0"/>
              <a:t> market and </a:t>
            </a:r>
            <a:r>
              <a:rPr lang="it-IT" baseline="0" dirty="0" err="1" smtClean="0"/>
              <a:t>employee</a:t>
            </a:r>
            <a:r>
              <a:rPr lang="it-IT" baseline="0" dirty="0" smtClean="0"/>
              <a:t> </a:t>
            </a:r>
            <a:r>
              <a:rPr lang="it-IT" baseline="0" dirty="0" err="1" smtClean="0"/>
              <a:t>development</a:t>
            </a:r>
            <a:endParaRPr lang="it-IT" dirty="0"/>
          </a:p>
        </p:txBody>
      </p:sp>
      <p:sp>
        <p:nvSpPr>
          <p:cNvPr id="4" name="Segnaposto numero diapositiva 3"/>
          <p:cNvSpPr>
            <a:spLocks noGrp="1"/>
          </p:cNvSpPr>
          <p:nvPr>
            <p:ph type="sldNum" sz="quarter" idx="10"/>
          </p:nvPr>
        </p:nvSpPr>
        <p:spPr/>
        <p:txBody>
          <a:bodyPr/>
          <a:lstStyle/>
          <a:p>
            <a:fld id="{B1C069B0-5402-4A24-A468-08D54B7FB2A0}" type="slidenum">
              <a:rPr lang="it-IT" smtClean="0"/>
              <a:t>9</a:t>
            </a:fld>
            <a:endParaRPr lang="it-IT"/>
          </a:p>
        </p:txBody>
      </p:sp>
    </p:spTree>
    <p:extLst>
      <p:ext uri="{BB962C8B-B14F-4D97-AF65-F5344CB8AC3E}">
        <p14:creationId xmlns:p14="http://schemas.microsoft.com/office/powerpoint/2010/main" val="1113424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Organization</a:t>
            </a:r>
            <a:r>
              <a:rPr lang="it-IT" baseline="0" dirty="0" smtClean="0"/>
              <a:t> </a:t>
            </a:r>
            <a:r>
              <a:rPr lang="it-IT" baseline="0" dirty="0" err="1" smtClean="0"/>
              <a:t>structure</a:t>
            </a:r>
            <a:r>
              <a:rPr lang="it-IT" baseline="0" dirty="0" smtClean="0"/>
              <a:t>: </a:t>
            </a:r>
            <a:r>
              <a:rPr lang="it-IT" baseline="0" dirty="0" err="1" smtClean="0"/>
              <a:t>project</a:t>
            </a:r>
            <a:r>
              <a:rPr lang="it-IT" baseline="0" dirty="0" smtClean="0"/>
              <a:t> work </a:t>
            </a:r>
            <a:r>
              <a:rPr lang="it-IT" baseline="0" dirty="0" err="1" smtClean="0"/>
              <a:t>itself</a:t>
            </a:r>
            <a:r>
              <a:rPr lang="it-IT" baseline="0" dirty="0" smtClean="0"/>
              <a:t> can be </a:t>
            </a:r>
            <a:r>
              <a:rPr lang="it-IT" baseline="0" dirty="0" err="1" smtClean="0"/>
              <a:t>vexing</a:t>
            </a:r>
            <a:r>
              <a:rPr lang="it-IT" baseline="0" dirty="0" smtClean="0"/>
              <a:t> for </a:t>
            </a:r>
            <a:r>
              <a:rPr lang="it-IT" baseline="0" dirty="0" err="1" smtClean="0"/>
              <a:t>traditional</a:t>
            </a:r>
            <a:r>
              <a:rPr lang="it-IT" baseline="0" dirty="0" smtClean="0"/>
              <a:t> career </a:t>
            </a:r>
            <a:r>
              <a:rPr lang="it-IT" baseline="0" dirty="0" err="1" smtClean="0"/>
              <a:t>ladders</a:t>
            </a:r>
            <a:r>
              <a:rPr lang="it-IT" baseline="0" dirty="0" smtClean="0"/>
              <a:t> (</a:t>
            </a:r>
            <a:r>
              <a:rPr lang="it-IT" baseline="0" dirty="0" err="1" smtClean="0"/>
              <a:t>but</a:t>
            </a:r>
            <a:r>
              <a:rPr lang="it-IT" baseline="0" dirty="0" smtClean="0"/>
              <a:t> can facilitate boundaryless </a:t>
            </a:r>
            <a:r>
              <a:rPr lang="it-IT" baseline="0" dirty="0" err="1" smtClean="0"/>
              <a:t>careers</a:t>
            </a:r>
            <a:r>
              <a:rPr lang="it-IT" baseline="0" dirty="0" smtClean="0"/>
              <a:t>);</a:t>
            </a:r>
            <a:endParaRPr lang="it-IT" dirty="0" smtClean="0"/>
          </a:p>
          <a:p>
            <a:r>
              <a:rPr lang="it-IT" dirty="0" err="1" smtClean="0"/>
              <a:t>Growth</a:t>
            </a:r>
            <a:r>
              <a:rPr lang="it-IT" dirty="0" smtClean="0"/>
              <a:t> and </a:t>
            </a:r>
            <a:r>
              <a:rPr lang="it-IT" dirty="0" err="1" smtClean="0"/>
              <a:t>organizational</a:t>
            </a:r>
            <a:r>
              <a:rPr lang="it-IT" dirty="0" smtClean="0"/>
              <a:t> </a:t>
            </a:r>
            <a:r>
              <a:rPr lang="it-IT" dirty="0" err="1" smtClean="0"/>
              <a:t>strategy</a:t>
            </a:r>
            <a:r>
              <a:rPr lang="it-IT" dirty="0" smtClean="0"/>
              <a:t>: the company </a:t>
            </a:r>
            <a:r>
              <a:rPr lang="it-IT" dirty="0" err="1" smtClean="0"/>
              <a:t>went</a:t>
            </a:r>
            <a:r>
              <a:rPr lang="it-IT" dirty="0" smtClean="0"/>
              <a:t> </a:t>
            </a:r>
            <a:r>
              <a:rPr lang="it-IT" dirty="0" err="1" smtClean="0"/>
              <a:t>through</a:t>
            </a:r>
            <a:r>
              <a:rPr lang="it-IT" dirty="0" smtClean="0"/>
              <a:t> a</a:t>
            </a:r>
            <a:r>
              <a:rPr lang="it-IT" baseline="0" dirty="0" smtClean="0"/>
              <a:t> </a:t>
            </a:r>
            <a:r>
              <a:rPr lang="it-IT" baseline="0" dirty="0" err="1" smtClean="0"/>
              <a:t>strategic</a:t>
            </a:r>
            <a:r>
              <a:rPr lang="it-IT" baseline="0" dirty="0" smtClean="0"/>
              <a:t> </a:t>
            </a:r>
            <a:r>
              <a:rPr lang="it-IT" baseline="0" dirty="0" err="1" smtClean="0"/>
              <a:t>repositioning</a:t>
            </a:r>
            <a:r>
              <a:rPr lang="it-IT" baseline="0" dirty="0" smtClean="0"/>
              <a:t> in the 1990s and 2000s </a:t>
            </a:r>
            <a:r>
              <a:rPr lang="it-IT" baseline="0" dirty="0" err="1" smtClean="0"/>
              <a:t>that</a:t>
            </a:r>
            <a:r>
              <a:rPr lang="it-IT" baseline="0" dirty="0" smtClean="0"/>
              <a:t> </a:t>
            </a:r>
            <a:r>
              <a:rPr lang="it-IT" baseline="0" dirty="0" err="1" smtClean="0"/>
              <a:t>required</a:t>
            </a:r>
            <a:r>
              <a:rPr lang="it-IT" baseline="0" dirty="0" smtClean="0"/>
              <a:t> </a:t>
            </a:r>
            <a:r>
              <a:rPr lang="it-IT" baseline="0" dirty="0" err="1" smtClean="0"/>
              <a:t>hiring</a:t>
            </a:r>
            <a:r>
              <a:rPr lang="it-IT" baseline="0" dirty="0" smtClean="0"/>
              <a:t> from </a:t>
            </a:r>
            <a:r>
              <a:rPr lang="it-IT" baseline="0" dirty="0" err="1" smtClean="0"/>
              <a:t>outside</a:t>
            </a:r>
            <a:r>
              <a:rPr lang="it-IT" baseline="0" dirty="0" smtClean="0"/>
              <a:t> </a:t>
            </a:r>
            <a:r>
              <a:rPr lang="it-IT" baseline="0" dirty="0" err="1" smtClean="0"/>
              <a:t>at</a:t>
            </a:r>
            <a:r>
              <a:rPr lang="it-IT" baseline="0" dirty="0" smtClean="0"/>
              <a:t> high </a:t>
            </a:r>
            <a:r>
              <a:rPr lang="it-IT" baseline="0" dirty="0" err="1" smtClean="0"/>
              <a:t>levels</a:t>
            </a:r>
            <a:r>
              <a:rPr lang="it-IT" baseline="0" dirty="0" smtClean="0"/>
              <a:t> and </a:t>
            </a:r>
            <a:r>
              <a:rPr lang="it-IT" baseline="0" dirty="0" err="1" smtClean="0"/>
              <a:t>acquiring</a:t>
            </a:r>
            <a:r>
              <a:rPr lang="it-IT" baseline="0" dirty="0" smtClean="0"/>
              <a:t> </a:t>
            </a:r>
            <a:r>
              <a:rPr lang="it-IT" baseline="0" dirty="0" err="1" smtClean="0"/>
              <a:t>businessess</a:t>
            </a:r>
            <a:r>
              <a:rPr lang="it-IT" baseline="0" dirty="0" smtClean="0"/>
              <a:t> in </a:t>
            </a:r>
            <a:r>
              <a:rPr lang="it-IT" baseline="0" dirty="0" err="1" smtClean="0"/>
              <a:t>areas</a:t>
            </a:r>
            <a:r>
              <a:rPr lang="it-IT" baseline="0" dirty="0" smtClean="0"/>
              <a:t> </a:t>
            </a:r>
            <a:r>
              <a:rPr lang="it-IT" baseline="0" dirty="0" err="1" smtClean="0"/>
              <a:t>it</a:t>
            </a:r>
            <a:r>
              <a:rPr lang="it-IT" baseline="0" dirty="0" smtClean="0"/>
              <a:t> </a:t>
            </a:r>
            <a:r>
              <a:rPr lang="it-IT" baseline="0" dirty="0" err="1" smtClean="0"/>
              <a:t>did</a:t>
            </a:r>
            <a:r>
              <a:rPr lang="it-IT" baseline="0" dirty="0" smtClean="0"/>
              <a:t> no </a:t>
            </a:r>
            <a:r>
              <a:rPr lang="it-IT" baseline="0" dirty="0" err="1" smtClean="0"/>
              <a:t>have</a:t>
            </a:r>
            <a:r>
              <a:rPr lang="it-IT" baseline="0" dirty="0" smtClean="0"/>
              <a:t> </a:t>
            </a:r>
            <a:r>
              <a:rPr lang="it-IT" baseline="0" dirty="0" err="1" smtClean="0"/>
              <a:t>capabilities</a:t>
            </a:r>
            <a:r>
              <a:rPr lang="it-IT" baseline="0" dirty="0" smtClean="0"/>
              <a:t>;</a:t>
            </a:r>
          </a:p>
          <a:p>
            <a:r>
              <a:rPr lang="it-IT" baseline="0" dirty="0" smtClean="0"/>
              <a:t>Corporate culture: the company </a:t>
            </a:r>
            <a:r>
              <a:rPr lang="it-IT" baseline="0" dirty="0" err="1" smtClean="0"/>
              <a:t>had</a:t>
            </a:r>
            <a:r>
              <a:rPr lang="it-IT" baseline="0" dirty="0" smtClean="0"/>
              <a:t> a culture </a:t>
            </a:r>
            <a:r>
              <a:rPr lang="it-IT" baseline="0" dirty="0" err="1" smtClean="0"/>
              <a:t>that</a:t>
            </a:r>
            <a:r>
              <a:rPr lang="it-IT" baseline="0" dirty="0" smtClean="0"/>
              <a:t> </a:t>
            </a:r>
            <a:r>
              <a:rPr lang="it-IT" baseline="0" dirty="0" err="1" smtClean="0"/>
              <a:t>supported</a:t>
            </a:r>
            <a:r>
              <a:rPr lang="it-IT" baseline="0" dirty="0" smtClean="0"/>
              <a:t> </a:t>
            </a:r>
            <a:r>
              <a:rPr lang="it-IT" baseline="0" dirty="0" err="1" smtClean="0"/>
              <a:t>internal</a:t>
            </a:r>
            <a:r>
              <a:rPr lang="it-IT" baseline="0" dirty="0" smtClean="0"/>
              <a:t> </a:t>
            </a:r>
            <a:r>
              <a:rPr lang="it-IT" baseline="0" dirty="0" err="1" smtClean="0"/>
              <a:t>promotions</a:t>
            </a:r>
            <a:r>
              <a:rPr lang="it-IT" baseline="0" dirty="0" smtClean="0"/>
              <a:t> and </a:t>
            </a:r>
            <a:r>
              <a:rPr lang="it-IT" baseline="0" dirty="0" err="1" smtClean="0"/>
              <a:t>employee</a:t>
            </a:r>
            <a:r>
              <a:rPr lang="it-IT" baseline="0" dirty="0" smtClean="0"/>
              <a:t> </a:t>
            </a:r>
            <a:r>
              <a:rPr lang="it-IT" baseline="0" dirty="0" err="1" smtClean="0"/>
              <a:t>development</a:t>
            </a:r>
            <a:r>
              <a:rPr lang="it-IT" baseline="0" dirty="0" smtClean="0"/>
              <a:t>, </a:t>
            </a:r>
            <a:r>
              <a:rPr lang="it-IT" baseline="0" dirty="0" err="1" smtClean="0"/>
              <a:t>though</a:t>
            </a:r>
            <a:r>
              <a:rPr lang="it-IT" baseline="0" dirty="0" smtClean="0"/>
              <a:t> </a:t>
            </a:r>
            <a:r>
              <a:rPr lang="it-IT" baseline="0" dirty="0" err="1" smtClean="0"/>
              <a:t>there</a:t>
            </a:r>
            <a:r>
              <a:rPr lang="it-IT" baseline="0" dirty="0" smtClean="0"/>
              <a:t> </a:t>
            </a:r>
            <a:r>
              <a:rPr lang="it-IT" baseline="0" dirty="0" err="1" smtClean="0"/>
              <a:t>is</a:t>
            </a:r>
            <a:r>
              <a:rPr lang="it-IT" baseline="0" dirty="0" smtClean="0"/>
              <a:t> some </a:t>
            </a:r>
            <a:r>
              <a:rPr lang="it-IT" baseline="0" dirty="0" err="1" smtClean="0"/>
              <a:t>question</a:t>
            </a:r>
            <a:r>
              <a:rPr lang="it-IT" baseline="0" dirty="0" smtClean="0"/>
              <a:t> </a:t>
            </a:r>
            <a:r>
              <a:rPr lang="it-IT" baseline="0" dirty="0" err="1" smtClean="0"/>
              <a:t>as</a:t>
            </a:r>
            <a:r>
              <a:rPr lang="it-IT" baseline="0" dirty="0" smtClean="0"/>
              <a:t> to </a:t>
            </a:r>
            <a:r>
              <a:rPr lang="it-IT" baseline="0" dirty="0" err="1" smtClean="0"/>
              <a:t>wheter</a:t>
            </a:r>
            <a:r>
              <a:rPr lang="it-IT" baseline="0" dirty="0" smtClean="0"/>
              <a:t> the culture </a:t>
            </a:r>
            <a:r>
              <a:rPr lang="it-IT" baseline="0" dirty="0" err="1" smtClean="0"/>
              <a:t>is</a:t>
            </a:r>
            <a:r>
              <a:rPr lang="it-IT" baseline="0" dirty="0" smtClean="0"/>
              <a:t> </a:t>
            </a:r>
            <a:r>
              <a:rPr lang="it-IT" baseline="0" dirty="0" err="1" smtClean="0"/>
              <a:t>still</a:t>
            </a:r>
            <a:r>
              <a:rPr lang="it-IT" baseline="0" dirty="0" smtClean="0"/>
              <a:t> strong in </a:t>
            </a:r>
            <a:r>
              <a:rPr lang="it-IT" baseline="0" dirty="0" err="1" smtClean="0"/>
              <a:t>this</a:t>
            </a:r>
            <a:r>
              <a:rPr lang="it-IT" baseline="0" dirty="0" smtClean="0"/>
              <a:t> way.</a:t>
            </a:r>
          </a:p>
          <a:p>
            <a:r>
              <a:rPr lang="it-IT" baseline="0" dirty="0" err="1" smtClean="0"/>
              <a:t>External</a:t>
            </a:r>
            <a:r>
              <a:rPr lang="it-IT" baseline="0" dirty="0" smtClean="0"/>
              <a:t> </a:t>
            </a:r>
            <a:r>
              <a:rPr lang="it-IT" baseline="0" dirty="0" err="1" smtClean="0"/>
              <a:t>labor</a:t>
            </a:r>
            <a:r>
              <a:rPr lang="it-IT" baseline="0" dirty="0" smtClean="0"/>
              <a:t> market can </a:t>
            </a:r>
            <a:r>
              <a:rPr lang="it-IT" baseline="0" dirty="0" err="1" smtClean="0"/>
              <a:t>affect</a:t>
            </a:r>
            <a:r>
              <a:rPr lang="it-IT" baseline="0" dirty="0" smtClean="0"/>
              <a:t> the </a:t>
            </a:r>
            <a:r>
              <a:rPr lang="it-IT" baseline="0" dirty="0" err="1" smtClean="0"/>
              <a:t>decision</a:t>
            </a:r>
            <a:r>
              <a:rPr lang="it-IT" baseline="0" dirty="0" smtClean="0"/>
              <a:t> to </a:t>
            </a:r>
            <a:r>
              <a:rPr lang="it-IT" baseline="0" dirty="0" err="1" smtClean="0"/>
              <a:t>promote</a:t>
            </a:r>
            <a:r>
              <a:rPr lang="it-IT" baseline="0" dirty="0" smtClean="0"/>
              <a:t> from </a:t>
            </a:r>
            <a:r>
              <a:rPr lang="it-IT" baseline="0" dirty="0" err="1" smtClean="0"/>
              <a:t>within</a:t>
            </a:r>
            <a:endParaRPr lang="it-IT" baseline="0" dirty="0" smtClean="0"/>
          </a:p>
          <a:p>
            <a:endParaRPr lang="it-IT" baseline="0" dirty="0" smtClean="0"/>
          </a:p>
          <a:p>
            <a:endParaRPr lang="it-IT" baseline="0" dirty="0" smtClean="0"/>
          </a:p>
        </p:txBody>
      </p:sp>
      <p:sp>
        <p:nvSpPr>
          <p:cNvPr id="4" name="Segnaposto numero diapositiva 3"/>
          <p:cNvSpPr>
            <a:spLocks noGrp="1"/>
          </p:cNvSpPr>
          <p:nvPr>
            <p:ph type="sldNum" sz="quarter" idx="10"/>
          </p:nvPr>
        </p:nvSpPr>
        <p:spPr/>
        <p:txBody>
          <a:bodyPr/>
          <a:lstStyle/>
          <a:p>
            <a:fld id="{B1C069B0-5402-4A24-A468-08D54B7FB2A0}" type="slidenum">
              <a:rPr lang="it-IT" smtClean="0"/>
              <a:t>10</a:t>
            </a:fld>
            <a:endParaRPr lang="it-IT"/>
          </a:p>
        </p:txBody>
      </p:sp>
    </p:spTree>
    <p:extLst>
      <p:ext uri="{BB962C8B-B14F-4D97-AF65-F5344CB8AC3E}">
        <p14:creationId xmlns:p14="http://schemas.microsoft.com/office/powerpoint/2010/main" val="21939255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0EF6B109-5649-4C5F-9215-0EFE21EA2E39}" type="datetimeFigureOut">
              <a:rPr lang="it-IT" smtClean="0"/>
              <a:t>04/09/2014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AE8ACDD-FFFC-4455-ADD7-2B174A51E60C}" type="slidenum">
              <a:rPr lang="it-IT" smtClean="0"/>
              <a:t>‹#›</a:t>
            </a:fld>
            <a:endParaRPr lang="it-IT"/>
          </a:p>
        </p:txBody>
      </p:sp>
    </p:spTree>
    <p:extLst>
      <p:ext uri="{BB962C8B-B14F-4D97-AF65-F5344CB8AC3E}">
        <p14:creationId xmlns:p14="http://schemas.microsoft.com/office/powerpoint/2010/main" val="12261032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EF6B109-5649-4C5F-9215-0EFE21EA2E39}" type="datetimeFigureOut">
              <a:rPr lang="it-IT" smtClean="0"/>
              <a:t>04/09/2014</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CAE8ACDD-FFFC-4455-ADD7-2B174A51E60C}" type="slidenum">
              <a:rPr lang="it-IT" smtClean="0"/>
              <a:t>‹#›</a:t>
            </a:fld>
            <a:endParaRPr lang="it-IT" dirty="0"/>
          </a:p>
        </p:txBody>
      </p:sp>
    </p:spTree>
    <p:extLst>
      <p:ext uri="{BB962C8B-B14F-4D97-AF65-F5344CB8AC3E}">
        <p14:creationId xmlns:p14="http://schemas.microsoft.com/office/powerpoint/2010/main" val="40705822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EF6B109-5649-4C5F-9215-0EFE21EA2E39}" type="datetimeFigureOut">
              <a:rPr lang="it-IT" smtClean="0"/>
              <a:t>04/09/2014</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CAE8ACDD-FFFC-4455-ADD7-2B174A51E60C}" type="slidenum">
              <a:rPr lang="it-IT" smtClean="0"/>
              <a:t>‹#›</a:t>
            </a:fld>
            <a:endParaRPr lang="it-IT" dirty="0"/>
          </a:p>
        </p:txBody>
      </p:sp>
    </p:spTree>
    <p:extLst>
      <p:ext uri="{BB962C8B-B14F-4D97-AF65-F5344CB8AC3E}">
        <p14:creationId xmlns:p14="http://schemas.microsoft.com/office/powerpoint/2010/main" val="1539091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lgn="ctr">
              <a:defRPr b="1">
                <a:effectLst>
                  <a:outerShdw blurRad="38100" dist="38100" dir="2700000" algn="tl">
                    <a:srgbClr val="000000">
                      <a:alpha val="43137"/>
                    </a:srgbClr>
                  </a:outerShdw>
                </a:effectLst>
              </a:defRPr>
            </a:lvl1pPr>
          </a:lstStyle>
          <a:p>
            <a:r>
              <a:rPr lang="it-IT" dirty="0" smtClean="0"/>
              <a:t>Fare clic per modificare lo stile del titolo</a:t>
            </a:r>
            <a:endParaRPr lang="it-IT" dirty="0"/>
          </a:p>
        </p:txBody>
      </p:sp>
      <p:sp>
        <p:nvSpPr>
          <p:cNvPr id="3" name="Segnaposto contenuto 2"/>
          <p:cNvSpPr>
            <a:spLocks noGrp="1"/>
          </p:cNvSpPr>
          <p:nvPr>
            <p:ph idx="1"/>
          </p:nvPr>
        </p:nvSpPr>
        <p:spPr/>
        <p:txBody>
          <a:bodyPr/>
          <a:lstStyle>
            <a:lvl1pPr algn="just">
              <a:defRPr/>
            </a:lvl1pPr>
            <a:lvl2pPr algn="just">
              <a:defRPr/>
            </a:lvl2pPr>
            <a:lvl3pPr algn="just">
              <a:defRPr/>
            </a:lvl3pPr>
            <a:lvl4pPr algn="just">
              <a:defRPr/>
            </a:lvl4pPr>
            <a:lvl5pPr algn="just">
              <a:defRPr/>
            </a:lvl5pPr>
          </a:lstStyle>
          <a:p>
            <a:pPr lvl="0"/>
            <a:r>
              <a:rPr lang="it-IT" dirty="0" smtClean="0"/>
              <a:t>Fare clic per modificare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Segnaposto data 3"/>
          <p:cNvSpPr>
            <a:spLocks noGrp="1"/>
          </p:cNvSpPr>
          <p:nvPr>
            <p:ph type="dt" sz="half" idx="10"/>
          </p:nvPr>
        </p:nvSpPr>
        <p:spPr/>
        <p:txBody>
          <a:bodyPr/>
          <a:lstStyle/>
          <a:p>
            <a:fld id="{0EF6B109-5649-4C5F-9215-0EFE21EA2E39}" type="datetimeFigureOut">
              <a:rPr lang="it-IT" smtClean="0"/>
              <a:t>04/09/2014</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CAE8ACDD-FFFC-4455-ADD7-2B174A51E60C}" type="slidenum">
              <a:rPr lang="it-IT" smtClean="0"/>
              <a:t>‹#›</a:t>
            </a:fld>
            <a:endParaRPr lang="it-IT" dirty="0"/>
          </a:p>
        </p:txBody>
      </p:sp>
    </p:spTree>
    <p:extLst>
      <p:ext uri="{BB962C8B-B14F-4D97-AF65-F5344CB8AC3E}">
        <p14:creationId xmlns:p14="http://schemas.microsoft.com/office/powerpoint/2010/main" val="424301374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0EF6B109-5649-4C5F-9215-0EFE21EA2E39}" type="datetimeFigureOut">
              <a:rPr lang="it-IT" smtClean="0"/>
              <a:t>04/09/2014</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CAE8ACDD-FFFC-4455-ADD7-2B174A51E60C}" type="slidenum">
              <a:rPr lang="it-IT" smtClean="0"/>
              <a:t>‹#›</a:t>
            </a:fld>
            <a:endParaRPr lang="it-IT" dirty="0"/>
          </a:p>
        </p:txBody>
      </p:sp>
    </p:spTree>
    <p:extLst>
      <p:ext uri="{BB962C8B-B14F-4D97-AF65-F5344CB8AC3E}">
        <p14:creationId xmlns:p14="http://schemas.microsoft.com/office/powerpoint/2010/main" val="9464439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0EF6B109-5649-4C5F-9215-0EFE21EA2E39}" type="datetimeFigureOut">
              <a:rPr lang="it-IT" smtClean="0"/>
              <a:t>04/09/2014</a:t>
            </a:fld>
            <a:endParaRPr lang="it-IT" dirty="0"/>
          </a:p>
        </p:txBody>
      </p:sp>
      <p:sp>
        <p:nvSpPr>
          <p:cNvPr id="6" name="Segnaposto piè di pagina 5"/>
          <p:cNvSpPr>
            <a:spLocks noGrp="1"/>
          </p:cNvSpPr>
          <p:nvPr>
            <p:ph type="ftr" sz="quarter" idx="11"/>
          </p:nvPr>
        </p:nvSpPr>
        <p:spPr/>
        <p:txBody>
          <a:bodyPr/>
          <a:lstStyle/>
          <a:p>
            <a:endParaRPr lang="it-IT" dirty="0"/>
          </a:p>
        </p:txBody>
      </p:sp>
      <p:sp>
        <p:nvSpPr>
          <p:cNvPr id="7" name="Segnaposto numero diapositiva 6"/>
          <p:cNvSpPr>
            <a:spLocks noGrp="1"/>
          </p:cNvSpPr>
          <p:nvPr>
            <p:ph type="sldNum" sz="quarter" idx="12"/>
          </p:nvPr>
        </p:nvSpPr>
        <p:spPr/>
        <p:txBody>
          <a:bodyPr/>
          <a:lstStyle/>
          <a:p>
            <a:fld id="{CAE8ACDD-FFFC-4455-ADD7-2B174A51E60C}" type="slidenum">
              <a:rPr lang="it-IT" smtClean="0"/>
              <a:t>‹#›</a:t>
            </a:fld>
            <a:endParaRPr lang="it-IT" dirty="0"/>
          </a:p>
        </p:txBody>
      </p:sp>
    </p:spTree>
    <p:extLst>
      <p:ext uri="{BB962C8B-B14F-4D97-AF65-F5344CB8AC3E}">
        <p14:creationId xmlns:p14="http://schemas.microsoft.com/office/powerpoint/2010/main" val="305249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0EF6B109-5649-4C5F-9215-0EFE21EA2E39}" type="datetimeFigureOut">
              <a:rPr lang="it-IT" smtClean="0"/>
              <a:t>04/09/2014</a:t>
            </a:fld>
            <a:endParaRPr lang="it-IT" dirty="0"/>
          </a:p>
        </p:txBody>
      </p:sp>
      <p:sp>
        <p:nvSpPr>
          <p:cNvPr id="8" name="Segnaposto piè di pagina 7"/>
          <p:cNvSpPr>
            <a:spLocks noGrp="1"/>
          </p:cNvSpPr>
          <p:nvPr>
            <p:ph type="ftr" sz="quarter" idx="11"/>
          </p:nvPr>
        </p:nvSpPr>
        <p:spPr/>
        <p:txBody>
          <a:bodyPr/>
          <a:lstStyle/>
          <a:p>
            <a:endParaRPr lang="it-IT" dirty="0"/>
          </a:p>
        </p:txBody>
      </p:sp>
      <p:sp>
        <p:nvSpPr>
          <p:cNvPr id="9" name="Segnaposto numero diapositiva 8"/>
          <p:cNvSpPr>
            <a:spLocks noGrp="1"/>
          </p:cNvSpPr>
          <p:nvPr>
            <p:ph type="sldNum" sz="quarter" idx="12"/>
          </p:nvPr>
        </p:nvSpPr>
        <p:spPr/>
        <p:txBody>
          <a:bodyPr/>
          <a:lstStyle/>
          <a:p>
            <a:fld id="{CAE8ACDD-FFFC-4455-ADD7-2B174A51E60C}" type="slidenum">
              <a:rPr lang="it-IT" smtClean="0"/>
              <a:t>‹#›</a:t>
            </a:fld>
            <a:endParaRPr lang="it-IT" dirty="0"/>
          </a:p>
        </p:txBody>
      </p:sp>
    </p:spTree>
    <p:extLst>
      <p:ext uri="{BB962C8B-B14F-4D97-AF65-F5344CB8AC3E}">
        <p14:creationId xmlns:p14="http://schemas.microsoft.com/office/powerpoint/2010/main" val="5867744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0EF6B109-5649-4C5F-9215-0EFE21EA2E39}" type="datetimeFigureOut">
              <a:rPr lang="it-IT" smtClean="0"/>
              <a:t>04/09/2014</a:t>
            </a:fld>
            <a:endParaRPr lang="it-IT" dirty="0"/>
          </a:p>
        </p:txBody>
      </p:sp>
      <p:sp>
        <p:nvSpPr>
          <p:cNvPr id="4" name="Segnaposto piè di pagina 3"/>
          <p:cNvSpPr>
            <a:spLocks noGrp="1"/>
          </p:cNvSpPr>
          <p:nvPr>
            <p:ph type="ftr" sz="quarter" idx="11"/>
          </p:nvPr>
        </p:nvSpPr>
        <p:spPr/>
        <p:txBody>
          <a:bodyPr/>
          <a:lstStyle/>
          <a:p>
            <a:endParaRPr lang="it-IT" dirty="0"/>
          </a:p>
        </p:txBody>
      </p:sp>
      <p:sp>
        <p:nvSpPr>
          <p:cNvPr id="5" name="Segnaposto numero diapositiva 4"/>
          <p:cNvSpPr>
            <a:spLocks noGrp="1"/>
          </p:cNvSpPr>
          <p:nvPr>
            <p:ph type="sldNum" sz="quarter" idx="12"/>
          </p:nvPr>
        </p:nvSpPr>
        <p:spPr/>
        <p:txBody>
          <a:bodyPr/>
          <a:lstStyle/>
          <a:p>
            <a:fld id="{CAE8ACDD-FFFC-4455-ADD7-2B174A51E60C}" type="slidenum">
              <a:rPr lang="it-IT" smtClean="0"/>
              <a:t>‹#›</a:t>
            </a:fld>
            <a:endParaRPr lang="it-IT" dirty="0"/>
          </a:p>
        </p:txBody>
      </p:sp>
    </p:spTree>
    <p:extLst>
      <p:ext uri="{BB962C8B-B14F-4D97-AF65-F5344CB8AC3E}">
        <p14:creationId xmlns:p14="http://schemas.microsoft.com/office/powerpoint/2010/main" val="26436768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0EF6B109-5649-4C5F-9215-0EFE21EA2E39}" type="datetimeFigureOut">
              <a:rPr lang="it-IT" smtClean="0"/>
              <a:t>04/09/2014</a:t>
            </a:fld>
            <a:endParaRPr lang="it-IT" dirty="0"/>
          </a:p>
        </p:txBody>
      </p:sp>
      <p:sp>
        <p:nvSpPr>
          <p:cNvPr id="3" name="Segnaposto piè di pagina 2"/>
          <p:cNvSpPr>
            <a:spLocks noGrp="1"/>
          </p:cNvSpPr>
          <p:nvPr>
            <p:ph type="ftr" sz="quarter" idx="11"/>
          </p:nvPr>
        </p:nvSpPr>
        <p:spPr/>
        <p:txBody>
          <a:bodyPr/>
          <a:lstStyle/>
          <a:p>
            <a:endParaRPr lang="it-IT" dirty="0"/>
          </a:p>
        </p:txBody>
      </p:sp>
      <p:sp>
        <p:nvSpPr>
          <p:cNvPr id="4" name="Segnaposto numero diapositiva 3"/>
          <p:cNvSpPr>
            <a:spLocks noGrp="1"/>
          </p:cNvSpPr>
          <p:nvPr>
            <p:ph type="sldNum" sz="quarter" idx="12"/>
          </p:nvPr>
        </p:nvSpPr>
        <p:spPr/>
        <p:txBody>
          <a:bodyPr/>
          <a:lstStyle/>
          <a:p>
            <a:fld id="{CAE8ACDD-FFFC-4455-ADD7-2B174A51E60C}" type="slidenum">
              <a:rPr lang="it-IT" smtClean="0"/>
              <a:t>‹#›</a:t>
            </a:fld>
            <a:endParaRPr lang="it-IT" dirty="0"/>
          </a:p>
        </p:txBody>
      </p:sp>
    </p:spTree>
    <p:extLst>
      <p:ext uri="{BB962C8B-B14F-4D97-AF65-F5344CB8AC3E}">
        <p14:creationId xmlns:p14="http://schemas.microsoft.com/office/powerpoint/2010/main" val="33179424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0EF6B109-5649-4C5F-9215-0EFE21EA2E39}" type="datetimeFigureOut">
              <a:rPr lang="it-IT" smtClean="0"/>
              <a:t>04/09/2014</a:t>
            </a:fld>
            <a:endParaRPr lang="it-IT" dirty="0"/>
          </a:p>
        </p:txBody>
      </p:sp>
      <p:sp>
        <p:nvSpPr>
          <p:cNvPr id="6" name="Segnaposto piè di pagina 5"/>
          <p:cNvSpPr>
            <a:spLocks noGrp="1"/>
          </p:cNvSpPr>
          <p:nvPr>
            <p:ph type="ftr" sz="quarter" idx="11"/>
          </p:nvPr>
        </p:nvSpPr>
        <p:spPr/>
        <p:txBody>
          <a:bodyPr/>
          <a:lstStyle/>
          <a:p>
            <a:endParaRPr lang="it-IT" dirty="0"/>
          </a:p>
        </p:txBody>
      </p:sp>
      <p:sp>
        <p:nvSpPr>
          <p:cNvPr id="7" name="Segnaposto numero diapositiva 6"/>
          <p:cNvSpPr>
            <a:spLocks noGrp="1"/>
          </p:cNvSpPr>
          <p:nvPr>
            <p:ph type="sldNum" sz="quarter" idx="12"/>
          </p:nvPr>
        </p:nvSpPr>
        <p:spPr/>
        <p:txBody>
          <a:bodyPr/>
          <a:lstStyle/>
          <a:p>
            <a:fld id="{CAE8ACDD-FFFC-4455-ADD7-2B174A51E60C}" type="slidenum">
              <a:rPr lang="it-IT" smtClean="0"/>
              <a:t>‹#›</a:t>
            </a:fld>
            <a:endParaRPr lang="it-IT" dirty="0"/>
          </a:p>
        </p:txBody>
      </p:sp>
    </p:spTree>
    <p:extLst>
      <p:ext uri="{BB962C8B-B14F-4D97-AF65-F5344CB8AC3E}">
        <p14:creationId xmlns:p14="http://schemas.microsoft.com/office/powerpoint/2010/main" val="22117188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dirty="0"/>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0EF6B109-5649-4C5F-9215-0EFE21EA2E39}" type="datetimeFigureOut">
              <a:rPr lang="it-IT" smtClean="0"/>
              <a:t>04/09/2014</a:t>
            </a:fld>
            <a:endParaRPr lang="it-IT" dirty="0"/>
          </a:p>
        </p:txBody>
      </p:sp>
      <p:sp>
        <p:nvSpPr>
          <p:cNvPr id="6" name="Segnaposto piè di pagina 5"/>
          <p:cNvSpPr>
            <a:spLocks noGrp="1"/>
          </p:cNvSpPr>
          <p:nvPr>
            <p:ph type="ftr" sz="quarter" idx="11"/>
          </p:nvPr>
        </p:nvSpPr>
        <p:spPr/>
        <p:txBody>
          <a:bodyPr/>
          <a:lstStyle/>
          <a:p>
            <a:endParaRPr lang="it-IT" dirty="0"/>
          </a:p>
        </p:txBody>
      </p:sp>
      <p:sp>
        <p:nvSpPr>
          <p:cNvPr id="7" name="Segnaposto numero diapositiva 6"/>
          <p:cNvSpPr>
            <a:spLocks noGrp="1"/>
          </p:cNvSpPr>
          <p:nvPr>
            <p:ph type="sldNum" sz="quarter" idx="12"/>
          </p:nvPr>
        </p:nvSpPr>
        <p:spPr/>
        <p:txBody>
          <a:bodyPr/>
          <a:lstStyle/>
          <a:p>
            <a:fld id="{CAE8ACDD-FFFC-4455-ADD7-2B174A51E60C}" type="slidenum">
              <a:rPr lang="it-IT" smtClean="0"/>
              <a:t>‹#›</a:t>
            </a:fld>
            <a:endParaRPr lang="it-IT" dirty="0"/>
          </a:p>
        </p:txBody>
      </p:sp>
    </p:spTree>
    <p:extLst>
      <p:ext uri="{BB962C8B-B14F-4D97-AF65-F5344CB8AC3E}">
        <p14:creationId xmlns:p14="http://schemas.microsoft.com/office/powerpoint/2010/main" val="25476108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F6B109-5649-4C5F-9215-0EFE21EA2E39}" type="datetimeFigureOut">
              <a:rPr lang="it-IT" smtClean="0"/>
              <a:t>04/09/2014</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E8ACDD-FFFC-4455-ADD7-2B174A51E60C}" type="slidenum">
              <a:rPr lang="it-IT" smtClean="0"/>
              <a:t>‹#›</a:t>
            </a:fld>
            <a:endParaRPr lang="it-IT"/>
          </a:p>
        </p:txBody>
      </p:sp>
    </p:spTree>
    <p:extLst>
      <p:ext uri="{BB962C8B-B14F-4D97-AF65-F5344CB8AC3E}">
        <p14:creationId xmlns:p14="http://schemas.microsoft.com/office/powerpoint/2010/main" val="26989220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42451" y="3185357"/>
            <a:ext cx="7884991" cy="756650"/>
          </a:xfrm>
        </p:spPr>
        <p:txBody>
          <a:bodyPr>
            <a:normAutofit/>
          </a:bodyPr>
          <a:lstStyle/>
          <a:p>
            <a:r>
              <a:rPr lang="it-IT" sz="4400" b="1" i="1" dirty="0" err="1" smtClean="0"/>
              <a:t>Reinventing</a:t>
            </a:r>
            <a:r>
              <a:rPr lang="it-IT" sz="4400" b="1" i="1" dirty="0" smtClean="0"/>
              <a:t> </a:t>
            </a:r>
            <a:r>
              <a:rPr lang="it-IT" sz="4400" b="1" i="1" dirty="0" err="1" smtClean="0"/>
              <a:t>organizational</a:t>
            </a:r>
            <a:r>
              <a:rPr lang="it-IT" sz="4400" b="1" i="1" dirty="0" smtClean="0"/>
              <a:t> </a:t>
            </a:r>
            <a:r>
              <a:rPr lang="it-IT" sz="4400" b="1" i="1" dirty="0" err="1" smtClean="0"/>
              <a:t>careers</a:t>
            </a:r>
            <a:endParaRPr lang="it-IT" sz="4400" b="1" i="1" dirty="0"/>
          </a:p>
        </p:txBody>
      </p:sp>
      <p:pic>
        <p:nvPicPr>
          <p:cNvPr id="1026" name="Picture 2" descr="http://www.govconexecutive.com/wp-content/uploads/2011/07/logo.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1189" y="1421449"/>
            <a:ext cx="5545223" cy="2520558"/>
          </a:xfrm>
          <a:prstGeom prst="rect">
            <a:avLst/>
          </a:prstGeom>
          <a:noFill/>
          <a:extLst>
            <a:ext uri="{909E8E84-426E-40DD-AFC4-6F175D3DCCD1}">
              <a14:hiddenFill xmlns:a14="http://schemas.microsoft.com/office/drawing/2010/main">
                <a:solidFill>
                  <a:srgbClr val="FFFFFF"/>
                </a:solidFill>
              </a14:hiddenFill>
            </a:ext>
          </a:extLst>
        </p:spPr>
      </p:pic>
      <p:grpSp>
        <p:nvGrpSpPr>
          <p:cNvPr id="4" name="Gruppo 3"/>
          <p:cNvGrpSpPr/>
          <p:nvPr/>
        </p:nvGrpSpPr>
        <p:grpSpPr>
          <a:xfrm>
            <a:off x="811189" y="4495960"/>
            <a:ext cx="10569622" cy="2234596"/>
            <a:chOff x="303520" y="4089560"/>
            <a:chExt cx="10569622" cy="2234596"/>
          </a:xfrm>
        </p:grpSpPr>
        <p:pic>
          <p:nvPicPr>
            <p:cNvPr id="1028" name="Picture 4" descr="http://media.glassdoor.com/m/3121/ch2m-hill-offic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3520" y="4089561"/>
              <a:ext cx="3933378" cy="2155492"/>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archive.fortune.com/assets/i2.cdn.turner.com/money/.element/img/1.0/sections/mag/fortune/bestcompanies/2011/snapshots/ch2m_hill.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01126" y="4095144"/>
              <a:ext cx="2972016" cy="2229012"/>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www.savec.org/vertical/Sites/%7BA2451E56-A472-49DE-AD4E-B5A535DAA487%7D/uploads/%7BFEEF0331-C9C2-4DE2-BC0A-5AB0941C15A7%7D.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06523" y="4089560"/>
              <a:ext cx="2924978" cy="2151149"/>
            </a:xfrm>
            <a:prstGeom prst="rect">
              <a:avLst/>
            </a:prstGeom>
            <a:noFill/>
            <a:extLst>
              <a:ext uri="{909E8E84-426E-40DD-AFC4-6F175D3DCCD1}">
                <a14:hiddenFill xmlns:a14="http://schemas.microsoft.com/office/drawing/2010/main">
                  <a:solidFill>
                    <a:srgbClr val="FFFFFF"/>
                  </a:solidFill>
                </a14:hiddenFill>
              </a:ext>
            </a:extLst>
          </p:spPr>
        </p:pic>
      </p:grpSp>
      <p:sp>
        <p:nvSpPr>
          <p:cNvPr id="5" name="Rettangolo 4"/>
          <p:cNvSpPr/>
          <p:nvPr/>
        </p:nvSpPr>
        <p:spPr>
          <a:xfrm>
            <a:off x="642451" y="293273"/>
            <a:ext cx="9114108" cy="523220"/>
          </a:xfrm>
          <a:prstGeom prst="rect">
            <a:avLst/>
          </a:prstGeom>
        </p:spPr>
        <p:txBody>
          <a:bodyPr wrap="square">
            <a:spAutoFit/>
          </a:bodyPr>
          <a:lstStyle/>
          <a:p>
            <a:pPr algn="ctr"/>
            <a:r>
              <a:rPr lang="it-IT" sz="2800" dirty="0" err="1" smtClean="0"/>
              <a:t>University</a:t>
            </a:r>
            <a:r>
              <a:rPr lang="it-IT" sz="2800" dirty="0" smtClean="0"/>
              <a:t> of </a:t>
            </a:r>
            <a:r>
              <a:rPr lang="it-IT" sz="2800" dirty="0" err="1" smtClean="0"/>
              <a:t>Jyvaskyla</a:t>
            </a:r>
            <a:r>
              <a:rPr lang="it-IT" sz="2800" dirty="0" smtClean="0"/>
              <a:t>, </a:t>
            </a:r>
            <a:r>
              <a:rPr lang="it-IT" sz="2800" dirty="0" err="1" smtClean="0"/>
              <a:t>September</a:t>
            </a:r>
            <a:r>
              <a:rPr lang="it-IT" sz="2800" dirty="0" smtClean="0"/>
              <a:t> 24</a:t>
            </a:r>
            <a:r>
              <a:rPr lang="it-IT" sz="2800" baseline="30000" dirty="0" smtClean="0"/>
              <a:t>th</a:t>
            </a:r>
            <a:r>
              <a:rPr lang="it-IT" sz="2800" dirty="0" smtClean="0"/>
              <a:t>, 2014</a:t>
            </a:r>
            <a:endParaRPr lang="it-IT" sz="2800" dirty="0"/>
          </a:p>
        </p:txBody>
      </p:sp>
      <p:pic>
        <p:nvPicPr>
          <p:cNvPr id="10" name="Picture 2" descr="https://www.unibz.it/SiteCollectionImages/ErasmusPlusO.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9227388" y="143715"/>
            <a:ext cx="2881223" cy="822337"/>
          </a:xfrm>
          <a:prstGeom prst="rect">
            <a:avLst/>
          </a:prstGeom>
          <a:noFill/>
          <a:extLst>
            <a:ext uri="{909E8E84-426E-40DD-AFC4-6F175D3DCCD1}">
              <a14:hiddenFill xmlns:a14="http://schemas.microsoft.com/office/drawing/2010/main">
                <a:solidFill>
                  <a:srgbClr val="FFFFFF"/>
                </a:solidFill>
              </a14:hiddenFill>
            </a:ext>
          </a:extLst>
        </p:spPr>
      </p:pic>
      <p:sp>
        <p:nvSpPr>
          <p:cNvPr id="11" name="Titolo 1"/>
          <p:cNvSpPr txBox="1">
            <a:spLocks/>
          </p:cNvSpPr>
          <p:nvPr/>
        </p:nvSpPr>
        <p:spPr>
          <a:xfrm>
            <a:off x="642451" y="1307410"/>
            <a:ext cx="7884991" cy="75665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it-IT" sz="4400" b="1" dirty="0" smtClean="0">
                <a:solidFill>
                  <a:srgbClr val="FF0000"/>
                </a:solidFill>
                <a:latin typeface="Calibri" panose="020F0502020204030204" pitchFamily="34" charset="0"/>
              </a:rPr>
              <a:t>Case </a:t>
            </a:r>
            <a:r>
              <a:rPr lang="it-IT" sz="4400" b="1" dirty="0" err="1" smtClean="0">
                <a:solidFill>
                  <a:srgbClr val="FF0000"/>
                </a:solidFill>
                <a:latin typeface="Calibri" panose="020F0502020204030204" pitchFamily="34" charset="0"/>
              </a:rPr>
              <a:t>study</a:t>
            </a:r>
            <a:endParaRPr lang="it-IT" sz="4400" b="1" i="1" dirty="0">
              <a:solidFill>
                <a:srgbClr val="FF0000"/>
              </a:solidFill>
              <a:latin typeface="Calibri" panose="020F0502020204030204" pitchFamily="34" charset="0"/>
            </a:endParaRPr>
          </a:p>
        </p:txBody>
      </p:sp>
    </p:spTree>
    <p:extLst>
      <p:ext uri="{BB962C8B-B14F-4D97-AF65-F5344CB8AC3E}">
        <p14:creationId xmlns:p14="http://schemas.microsoft.com/office/powerpoint/2010/main" val="32274168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600" dirty="0" err="1" smtClean="0"/>
              <a:t>Why</a:t>
            </a:r>
            <a:r>
              <a:rPr lang="it-IT" sz="3600" dirty="0" smtClean="0"/>
              <a:t> do </a:t>
            </a:r>
            <a:r>
              <a:rPr lang="it-IT" sz="3600" dirty="0" err="1" smtClean="0"/>
              <a:t>we</a:t>
            </a:r>
            <a:r>
              <a:rPr lang="it-IT" sz="3600" dirty="0" smtClean="0"/>
              <a:t> </a:t>
            </a:r>
            <a:r>
              <a:rPr lang="it-IT" sz="3600" dirty="0" err="1" smtClean="0"/>
              <a:t>lack</a:t>
            </a:r>
            <a:r>
              <a:rPr lang="it-IT" sz="3600" dirty="0" smtClean="0"/>
              <a:t> of </a:t>
            </a:r>
            <a:r>
              <a:rPr lang="it-IT" sz="3600" dirty="0" err="1" smtClean="0"/>
              <a:t>internal</a:t>
            </a:r>
            <a:r>
              <a:rPr lang="it-IT" sz="3600" dirty="0" smtClean="0"/>
              <a:t> talent for </a:t>
            </a:r>
            <a:r>
              <a:rPr lang="it-IT" sz="3600" dirty="0" err="1" smtClean="0"/>
              <a:t>advancement</a:t>
            </a:r>
            <a:r>
              <a:rPr lang="it-IT" sz="3600" dirty="0" smtClean="0"/>
              <a:t>…</a:t>
            </a:r>
            <a:endParaRPr lang="it-IT" sz="3600" dirty="0"/>
          </a:p>
        </p:txBody>
      </p:sp>
      <p:sp>
        <p:nvSpPr>
          <p:cNvPr id="4" name="CasellaDiTesto 3"/>
          <p:cNvSpPr txBox="1"/>
          <p:nvPr/>
        </p:nvSpPr>
        <p:spPr>
          <a:xfrm>
            <a:off x="294664" y="1999279"/>
            <a:ext cx="3950762" cy="646331"/>
          </a:xfrm>
          <a:prstGeom prst="rect">
            <a:avLst/>
          </a:prstGeom>
          <a:noFill/>
        </p:spPr>
        <p:txBody>
          <a:bodyPr wrap="none" rtlCol="0">
            <a:spAutoFit/>
          </a:bodyPr>
          <a:lstStyle/>
          <a:p>
            <a:pPr algn="ctr"/>
            <a:r>
              <a:rPr lang="it-IT" b="1" dirty="0" err="1" smtClean="0"/>
              <a:t>Antecedents</a:t>
            </a:r>
            <a:r>
              <a:rPr lang="it-IT" b="1" dirty="0" smtClean="0"/>
              <a:t> to </a:t>
            </a:r>
            <a:r>
              <a:rPr lang="it-IT" b="1" dirty="0" err="1" smtClean="0"/>
              <a:t>employee</a:t>
            </a:r>
            <a:r>
              <a:rPr lang="it-IT" b="1" dirty="0" smtClean="0"/>
              <a:t> </a:t>
            </a:r>
            <a:r>
              <a:rPr lang="it-IT" b="1" dirty="0" err="1" smtClean="0"/>
              <a:t>development</a:t>
            </a:r>
            <a:endParaRPr lang="it-IT" b="1" dirty="0" smtClean="0"/>
          </a:p>
          <a:p>
            <a:pPr algn="ctr"/>
            <a:r>
              <a:rPr lang="it-IT" b="1" dirty="0"/>
              <a:t>a</a:t>
            </a:r>
            <a:r>
              <a:rPr lang="it-IT" b="1" dirty="0" smtClean="0"/>
              <a:t>nd </a:t>
            </a:r>
            <a:r>
              <a:rPr lang="it-IT" b="1" dirty="0" err="1" smtClean="0"/>
              <a:t>internal</a:t>
            </a:r>
            <a:r>
              <a:rPr lang="it-IT" b="1" dirty="0" smtClean="0"/>
              <a:t> </a:t>
            </a:r>
            <a:r>
              <a:rPr lang="it-IT" b="1" dirty="0" err="1" smtClean="0"/>
              <a:t>labor</a:t>
            </a:r>
            <a:r>
              <a:rPr lang="it-IT" b="1" dirty="0" smtClean="0"/>
              <a:t> </a:t>
            </a:r>
            <a:r>
              <a:rPr lang="it-IT" b="1" dirty="0" err="1" smtClean="0"/>
              <a:t>markets</a:t>
            </a:r>
            <a:r>
              <a:rPr lang="it-IT" b="1" dirty="0" smtClean="0"/>
              <a:t>:</a:t>
            </a:r>
          </a:p>
        </p:txBody>
      </p:sp>
      <p:sp>
        <p:nvSpPr>
          <p:cNvPr id="5" name="CasellaDiTesto 4"/>
          <p:cNvSpPr txBox="1"/>
          <p:nvPr/>
        </p:nvSpPr>
        <p:spPr>
          <a:xfrm>
            <a:off x="7616536" y="1999279"/>
            <a:ext cx="4163640" cy="646331"/>
          </a:xfrm>
          <a:prstGeom prst="rect">
            <a:avLst/>
          </a:prstGeom>
          <a:noFill/>
        </p:spPr>
        <p:txBody>
          <a:bodyPr wrap="none" rtlCol="0">
            <a:spAutoFit/>
          </a:bodyPr>
          <a:lstStyle/>
          <a:p>
            <a:pPr algn="ctr"/>
            <a:r>
              <a:rPr lang="it-IT" b="1" dirty="0" err="1" smtClean="0"/>
              <a:t>Consequences</a:t>
            </a:r>
            <a:r>
              <a:rPr lang="it-IT" b="1" dirty="0" smtClean="0"/>
              <a:t> on </a:t>
            </a:r>
            <a:r>
              <a:rPr lang="it-IT" b="1" dirty="0" err="1" smtClean="0"/>
              <a:t>employee</a:t>
            </a:r>
            <a:r>
              <a:rPr lang="it-IT" b="1" dirty="0" smtClean="0"/>
              <a:t> </a:t>
            </a:r>
            <a:r>
              <a:rPr lang="it-IT" b="1" dirty="0" err="1" smtClean="0"/>
              <a:t>development</a:t>
            </a:r>
            <a:endParaRPr lang="it-IT" b="1" dirty="0" smtClean="0"/>
          </a:p>
          <a:p>
            <a:pPr algn="ctr"/>
            <a:r>
              <a:rPr lang="it-IT" b="1" dirty="0"/>
              <a:t>a</a:t>
            </a:r>
            <a:r>
              <a:rPr lang="it-IT" b="1" dirty="0" smtClean="0"/>
              <a:t>nd </a:t>
            </a:r>
            <a:r>
              <a:rPr lang="it-IT" b="1" dirty="0" err="1" smtClean="0"/>
              <a:t>internal</a:t>
            </a:r>
            <a:r>
              <a:rPr lang="it-IT" b="1" dirty="0" smtClean="0"/>
              <a:t> </a:t>
            </a:r>
            <a:r>
              <a:rPr lang="it-IT" b="1" dirty="0" err="1" smtClean="0"/>
              <a:t>labor</a:t>
            </a:r>
            <a:r>
              <a:rPr lang="it-IT" b="1" dirty="0" smtClean="0"/>
              <a:t> </a:t>
            </a:r>
            <a:r>
              <a:rPr lang="it-IT" b="1" dirty="0" err="1" smtClean="0"/>
              <a:t>markets</a:t>
            </a:r>
            <a:r>
              <a:rPr lang="it-IT" b="1" dirty="0" smtClean="0"/>
              <a:t>:</a:t>
            </a:r>
            <a:endParaRPr lang="it-IT" b="1" dirty="0"/>
          </a:p>
        </p:txBody>
      </p:sp>
      <p:sp>
        <p:nvSpPr>
          <p:cNvPr id="6" name="CasellaDiTesto 5"/>
          <p:cNvSpPr txBox="1"/>
          <p:nvPr/>
        </p:nvSpPr>
        <p:spPr>
          <a:xfrm>
            <a:off x="323486" y="2992438"/>
            <a:ext cx="3140347" cy="2862322"/>
          </a:xfrm>
          <a:prstGeom prst="rect">
            <a:avLst/>
          </a:prstGeom>
          <a:noFill/>
        </p:spPr>
        <p:txBody>
          <a:bodyPr wrap="none" rtlCol="0">
            <a:spAutoFit/>
          </a:bodyPr>
          <a:lstStyle/>
          <a:p>
            <a:r>
              <a:rPr lang="it-IT" dirty="0" smtClean="0"/>
              <a:t>Organization (</a:t>
            </a:r>
            <a:r>
              <a:rPr lang="it-IT" dirty="0" err="1" smtClean="0"/>
              <a:t>project</a:t>
            </a:r>
            <a:r>
              <a:rPr lang="it-IT" dirty="0" smtClean="0"/>
              <a:t>) </a:t>
            </a:r>
            <a:r>
              <a:rPr lang="it-IT" dirty="0" err="1" smtClean="0"/>
              <a:t>structure</a:t>
            </a:r>
            <a:endParaRPr lang="it-IT" dirty="0" smtClean="0"/>
          </a:p>
          <a:p>
            <a:endParaRPr lang="it-IT" dirty="0"/>
          </a:p>
          <a:p>
            <a:r>
              <a:rPr lang="it-IT" dirty="0" err="1" smtClean="0"/>
              <a:t>Organizational</a:t>
            </a:r>
            <a:r>
              <a:rPr lang="it-IT" dirty="0" smtClean="0"/>
              <a:t> </a:t>
            </a:r>
            <a:r>
              <a:rPr lang="it-IT" dirty="0" err="1" smtClean="0"/>
              <a:t>strategy</a:t>
            </a:r>
            <a:r>
              <a:rPr lang="it-IT" dirty="0" smtClean="0"/>
              <a:t> </a:t>
            </a:r>
          </a:p>
          <a:p>
            <a:r>
              <a:rPr lang="it-IT" dirty="0" smtClean="0"/>
              <a:t>and </a:t>
            </a:r>
            <a:r>
              <a:rPr lang="it-IT" dirty="0" err="1" smtClean="0"/>
              <a:t>commitment</a:t>
            </a:r>
            <a:endParaRPr lang="it-IT" dirty="0" smtClean="0"/>
          </a:p>
          <a:p>
            <a:endParaRPr lang="it-IT" dirty="0"/>
          </a:p>
          <a:p>
            <a:r>
              <a:rPr lang="it-IT" dirty="0" err="1" smtClean="0"/>
              <a:t>Growth</a:t>
            </a:r>
            <a:r>
              <a:rPr lang="it-IT" dirty="0" smtClean="0"/>
              <a:t> </a:t>
            </a:r>
            <a:r>
              <a:rPr lang="it-IT" dirty="0" err="1" smtClean="0"/>
              <a:t>strategy</a:t>
            </a:r>
            <a:endParaRPr lang="it-IT" dirty="0" smtClean="0"/>
          </a:p>
          <a:p>
            <a:endParaRPr lang="it-IT" dirty="0"/>
          </a:p>
          <a:p>
            <a:r>
              <a:rPr lang="it-IT" dirty="0" smtClean="0"/>
              <a:t>Corporate culture</a:t>
            </a:r>
          </a:p>
          <a:p>
            <a:endParaRPr lang="it-IT" dirty="0"/>
          </a:p>
          <a:p>
            <a:r>
              <a:rPr lang="it-IT" dirty="0" err="1" smtClean="0"/>
              <a:t>External</a:t>
            </a:r>
            <a:r>
              <a:rPr lang="it-IT" dirty="0" smtClean="0"/>
              <a:t> </a:t>
            </a:r>
            <a:r>
              <a:rPr lang="it-IT" dirty="0" err="1" smtClean="0"/>
              <a:t>labor</a:t>
            </a:r>
            <a:r>
              <a:rPr lang="it-IT" dirty="0" smtClean="0"/>
              <a:t> market</a:t>
            </a:r>
            <a:endParaRPr lang="it-IT" dirty="0"/>
          </a:p>
        </p:txBody>
      </p:sp>
      <p:sp>
        <p:nvSpPr>
          <p:cNvPr id="8" name="CasellaDiTesto 7"/>
          <p:cNvSpPr txBox="1"/>
          <p:nvPr/>
        </p:nvSpPr>
        <p:spPr>
          <a:xfrm>
            <a:off x="9000742" y="2992439"/>
            <a:ext cx="2802562" cy="2585323"/>
          </a:xfrm>
          <a:prstGeom prst="rect">
            <a:avLst/>
          </a:prstGeom>
          <a:noFill/>
        </p:spPr>
        <p:txBody>
          <a:bodyPr wrap="none" rtlCol="0">
            <a:spAutoFit/>
          </a:bodyPr>
          <a:lstStyle/>
          <a:p>
            <a:r>
              <a:rPr lang="it-IT" dirty="0" smtClean="0"/>
              <a:t>Job </a:t>
            </a:r>
            <a:r>
              <a:rPr lang="it-IT" dirty="0" err="1" smtClean="0"/>
              <a:t>satisfaction</a:t>
            </a:r>
            <a:endParaRPr lang="it-IT" dirty="0" smtClean="0"/>
          </a:p>
          <a:p>
            <a:endParaRPr lang="it-IT" dirty="0"/>
          </a:p>
          <a:p>
            <a:r>
              <a:rPr lang="it-IT" dirty="0" err="1" smtClean="0"/>
              <a:t>Organizational</a:t>
            </a:r>
            <a:r>
              <a:rPr lang="it-IT" dirty="0" smtClean="0"/>
              <a:t> </a:t>
            </a:r>
            <a:r>
              <a:rPr lang="it-IT" dirty="0" err="1" smtClean="0"/>
              <a:t>commitment</a:t>
            </a:r>
            <a:endParaRPr lang="it-IT" dirty="0" smtClean="0"/>
          </a:p>
          <a:p>
            <a:endParaRPr lang="it-IT" dirty="0"/>
          </a:p>
          <a:p>
            <a:r>
              <a:rPr lang="it-IT" dirty="0" err="1" smtClean="0"/>
              <a:t>Retention</a:t>
            </a:r>
            <a:endParaRPr lang="it-IT" dirty="0" smtClean="0"/>
          </a:p>
          <a:p>
            <a:endParaRPr lang="it-IT" dirty="0"/>
          </a:p>
          <a:p>
            <a:r>
              <a:rPr lang="it-IT" dirty="0" err="1" smtClean="0"/>
              <a:t>Rigidity</a:t>
            </a:r>
            <a:r>
              <a:rPr lang="it-IT" dirty="0" smtClean="0"/>
              <a:t> (?)</a:t>
            </a:r>
          </a:p>
          <a:p>
            <a:endParaRPr lang="it-IT" dirty="0"/>
          </a:p>
          <a:p>
            <a:r>
              <a:rPr lang="it-IT" dirty="0" err="1" smtClean="0"/>
              <a:t>Cost</a:t>
            </a:r>
            <a:r>
              <a:rPr lang="it-IT" dirty="0" smtClean="0"/>
              <a:t> (?)</a:t>
            </a:r>
            <a:endParaRPr lang="it-IT" dirty="0"/>
          </a:p>
        </p:txBody>
      </p:sp>
      <p:sp>
        <p:nvSpPr>
          <p:cNvPr id="9" name="CasellaDiTesto 8"/>
          <p:cNvSpPr txBox="1"/>
          <p:nvPr/>
        </p:nvSpPr>
        <p:spPr>
          <a:xfrm>
            <a:off x="5244974" y="3407936"/>
            <a:ext cx="1431097" cy="2031325"/>
          </a:xfrm>
          <a:prstGeom prst="rect">
            <a:avLst/>
          </a:prstGeom>
          <a:noFill/>
        </p:spPr>
        <p:txBody>
          <a:bodyPr wrap="none" rtlCol="0">
            <a:spAutoFit/>
          </a:bodyPr>
          <a:lstStyle/>
          <a:p>
            <a:pPr algn="ctr"/>
            <a:r>
              <a:rPr lang="it-IT" dirty="0" err="1" smtClean="0"/>
              <a:t>Employee</a:t>
            </a:r>
            <a:endParaRPr lang="it-IT" dirty="0"/>
          </a:p>
          <a:p>
            <a:pPr algn="ctr"/>
            <a:r>
              <a:rPr lang="it-IT" dirty="0" err="1" smtClean="0"/>
              <a:t>development</a:t>
            </a:r>
            <a:endParaRPr lang="it-IT" dirty="0" smtClean="0"/>
          </a:p>
          <a:p>
            <a:pPr algn="ctr"/>
            <a:endParaRPr lang="it-IT" dirty="0" smtClean="0"/>
          </a:p>
          <a:p>
            <a:pPr algn="ctr"/>
            <a:endParaRPr lang="it-IT" dirty="0" smtClean="0"/>
          </a:p>
          <a:p>
            <a:pPr algn="ctr"/>
            <a:r>
              <a:rPr lang="it-IT" dirty="0" err="1" smtClean="0"/>
              <a:t>Internal</a:t>
            </a:r>
            <a:endParaRPr lang="it-IT" dirty="0"/>
          </a:p>
          <a:p>
            <a:pPr algn="ctr"/>
            <a:r>
              <a:rPr lang="it-IT" dirty="0" err="1" smtClean="0"/>
              <a:t>labor</a:t>
            </a:r>
            <a:endParaRPr lang="it-IT" dirty="0" smtClean="0"/>
          </a:p>
          <a:p>
            <a:pPr algn="ctr"/>
            <a:r>
              <a:rPr lang="it-IT" dirty="0" smtClean="0"/>
              <a:t>market</a:t>
            </a:r>
            <a:endParaRPr lang="it-IT" dirty="0"/>
          </a:p>
        </p:txBody>
      </p:sp>
      <p:cxnSp>
        <p:nvCxnSpPr>
          <p:cNvPr id="11" name="Connettore 2 10"/>
          <p:cNvCxnSpPr/>
          <p:nvPr/>
        </p:nvCxnSpPr>
        <p:spPr>
          <a:xfrm>
            <a:off x="6811548" y="5344902"/>
            <a:ext cx="2053717" cy="11032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Connettore 2 11"/>
          <p:cNvCxnSpPr/>
          <p:nvPr/>
        </p:nvCxnSpPr>
        <p:spPr>
          <a:xfrm>
            <a:off x="3463833" y="3225297"/>
            <a:ext cx="1635748" cy="46665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Connettore 2 13"/>
          <p:cNvCxnSpPr/>
          <p:nvPr/>
        </p:nvCxnSpPr>
        <p:spPr>
          <a:xfrm>
            <a:off x="2670464" y="3927764"/>
            <a:ext cx="2429117" cy="10269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Connettore 2 16"/>
          <p:cNvCxnSpPr/>
          <p:nvPr/>
        </p:nvCxnSpPr>
        <p:spPr>
          <a:xfrm flipV="1">
            <a:off x="2140527" y="4371179"/>
            <a:ext cx="2959054" cy="16965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Connettore 2 20"/>
          <p:cNvCxnSpPr/>
          <p:nvPr/>
        </p:nvCxnSpPr>
        <p:spPr>
          <a:xfrm flipV="1">
            <a:off x="2270044" y="4709686"/>
            <a:ext cx="2829537" cy="37147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Connettore 2 27"/>
          <p:cNvCxnSpPr/>
          <p:nvPr/>
        </p:nvCxnSpPr>
        <p:spPr>
          <a:xfrm flipV="1">
            <a:off x="2597727" y="5081156"/>
            <a:ext cx="2501854" cy="58189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Connettore 2 31"/>
          <p:cNvCxnSpPr/>
          <p:nvPr/>
        </p:nvCxnSpPr>
        <p:spPr>
          <a:xfrm flipV="1">
            <a:off x="6811548" y="3225297"/>
            <a:ext cx="2189194" cy="380349"/>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5" name="Connettore 2 34"/>
          <p:cNvCxnSpPr/>
          <p:nvPr/>
        </p:nvCxnSpPr>
        <p:spPr>
          <a:xfrm flipV="1">
            <a:off x="6811548" y="3771900"/>
            <a:ext cx="2103852" cy="20721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8" name="Connettore 2 37"/>
          <p:cNvCxnSpPr/>
          <p:nvPr/>
        </p:nvCxnSpPr>
        <p:spPr>
          <a:xfrm flipV="1">
            <a:off x="6811548" y="4371179"/>
            <a:ext cx="2053717" cy="5242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1" name="Connettore 2 40"/>
          <p:cNvCxnSpPr/>
          <p:nvPr/>
        </p:nvCxnSpPr>
        <p:spPr>
          <a:xfrm flipV="1">
            <a:off x="6811548" y="4895421"/>
            <a:ext cx="2103852" cy="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6" name="Freccia bidirezionale verticale 45"/>
          <p:cNvSpPr/>
          <p:nvPr/>
        </p:nvSpPr>
        <p:spPr>
          <a:xfrm>
            <a:off x="5809912" y="4083629"/>
            <a:ext cx="301336" cy="457200"/>
          </a:xfrm>
          <a:prstGeom prst="upDown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it-IT"/>
          </a:p>
        </p:txBody>
      </p:sp>
    </p:spTree>
    <p:extLst>
      <p:ext uri="{BB962C8B-B14F-4D97-AF65-F5344CB8AC3E}">
        <p14:creationId xmlns:p14="http://schemas.microsoft.com/office/powerpoint/2010/main" val="32791371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842664" y="655349"/>
            <a:ext cx="3030679" cy="5547302"/>
          </a:xfrm>
        </p:spPr>
        <p:txBody>
          <a:bodyPr>
            <a:normAutofit/>
          </a:bodyPr>
          <a:lstStyle/>
          <a:p>
            <a:r>
              <a:rPr lang="it-IT" sz="4000" dirty="0" err="1" smtClean="0"/>
              <a:t>Internal</a:t>
            </a:r>
            <a:r>
              <a:rPr lang="it-IT" sz="4000" dirty="0" smtClean="0"/>
              <a:t> </a:t>
            </a:r>
            <a:r>
              <a:rPr lang="it-IT" sz="4000" dirty="0" err="1" smtClean="0"/>
              <a:t>labour</a:t>
            </a:r>
            <a:r>
              <a:rPr lang="it-IT" sz="4000" dirty="0" smtClean="0"/>
              <a:t> </a:t>
            </a:r>
            <a:r>
              <a:rPr lang="it-IT" sz="4000" dirty="0" err="1" smtClean="0"/>
              <a:t>markets</a:t>
            </a:r>
            <a:r>
              <a:rPr lang="it-IT" sz="4000" dirty="0" smtClean="0"/>
              <a:t> – </a:t>
            </a:r>
            <a:r>
              <a:rPr lang="it-IT" sz="4000" dirty="0" err="1" smtClean="0"/>
              <a:t>advantages</a:t>
            </a:r>
            <a:r>
              <a:rPr lang="it-IT" sz="4000" dirty="0" smtClean="0"/>
              <a:t>, </a:t>
            </a:r>
            <a:r>
              <a:rPr lang="it-IT" sz="4000" dirty="0" err="1" smtClean="0"/>
              <a:t>disadvantagesand</a:t>
            </a:r>
            <a:r>
              <a:rPr lang="it-IT" sz="4000" dirty="0" smtClean="0"/>
              <a:t> </a:t>
            </a:r>
            <a:r>
              <a:rPr lang="it-IT" sz="4000" dirty="0" err="1" smtClean="0"/>
              <a:t>when</a:t>
            </a:r>
            <a:r>
              <a:rPr lang="it-IT" sz="4000" dirty="0" smtClean="0"/>
              <a:t> to use </a:t>
            </a:r>
            <a:r>
              <a:rPr lang="it-IT" sz="4000" dirty="0" err="1" smtClean="0"/>
              <a:t>them</a:t>
            </a:r>
            <a:endParaRPr lang="it-IT" sz="4000" dirty="0"/>
          </a:p>
        </p:txBody>
      </p:sp>
      <p:graphicFrame>
        <p:nvGraphicFramePr>
          <p:cNvPr id="5" name="Tabella 4"/>
          <p:cNvGraphicFramePr>
            <a:graphicFrameLocks noGrp="1"/>
          </p:cNvGraphicFramePr>
          <p:nvPr>
            <p:extLst>
              <p:ext uri="{D42A27DB-BD31-4B8C-83A1-F6EECF244321}">
                <p14:modId xmlns:p14="http://schemas.microsoft.com/office/powerpoint/2010/main" val="2825729807"/>
              </p:ext>
            </p:extLst>
          </p:nvPr>
        </p:nvGraphicFramePr>
        <p:xfrm>
          <a:off x="307110" y="135082"/>
          <a:ext cx="8244608" cy="6583680"/>
        </p:xfrm>
        <a:graphic>
          <a:graphicData uri="http://schemas.openxmlformats.org/drawingml/2006/table">
            <a:tbl>
              <a:tblPr firstRow="1" bandRow="1">
                <a:tableStyleId>{2D5ABB26-0587-4C30-8999-92F81FD0307C}</a:tableStyleId>
              </a:tblPr>
              <a:tblGrid>
                <a:gridCol w="4220677"/>
                <a:gridCol w="4023931"/>
              </a:tblGrid>
              <a:tr h="344632">
                <a:tc>
                  <a:txBody>
                    <a:bodyPr/>
                    <a:lstStyle/>
                    <a:p>
                      <a:pPr algn="ctr"/>
                      <a:r>
                        <a:rPr lang="en-US" b="1" noProof="0" dirty="0" smtClean="0"/>
                        <a:t>Advantages</a:t>
                      </a:r>
                      <a:endParaRPr lang="en-US" b="1"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noProof="0" dirty="0" smtClean="0"/>
                        <a:t>Disadvantages</a:t>
                      </a:r>
                      <a:endParaRPr lang="en-US" b="1"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03106">
                <a:tc>
                  <a:txBody>
                    <a:bodyPr/>
                    <a:lstStyle/>
                    <a:p>
                      <a:r>
                        <a:rPr lang="en-US" noProof="0" dirty="0" smtClean="0"/>
                        <a:t>Greater organizational commitment from employees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noProof="0" dirty="0" smtClean="0"/>
                        <a:t>Training is costly</a:t>
                      </a:r>
                      <a:endParaRPr lang="en-US"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4632">
                <a:tc>
                  <a:txBody>
                    <a:bodyPr/>
                    <a:lstStyle/>
                    <a:p>
                      <a:r>
                        <a:rPr lang="en-US" noProof="0" dirty="0" smtClean="0"/>
                        <a:t>Lower turnover</a:t>
                      </a:r>
                      <a:endParaRPr lang="en-US"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noProof="0" dirty="0" smtClean="0"/>
                        <a:t>May lead to overstaffing</a:t>
                      </a:r>
                      <a:endParaRPr lang="en-US"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03106">
                <a:tc>
                  <a:txBody>
                    <a:bodyPr/>
                    <a:lstStyle/>
                    <a:p>
                      <a:r>
                        <a:rPr lang="en-US" noProof="0" dirty="0" smtClean="0"/>
                        <a:t>Lower transaction</a:t>
                      </a:r>
                      <a:r>
                        <a:rPr lang="en-US" baseline="0" noProof="0" dirty="0" smtClean="0"/>
                        <a:t> costs associated with outside hiring</a:t>
                      </a:r>
                      <a:endParaRPr lang="en-US"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noProof="0" dirty="0" smtClean="0"/>
                        <a:t>May lead to rigidity and inability to adapt</a:t>
                      </a:r>
                      <a:r>
                        <a:rPr lang="en-US" baseline="0" noProof="0" dirty="0" smtClean="0"/>
                        <a:t> in changing business conditions</a:t>
                      </a:r>
                      <a:endParaRPr lang="en-US"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4632">
                <a:tc>
                  <a:txBody>
                    <a:bodyPr/>
                    <a:lstStyle/>
                    <a:p>
                      <a:r>
                        <a:rPr lang="en-US" noProof="0" dirty="0" smtClean="0"/>
                        <a:t>Internal</a:t>
                      </a:r>
                      <a:r>
                        <a:rPr lang="en-US" baseline="0" noProof="0" dirty="0" smtClean="0"/>
                        <a:t> hires less likely to fail</a:t>
                      </a:r>
                      <a:endParaRPr lang="en-US"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noProof="0" dirty="0" smtClean="0"/>
                        <a:t>Less new blood</a:t>
                      </a:r>
                      <a:endParaRPr lang="en-US"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61579">
                <a:tc>
                  <a:txBody>
                    <a:bodyPr/>
                    <a:lstStyle/>
                    <a:p>
                      <a:r>
                        <a:rPr lang="en-US" noProof="0" dirty="0" smtClean="0"/>
                        <a:t>Internal hires understand</a:t>
                      </a:r>
                      <a:r>
                        <a:rPr lang="en-US" baseline="0" noProof="0" dirty="0" smtClean="0"/>
                        <a:t> the culture, the history, and have tacit knowledge about the organization</a:t>
                      </a:r>
                      <a:endParaRPr lang="en-US"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noProof="0" dirty="0" smtClean="0"/>
                        <a:t>Replicates old</a:t>
                      </a:r>
                      <a:r>
                        <a:rPr lang="en-US" baseline="0" noProof="0" dirty="0" smtClean="0"/>
                        <a:t> capabilities instead of developing new ones</a:t>
                      </a:r>
                      <a:endParaRPr lang="en-US"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4632">
                <a:tc>
                  <a:txBody>
                    <a:bodyPr/>
                    <a:lstStyle/>
                    <a:p>
                      <a:r>
                        <a:rPr lang="en-US" noProof="0" dirty="0" smtClean="0"/>
                        <a:t>Available supply of well-trained talent</a:t>
                      </a:r>
                      <a:endParaRPr lang="en-US"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4632">
                <a:tc gridSpan="2">
                  <a:txBody>
                    <a:bodyPr/>
                    <a:lstStyle/>
                    <a:p>
                      <a:pPr algn="ctr"/>
                      <a:r>
                        <a:rPr lang="en-US" b="1" noProof="0" dirty="0" smtClean="0"/>
                        <a:t>When to use internal labor</a:t>
                      </a:r>
                      <a:r>
                        <a:rPr lang="en-US" b="1" baseline="0" noProof="0" dirty="0" smtClean="0"/>
                        <a:t> markets</a:t>
                      </a:r>
                      <a:endParaRPr lang="en-US" b="1"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it-IT" dirty="0"/>
                    </a:p>
                  </a:txBody>
                  <a:tcPr/>
                </a:tc>
              </a:tr>
              <a:tr h="344632">
                <a:tc gridSpan="2">
                  <a:txBody>
                    <a:bodyPr/>
                    <a:lstStyle/>
                    <a:p>
                      <a:pPr algn="ctr"/>
                      <a:r>
                        <a:rPr lang="en-US" noProof="0" dirty="0" smtClean="0"/>
                        <a:t>Tight external labor markets</a:t>
                      </a:r>
                      <a:endParaRPr lang="en-US"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it-IT" dirty="0"/>
                    </a:p>
                  </a:txBody>
                  <a:tcPr/>
                </a:tc>
              </a:tr>
              <a:tr h="344632">
                <a:tc gridSpan="2">
                  <a:txBody>
                    <a:bodyPr/>
                    <a:lstStyle/>
                    <a:p>
                      <a:pPr algn="ctr"/>
                      <a:r>
                        <a:rPr lang="en-US" noProof="0" dirty="0" smtClean="0"/>
                        <a:t>Skill shortages</a:t>
                      </a:r>
                      <a:endParaRPr lang="en-US"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it-IT" dirty="0"/>
                    </a:p>
                  </a:txBody>
                  <a:tcPr/>
                </a:tc>
              </a:tr>
              <a:tr h="344632">
                <a:tc gridSpan="2">
                  <a:txBody>
                    <a:bodyPr/>
                    <a:lstStyle/>
                    <a:p>
                      <a:pPr algn="ctr"/>
                      <a:r>
                        <a:rPr lang="en-US" noProof="0" dirty="0" smtClean="0"/>
                        <a:t>When transaction</a:t>
                      </a:r>
                      <a:r>
                        <a:rPr lang="en-US" baseline="0" noProof="0" dirty="0" smtClean="0"/>
                        <a:t> costs of hiring are very high</a:t>
                      </a:r>
                      <a:endParaRPr lang="en-US"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it-IT" dirty="0"/>
                    </a:p>
                  </a:txBody>
                  <a:tcPr/>
                </a:tc>
              </a:tr>
              <a:tr h="344632">
                <a:tc gridSpan="2">
                  <a:txBody>
                    <a:bodyPr/>
                    <a:lstStyle/>
                    <a:p>
                      <a:pPr algn="ctr"/>
                      <a:r>
                        <a:rPr lang="en-US" noProof="0" dirty="0" smtClean="0"/>
                        <a:t>When cost of incumbent failure in the position is very high</a:t>
                      </a:r>
                      <a:endParaRPr lang="en-US"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it-IT" dirty="0"/>
                    </a:p>
                  </a:txBody>
                  <a:tcPr/>
                </a:tc>
              </a:tr>
              <a:tr h="344632">
                <a:tc gridSpan="2">
                  <a:txBody>
                    <a:bodyPr/>
                    <a:lstStyle/>
                    <a:p>
                      <a:pPr algn="ctr"/>
                      <a:r>
                        <a:rPr lang="en-US" noProof="0" dirty="0" smtClean="0"/>
                        <a:t>When turnover is high</a:t>
                      </a:r>
                      <a:endParaRPr lang="en-US"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US"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4632">
                <a:tc gridSpan="2">
                  <a:txBody>
                    <a:bodyPr/>
                    <a:lstStyle/>
                    <a:p>
                      <a:pPr algn="ctr"/>
                      <a:r>
                        <a:rPr lang="en-US" noProof="0" dirty="0" smtClean="0"/>
                        <a:t>When employees are motivated by career advancement opportunities</a:t>
                      </a:r>
                      <a:endParaRPr lang="en-US"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it-IT" dirty="0"/>
                    </a:p>
                  </a:txBody>
                  <a:tcPr/>
                </a:tc>
              </a:tr>
              <a:tr h="344632">
                <a:tc gridSpan="2">
                  <a:txBody>
                    <a:bodyPr/>
                    <a:lstStyle/>
                    <a:p>
                      <a:pPr algn="ctr"/>
                      <a:r>
                        <a:rPr lang="en-US" noProof="0" dirty="0" smtClean="0"/>
                        <a:t>When internal careers</a:t>
                      </a:r>
                      <a:r>
                        <a:rPr lang="en-US" baseline="0" noProof="0" dirty="0" smtClean="0"/>
                        <a:t> can be segmented and rearranged to meet changing conditions</a:t>
                      </a:r>
                      <a:endParaRPr lang="en-US"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it-IT" dirty="0"/>
                    </a:p>
                  </a:txBody>
                  <a:tcPr/>
                </a:tc>
              </a:tr>
            </a:tbl>
          </a:graphicData>
        </a:graphic>
      </p:graphicFrame>
    </p:spTree>
    <p:extLst>
      <p:ext uri="{BB962C8B-B14F-4D97-AF65-F5344CB8AC3E}">
        <p14:creationId xmlns:p14="http://schemas.microsoft.com/office/powerpoint/2010/main" val="4959870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Last </a:t>
            </a:r>
            <a:r>
              <a:rPr lang="it-IT" dirty="0" err="1" smtClean="0"/>
              <a:t>question</a:t>
            </a:r>
            <a:r>
              <a:rPr lang="it-IT" dirty="0" smtClean="0"/>
              <a:t>:</a:t>
            </a:r>
            <a:br>
              <a:rPr lang="it-IT" dirty="0" smtClean="0"/>
            </a:br>
            <a:r>
              <a:rPr lang="it-IT" dirty="0"/>
              <a:t/>
            </a:r>
            <a:br>
              <a:rPr lang="it-IT" dirty="0"/>
            </a:br>
            <a:r>
              <a:rPr lang="it-IT" i="1" dirty="0" err="1" smtClean="0"/>
              <a:t>what</a:t>
            </a:r>
            <a:r>
              <a:rPr lang="it-IT" i="1" dirty="0" smtClean="0"/>
              <a:t> </a:t>
            </a:r>
            <a:r>
              <a:rPr lang="it-IT" i="1" dirty="0" err="1" smtClean="0"/>
              <a:t>should</a:t>
            </a:r>
            <a:r>
              <a:rPr lang="it-IT" i="1" dirty="0" smtClean="0"/>
              <a:t> </a:t>
            </a:r>
            <a:r>
              <a:rPr lang="it-IT" i="1" dirty="0" err="1" smtClean="0"/>
              <a:t>Walstrom</a:t>
            </a:r>
            <a:r>
              <a:rPr lang="it-IT" i="1" dirty="0" smtClean="0"/>
              <a:t> do?</a:t>
            </a:r>
            <a:endParaRPr lang="it-IT" i="1" dirty="0"/>
          </a:p>
        </p:txBody>
      </p:sp>
      <p:sp>
        <p:nvSpPr>
          <p:cNvPr id="3" name="Segnaposto testo 2"/>
          <p:cNvSpPr>
            <a:spLocks noGrp="1"/>
          </p:cNvSpPr>
          <p:nvPr>
            <p:ph type="body" idx="1"/>
          </p:nvPr>
        </p:nvSpPr>
        <p:spPr/>
        <p:txBody>
          <a:bodyPr/>
          <a:lstStyle/>
          <a:p>
            <a:endParaRPr lang="it-IT"/>
          </a:p>
        </p:txBody>
      </p:sp>
    </p:spTree>
    <p:extLst>
      <p:ext uri="{BB962C8B-B14F-4D97-AF65-F5344CB8AC3E}">
        <p14:creationId xmlns:p14="http://schemas.microsoft.com/office/powerpoint/2010/main" val="7720301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a 1"/>
          <p:cNvGraphicFramePr>
            <a:graphicFrameLocks noGrp="1"/>
          </p:cNvGraphicFramePr>
          <p:nvPr>
            <p:extLst>
              <p:ext uri="{D42A27DB-BD31-4B8C-83A1-F6EECF244321}">
                <p14:modId xmlns:p14="http://schemas.microsoft.com/office/powerpoint/2010/main" val="858485461"/>
              </p:ext>
            </p:extLst>
          </p:nvPr>
        </p:nvGraphicFramePr>
        <p:xfrm>
          <a:off x="596900" y="365029"/>
          <a:ext cx="10998200" cy="6127942"/>
        </p:xfrm>
        <a:graphic>
          <a:graphicData uri="http://schemas.openxmlformats.org/drawingml/2006/table">
            <a:tbl>
              <a:tblPr firstRow="1" bandRow="1">
                <a:tableStyleId>{2D5ABB26-0587-4C30-8999-92F81FD0307C}</a:tableStyleId>
              </a:tblPr>
              <a:tblGrid>
                <a:gridCol w="2735993"/>
                <a:gridCol w="8262207"/>
              </a:tblGrid>
              <a:tr h="725677">
                <a:tc>
                  <a:txBody>
                    <a:bodyPr/>
                    <a:lstStyle/>
                    <a:p>
                      <a:pPr algn="ctr"/>
                      <a:r>
                        <a:rPr lang="it-IT" sz="2000" b="1" dirty="0" smtClean="0"/>
                        <a:t>The</a:t>
                      </a:r>
                      <a:r>
                        <a:rPr lang="it-IT" sz="2000" b="1" baseline="0" dirty="0" smtClean="0"/>
                        <a:t> </a:t>
                      </a:r>
                      <a:r>
                        <a:rPr lang="it-IT" sz="2000" b="1" baseline="0" dirty="0" err="1" smtClean="0"/>
                        <a:t>causes</a:t>
                      </a:r>
                      <a:r>
                        <a:rPr lang="it-IT" sz="2000" b="1" baseline="0" dirty="0" smtClean="0"/>
                        <a:t> of turnover</a:t>
                      </a:r>
                      <a:endParaRPr lang="it-IT" sz="20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noProof="0" dirty="0" err="1" smtClean="0"/>
                        <a:t>Walstrom’s</a:t>
                      </a:r>
                      <a:r>
                        <a:rPr lang="en-US" sz="2000" b="1" noProof="0" dirty="0" smtClean="0"/>
                        <a:t> options</a:t>
                      </a:r>
                      <a:endParaRPr lang="en-US" sz="2000" b="1" noProof="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70724">
                <a:tc>
                  <a:txBody>
                    <a:bodyPr/>
                    <a:lstStyle/>
                    <a:p>
                      <a:pPr algn="ctr"/>
                      <a:r>
                        <a:rPr lang="it-IT" sz="2000" dirty="0" smtClean="0"/>
                        <a:t>job</a:t>
                      </a:r>
                      <a:endParaRPr lang="it-IT"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en-US" sz="2000" noProof="0" dirty="0" smtClean="0"/>
                        <a:t>Enhance</a:t>
                      </a:r>
                      <a:r>
                        <a:rPr lang="en-US" sz="2000" baseline="0" noProof="0" dirty="0" smtClean="0"/>
                        <a:t> job clarity and job expectations through better new employee orientation, supervisory training, and updated job descriptions;</a:t>
                      </a:r>
                    </a:p>
                    <a:p>
                      <a:pPr marL="285750" indent="-285750">
                        <a:buFont typeface="Arial" panose="020B0604020202020204" pitchFamily="34" charset="0"/>
                        <a:buChar char="•"/>
                      </a:pPr>
                      <a:r>
                        <a:rPr lang="en-US" sz="2000" baseline="0" noProof="0" dirty="0" smtClean="0"/>
                        <a:t>Don’t diminish meaningfulness or autonomy;</a:t>
                      </a:r>
                      <a:endParaRPr lang="en-US" sz="2000" noProof="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93247">
                <a:tc>
                  <a:txBody>
                    <a:bodyPr/>
                    <a:lstStyle/>
                    <a:p>
                      <a:pPr algn="ctr"/>
                      <a:r>
                        <a:rPr lang="it-IT" sz="2000" dirty="0" smtClean="0"/>
                        <a:t>People</a:t>
                      </a:r>
                      <a:endParaRPr lang="it-IT"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en-US" sz="2000" noProof="0" dirty="0" smtClean="0"/>
                        <a:t>Train supervisors to develop their people, with</a:t>
                      </a:r>
                      <a:r>
                        <a:rPr lang="en-US" sz="2000" baseline="0" noProof="0" dirty="0" smtClean="0"/>
                        <a:t> specific emphasis on career opportunities;</a:t>
                      </a:r>
                    </a:p>
                    <a:p>
                      <a:pPr marL="285750" indent="-285750">
                        <a:buFont typeface="Arial" panose="020B0604020202020204" pitchFamily="34" charset="0"/>
                        <a:buChar char="•"/>
                      </a:pPr>
                      <a:r>
                        <a:rPr lang="en-US" sz="2000" baseline="0" noProof="0" dirty="0" smtClean="0"/>
                        <a:t>Set expectations for new employees with more careful attention to a self-managed career during and beyond;</a:t>
                      </a:r>
                    </a:p>
                    <a:p>
                      <a:pPr marL="285750" indent="-285750">
                        <a:buFont typeface="Arial" panose="020B0604020202020204" pitchFamily="34" charset="0"/>
                        <a:buChar char="•"/>
                      </a:pPr>
                      <a:r>
                        <a:rPr lang="en-US" sz="2000" baseline="0" noProof="0" dirty="0" smtClean="0"/>
                        <a:t>Hire better networkers;</a:t>
                      </a:r>
                      <a:endParaRPr lang="en-US" sz="2000" noProof="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38294">
                <a:tc>
                  <a:txBody>
                    <a:bodyPr/>
                    <a:lstStyle/>
                    <a:p>
                      <a:pPr algn="ctr"/>
                      <a:r>
                        <a:rPr lang="it-IT" sz="2000" dirty="0" smtClean="0"/>
                        <a:t>Organization</a:t>
                      </a:r>
                      <a:endParaRPr lang="it-IT"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en-US" sz="2000" noProof="0" dirty="0" smtClean="0"/>
                        <a:t>Examine pay and bonus levels for junior engineers;</a:t>
                      </a:r>
                    </a:p>
                    <a:p>
                      <a:pPr marL="285750" indent="-285750">
                        <a:buFont typeface="Arial" panose="020B0604020202020204" pitchFamily="34" charset="0"/>
                        <a:buChar char="•"/>
                      </a:pPr>
                      <a:r>
                        <a:rPr lang="en-US" sz="2000" noProof="0" dirty="0" smtClean="0"/>
                        <a:t>Examine performance management system for evidence that the performance-pay</a:t>
                      </a:r>
                      <a:r>
                        <a:rPr lang="en-US" sz="2000" baseline="0" noProof="0" dirty="0" smtClean="0"/>
                        <a:t> link is unclear</a:t>
                      </a:r>
                    </a:p>
                    <a:p>
                      <a:pPr marL="285750" indent="-285750">
                        <a:buFont typeface="Arial" panose="020B0604020202020204" pitchFamily="34" charset="0"/>
                        <a:buChar char="•"/>
                      </a:pPr>
                      <a:r>
                        <a:rPr lang="en-US" sz="2000" baseline="0" noProof="0" dirty="0" smtClean="0"/>
                        <a:t>Develop training and software support to overcome the problems of matrix organizations to facilitate networking</a:t>
                      </a:r>
                    </a:p>
                    <a:p>
                      <a:pPr marL="285750" indent="-285750">
                        <a:buFont typeface="Arial" panose="020B0604020202020204" pitchFamily="34" charset="0"/>
                        <a:buChar char="•"/>
                      </a:pPr>
                      <a:r>
                        <a:rPr lang="en-US" sz="2000" baseline="0" noProof="0" dirty="0" smtClean="0"/>
                        <a:t>Embrace the inevitable tension between autonomy and control</a:t>
                      </a:r>
                      <a:endParaRPr lang="en-US" sz="2000" noProof="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040744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a 1"/>
          <p:cNvGraphicFramePr>
            <a:graphicFrameLocks noGrp="1"/>
          </p:cNvGraphicFramePr>
          <p:nvPr>
            <p:extLst>
              <p:ext uri="{D42A27DB-BD31-4B8C-83A1-F6EECF244321}">
                <p14:modId xmlns:p14="http://schemas.microsoft.com/office/powerpoint/2010/main" val="3775217795"/>
              </p:ext>
            </p:extLst>
          </p:nvPr>
        </p:nvGraphicFramePr>
        <p:xfrm>
          <a:off x="596900" y="231522"/>
          <a:ext cx="10998200" cy="6394957"/>
        </p:xfrm>
        <a:graphic>
          <a:graphicData uri="http://schemas.openxmlformats.org/drawingml/2006/table">
            <a:tbl>
              <a:tblPr firstRow="1" bandRow="1">
                <a:tableStyleId>{2D5ABB26-0587-4C30-8999-92F81FD0307C}</a:tableStyleId>
              </a:tblPr>
              <a:tblGrid>
                <a:gridCol w="2735993"/>
                <a:gridCol w="8262207"/>
              </a:tblGrid>
              <a:tr h="725677">
                <a:tc>
                  <a:txBody>
                    <a:bodyPr/>
                    <a:lstStyle/>
                    <a:p>
                      <a:pPr algn="ctr"/>
                      <a:r>
                        <a:rPr lang="it-IT" sz="2000" b="1" dirty="0" smtClean="0"/>
                        <a:t>The</a:t>
                      </a:r>
                      <a:r>
                        <a:rPr lang="it-IT" sz="2000" b="1" baseline="0" dirty="0" smtClean="0"/>
                        <a:t> </a:t>
                      </a:r>
                      <a:r>
                        <a:rPr lang="it-IT" sz="2000" b="1" baseline="0" dirty="0" err="1" smtClean="0"/>
                        <a:t>causes</a:t>
                      </a:r>
                      <a:r>
                        <a:rPr lang="it-IT" sz="2000" b="1" baseline="0" dirty="0" smtClean="0"/>
                        <a:t> of turnover</a:t>
                      </a:r>
                      <a:endParaRPr lang="it-IT" sz="20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noProof="0" dirty="0" err="1" smtClean="0"/>
                        <a:t>Walstrom’s</a:t>
                      </a:r>
                      <a:r>
                        <a:rPr lang="en-US" sz="2000" b="1" noProof="0" dirty="0" smtClean="0"/>
                        <a:t> options</a:t>
                      </a:r>
                      <a:endParaRPr lang="en-US" sz="2000" b="1" noProof="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70724">
                <a:tc>
                  <a:txBody>
                    <a:bodyPr/>
                    <a:lstStyle/>
                    <a:p>
                      <a:pPr algn="ctr"/>
                      <a:r>
                        <a:rPr lang="it-IT" sz="2000" dirty="0" err="1" smtClean="0"/>
                        <a:t>Organizational</a:t>
                      </a:r>
                      <a:r>
                        <a:rPr lang="it-IT" sz="2000" dirty="0" smtClean="0"/>
                        <a:t> </a:t>
                      </a:r>
                      <a:r>
                        <a:rPr lang="it-IT" sz="2000" dirty="0" err="1" smtClean="0"/>
                        <a:t>careers</a:t>
                      </a:r>
                      <a:endParaRPr lang="it-IT"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en-US" sz="2000" noProof="0" dirty="0" smtClean="0"/>
                        <a:t>Develop a company-wide career management approach that supports</a:t>
                      </a:r>
                      <a:r>
                        <a:rPr lang="en-US" sz="2000" baseline="0" noProof="0" dirty="0" smtClean="0"/>
                        <a:t> internal development of employees without creating a rigid, costly, structure;</a:t>
                      </a:r>
                    </a:p>
                    <a:p>
                      <a:pPr marL="285750" indent="-285750">
                        <a:buFont typeface="Arial" panose="020B0604020202020204" pitchFamily="34" charset="0"/>
                        <a:buChar char="•"/>
                      </a:pPr>
                      <a:r>
                        <a:rPr lang="en-US" sz="2000" baseline="0" noProof="0" dirty="0" smtClean="0"/>
                        <a:t>Fix the new employee orientation and socialization </a:t>
                      </a:r>
                      <a:r>
                        <a:rPr lang="en-US" sz="2000" baseline="0" noProof="0" dirty="0" err="1" smtClean="0"/>
                        <a:t>process;ù</a:t>
                      </a:r>
                      <a:endParaRPr lang="en-US" sz="2000" baseline="0" noProof="0" dirty="0" smtClean="0"/>
                    </a:p>
                    <a:p>
                      <a:pPr marL="285750" indent="-285750">
                        <a:buFont typeface="Arial" panose="020B0604020202020204" pitchFamily="34" charset="0"/>
                        <a:buChar char="•"/>
                      </a:pPr>
                      <a:r>
                        <a:rPr lang="en-US" sz="2000" baseline="0" noProof="0" dirty="0" smtClean="0"/>
                        <a:t>Fix the person-job matching system;</a:t>
                      </a:r>
                    </a:p>
                    <a:p>
                      <a:pPr marL="285750" indent="-285750">
                        <a:buFont typeface="Arial" panose="020B0604020202020204" pitchFamily="34" charset="0"/>
                        <a:buChar char="•"/>
                      </a:pPr>
                      <a:r>
                        <a:rPr lang="en-US" sz="2000" baseline="0" noProof="0" dirty="0" smtClean="0"/>
                        <a:t>Identify career paths, publicize them, and train supervisors to do employee counseling regarding internal career opportunities without creating rigid, centralized career development systems;</a:t>
                      </a:r>
                    </a:p>
                    <a:p>
                      <a:pPr marL="285750" indent="-285750">
                        <a:buFont typeface="Arial" panose="020B0604020202020204" pitchFamily="34" charset="0"/>
                        <a:buChar char="•"/>
                      </a:pPr>
                      <a:r>
                        <a:rPr lang="en-US" sz="2000" noProof="0" dirty="0" smtClean="0"/>
                        <a:t>Commit to develop internal candidates (training and</a:t>
                      </a:r>
                      <a:r>
                        <a:rPr lang="en-US" sz="2000" baseline="0" noProof="0" dirty="0" smtClean="0"/>
                        <a:t> development budget, rotational assignments) without developing too many;</a:t>
                      </a:r>
                    </a:p>
                    <a:p>
                      <a:pPr marL="285750" indent="-285750">
                        <a:buFont typeface="Arial" panose="020B0604020202020204" pitchFamily="34" charset="0"/>
                        <a:buChar char="•"/>
                      </a:pPr>
                      <a:r>
                        <a:rPr lang="en-US" sz="2000" baseline="0" noProof="0" dirty="0" smtClean="0"/>
                        <a:t>Embrace boundaryless careers;</a:t>
                      </a:r>
                      <a:endParaRPr lang="en-US" sz="2000" noProof="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70724">
                <a:tc>
                  <a:txBody>
                    <a:bodyPr/>
                    <a:lstStyle/>
                    <a:p>
                      <a:pPr algn="ctr"/>
                      <a:r>
                        <a:rPr lang="it-IT" sz="2000" dirty="0" err="1" smtClean="0"/>
                        <a:t>Additional</a:t>
                      </a:r>
                      <a:r>
                        <a:rPr lang="it-IT" sz="2000" dirty="0" smtClean="0"/>
                        <a:t>:</a:t>
                      </a:r>
                    </a:p>
                    <a:p>
                      <a:pPr algn="ctr"/>
                      <a:endParaRPr lang="it-IT" sz="2000" dirty="0" smtClean="0"/>
                    </a:p>
                    <a:p>
                      <a:pPr algn="ctr"/>
                      <a:r>
                        <a:rPr lang="it-IT" sz="2000" dirty="0" err="1" smtClean="0"/>
                        <a:t>Millennial</a:t>
                      </a:r>
                      <a:r>
                        <a:rPr lang="it-IT" sz="2000" dirty="0" smtClean="0"/>
                        <a:t> </a:t>
                      </a:r>
                      <a:r>
                        <a:rPr lang="it-IT" sz="2000" dirty="0" err="1" smtClean="0"/>
                        <a:t>issues</a:t>
                      </a:r>
                      <a:endParaRPr lang="it-IT"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en-US" sz="2000" noProof="0" dirty="0" smtClean="0"/>
                        <a:t>Formal mentoring program.</a:t>
                      </a:r>
                      <a:r>
                        <a:rPr lang="en-US" sz="2000" baseline="0" noProof="0" dirty="0" smtClean="0"/>
                        <a:t> Older generations look for mentoring and coaching opportunities. Millennials seek mentors and coaches;</a:t>
                      </a:r>
                    </a:p>
                    <a:p>
                      <a:pPr marL="285750" indent="-285750">
                        <a:buFont typeface="Arial" panose="020B0604020202020204" pitchFamily="34" charset="0"/>
                        <a:buChar char="•"/>
                      </a:pPr>
                      <a:r>
                        <a:rPr lang="en-US" sz="2000" baseline="0" noProof="0" dirty="0" smtClean="0"/>
                        <a:t>Connectivity (intranet) for social networking and communities of practice;</a:t>
                      </a:r>
                    </a:p>
                    <a:p>
                      <a:pPr marL="285750" indent="-285750">
                        <a:buFont typeface="Arial" panose="020B0604020202020204" pitchFamily="34" charset="0"/>
                        <a:buChar char="•"/>
                      </a:pPr>
                      <a:r>
                        <a:rPr lang="en-US" sz="2000" noProof="0" dirty="0" smtClean="0"/>
                        <a:t>Rotational assignments</a:t>
                      </a:r>
                      <a:r>
                        <a:rPr lang="en-US" sz="2000" baseline="0" noProof="0" dirty="0" smtClean="0"/>
                        <a:t> as a way to teach new employees about the whole company, connect them with different people in the company, challenge them  during the rotational period, and ultimately make a better person-job match.</a:t>
                      </a:r>
                      <a:endParaRPr lang="en-US" sz="2000" noProof="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9117156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Learning </a:t>
            </a:r>
            <a:r>
              <a:rPr lang="it-IT" dirty="0" err="1" smtClean="0"/>
              <a:t>objectives</a:t>
            </a:r>
            <a:endParaRPr lang="it-IT" dirty="0"/>
          </a:p>
        </p:txBody>
      </p:sp>
      <p:sp>
        <p:nvSpPr>
          <p:cNvPr id="3" name="Segnaposto contenuto 2"/>
          <p:cNvSpPr>
            <a:spLocks noGrp="1"/>
          </p:cNvSpPr>
          <p:nvPr>
            <p:ph idx="1"/>
          </p:nvPr>
        </p:nvSpPr>
        <p:spPr/>
        <p:txBody>
          <a:bodyPr>
            <a:normAutofit/>
          </a:bodyPr>
          <a:lstStyle/>
          <a:p>
            <a:r>
              <a:rPr lang="en-US" sz="3600" dirty="0" smtClean="0"/>
              <a:t>Understand relationships among perceptions of career development opportunity, employee commitment, and employee retention;</a:t>
            </a:r>
          </a:p>
          <a:p>
            <a:r>
              <a:rPr lang="en-US" sz="3600" dirty="0" smtClean="0"/>
              <a:t>Evaluate the pros and cons of «promotion from within» versus «hiring from the outside» strategies;</a:t>
            </a:r>
          </a:p>
          <a:p>
            <a:r>
              <a:rPr lang="en-US" sz="3600" dirty="0" smtClean="0"/>
              <a:t>Integrate the effects of corporate culture, structure, and growth with career development and employee motivation, commitment, and retention;</a:t>
            </a:r>
          </a:p>
        </p:txBody>
      </p:sp>
    </p:spTree>
    <p:extLst>
      <p:ext uri="{BB962C8B-B14F-4D97-AF65-F5344CB8AC3E}">
        <p14:creationId xmlns:p14="http://schemas.microsoft.com/office/powerpoint/2010/main" val="24101291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What</a:t>
            </a:r>
            <a:r>
              <a:rPr lang="it-IT" dirty="0" smtClean="0"/>
              <a:t> </a:t>
            </a:r>
            <a:r>
              <a:rPr lang="it-IT" dirty="0" err="1" smtClean="0"/>
              <a:t>will</a:t>
            </a:r>
            <a:r>
              <a:rPr lang="it-IT" dirty="0" smtClean="0"/>
              <a:t> </a:t>
            </a:r>
            <a:r>
              <a:rPr lang="it-IT" dirty="0" err="1" smtClean="0"/>
              <a:t>we</a:t>
            </a:r>
            <a:r>
              <a:rPr lang="it-IT" dirty="0" smtClean="0"/>
              <a:t> do?</a:t>
            </a:r>
            <a:endParaRPr lang="it-IT" dirty="0"/>
          </a:p>
        </p:txBody>
      </p:sp>
      <p:sp>
        <p:nvSpPr>
          <p:cNvPr id="3" name="Segnaposto contenuto 2"/>
          <p:cNvSpPr>
            <a:spLocks noGrp="1"/>
          </p:cNvSpPr>
          <p:nvPr>
            <p:ph idx="1"/>
          </p:nvPr>
        </p:nvSpPr>
        <p:spPr/>
        <p:txBody>
          <a:bodyPr/>
          <a:lstStyle/>
          <a:p>
            <a:r>
              <a:rPr lang="en-US" sz="3600" dirty="0" smtClean="0"/>
              <a:t>Diagnose the current situation;</a:t>
            </a:r>
          </a:p>
          <a:p>
            <a:endParaRPr lang="en-US" sz="3600" dirty="0" smtClean="0"/>
          </a:p>
          <a:p>
            <a:r>
              <a:rPr lang="en-US" sz="3600" dirty="0" smtClean="0"/>
              <a:t>Distinguish between general problems, concrete manifestations and their causes;</a:t>
            </a:r>
          </a:p>
          <a:p>
            <a:endParaRPr lang="en-US" sz="3600" dirty="0" smtClean="0"/>
          </a:p>
          <a:p>
            <a:r>
              <a:rPr lang="en-US" sz="3600" dirty="0" smtClean="0"/>
              <a:t>Elaborate potential solving strategies.</a:t>
            </a:r>
          </a:p>
          <a:p>
            <a:endParaRPr lang="it-IT" dirty="0"/>
          </a:p>
        </p:txBody>
      </p:sp>
    </p:spTree>
    <p:extLst>
      <p:ext uri="{BB962C8B-B14F-4D97-AF65-F5344CB8AC3E}">
        <p14:creationId xmlns:p14="http://schemas.microsoft.com/office/powerpoint/2010/main" val="42117382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Assignment</a:t>
            </a:r>
            <a:r>
              <a:rPr lang="it-IT" dirty="0" smtClean="0"/>
              <a:t> </a:t>
            </a:r>
            <a:r>
              <a:rPr lang="it-IT" dirty="0" err="1" smtClean="0"/>
              <a:t>questions</a:t>
            </a:r>
            <a:endParaRPr lang="it-IT" dirty="0"/>
          </a:p>
        </p:txBody>
      </p:sp>
      <p:sp>
        <p:nvSpPr>
          <p:cNvPr id="3" name="Segnaposto contenuto 2"/>
          <p:cNvSpPr>
            <a:spLocks noGrp="1"/>
          </p:cNvSpPr>
          <p:nvPr>
            <p:ph idx="1"/>
          </p:nvPr>
        </p:nvSpPr>
        <p:spPr/>
        <p:txBody>
          <a:bodyPr>
            <a:normAutofit/>
          </a:bodyPr>
          <a:lstStyle/>
          <a:p>
            <a:endParaRPr lang="it-IT" sz="3600" dirty="0" smtClean="0"/>
          </a:p>
          <a:p>
            <a:r>
              <a:rPr lang="en-US" sz="3600" dirty="0" smtClean="0"/>
              <a:t>What is the general problem in this case?</a:t>
            </a:r>
          </a:p>
          <a:p>
            <a:r>
              <a:rPr lang="en-US" sz="3600" dirty="0" smtClean="0"/>
              <a:t>What are its symptoms (concrete manifestations)?</a:t>
            </a:r>
          </a:p>
          <a:p>
            <a:r>
              <a:rPr lang="en-US" sz="3600" dirty="0" smtClean="0"/>
              <a:t>What are the causes of such symptoms?</a:t>
            </a:r>
          </a:p>
          <a:p>
            <a:r>
              <a:rPr lang="en-US" sz="3600" dirty="0" smtClean="0"/>
              <a:t>What should </a:t>
            </a:r>
            <a:r>
              <a:rPr lang="en-US" sz="3600" dirty="0" err="1" smtClean="0"/>
              <a:t>Walstrom</a:t>
            </a:r>
            <a:r>
              <a:rPr lang="en-US" sz="3600" dirty="0" smtClean="0"/>
              <a:t> do to address these problems?</a:t>
            </a:r>
          </a:p>
          <a:p>
            <a:endParaRPr lang="en-US" sz="3600" dirty="0" smtClean="0"/>
          </a:p>
          <a:p>
            <a:r>
              <a:rPr lang="en-US" sz="3600" i="1" dirty="0" smtClean="0"/>
              <a:t>Please, create groups of 4-5 students…</a:t>
            </a:r>
            <a:endParaRPr lang="en-US" sz="3600" i="1" dirty="0"/>
          </a:p>
        </p:txBody>
      </p:sp>
    </p:spTree>
    <p:extLst>
      <p:ext uri="{BB962C8B-B14F-4D97-AF65-F5344CB8AC3E}">
        <p14:creationId xmlns:p14="http://schemas.microsoft.com/office/powerpoint/2010/main" val="16165465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The </a:t>
            </a:r>
            <a:r>
              <a:rPr lang="it-IT" dirty="0" err="1" smtClean="0"/>
              <a:t>main</a:t>
            </a:r>
            <a:r>
              <a:rPr lang="it-IT" dirty="0" smtClean="0"/>
              <a:t> </a:t>
            </a:r>
            <a:r>
              <a:rPr lang="it-IT" dirty="0" err="1" smtClean="0"/>
              <a:t>problem</a:t>
            </a:r>
            <a:r>
              <a:rPr lang="it-IT" dirty="0" smtClean="0"/>
              <a:t> </a:t>
            </a:r>
            <a:r>
              <a:rPr lang="it-IT" dirty="0" err="1" smtClean="0"/>
              <a:t>is</a:t>
            </a:r>
            <a:r>
              <a:rPr lang="it-IT" dirty="0" smtClean="0"/>
              <a:t>…</a:t>
            </a:r>
            <a:endParaRPr lang="it-IT" dirty="0"/>
          </a:p>
        </p:txBody>
      </p:sp>
      <p:sp>
        <p:nvSpPr>
          <p:cNvPr id="3" name="Segnaposto contenuto 2"/>
          <p:cNvSpPr>
            <a:spLocks noGrp="1"/>
          </p:cNvSpPr>
          <p:nvPr>
            <p:ph idx="1"/>
          </p:nvPr>
        </p:nvSpPr>
        <p:spPr/>
        <p:txBody>
          <a:bodyPr>
            <a:normAutofit/>
          </a:bodyPr>
          <a:lstStyle/>
          <a:p>
            <a:r>
              <a:rPr lang="en-US" sz="3600" dirty="0" smtClean="0"/>
              <a:t>career development and career paths in CH2M Hill have been neglected since the mid 1990s when the company began hiring new blood at high levels and acquiring new business in support of a change in its business strategy;</a:t>
            </a:r>
          </a:p>
          <a:p>
            <a:endParaRPr lang="en-US" sz="3600" dirty="0"/>
          </a:p>
          <a:p>
            <a:r>
              <a:rPr lang="en-US" sz="3600" i="1" dirty="0" smtClean="0"/>
              <a:t>In your opinion, what are its two main manifestations or symptoms?</a:t>
            </a:r>
            <a:endParaRPr lang="en-US" sz="3600" i="1" dirty="0"/>
          </a:p>
        </p:txBody>
      </p:sp>
    </p:spTree>
    <p:extLst>
      <p:ext uri="{BB962C8B-B14F-4D97-AF65-F5344CB8AC3E}">
        <p14:creationId xmlns:p14="http://schemas.microsoft.com/office/powerpoint/2010/main" val="1426977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smtClean="0"/>
              <a:t>The two main symptoms are…</a:t>
            </a:r>
            <a:endParaRPr lang="en-US" dirty="0"/>
          </a:p>
        </p:txBody>
      </p:sp>
      <p:sp>
        <p:nvSpPr>
          <p:cNvPr id="3" name="Segnaposto contenuto 2"/>
          <p:cNvSpPr>
            <a:spLocks noGrp="1"/>
          </p:cNvSpPr>
          <p:nvPr>
            <p:ph idx="1"/>
          </p:nvPr>
        </p:nvSpPr>
        <p:spPr/>
        <p:txBody>
          <a:bodyPr>
            <a:normAutofit/>
          </a:bodyPr>
          <a:lstStyle/>
          <a:p>
            <a:r>
              <a:rPr lang="en-US" sz="3600" dirty="0" smtClean="0"/>
              <a:t>Unacceptably high voluntary turnover among new employees;</a:t>
            </a:r>
          </a:p>
          <a:p>
            <a:r>
              <a:rPr lang="en-US" sz="3600" dirty="0" smtClean="0"/>
              <a:t>Few or no qualified internal candidates for higher level leadership positions; </a:t>
            </a:r>
          </a:p>
          <a:p>
            <a:endParaRPr lang="en-US" sz="3600" dirty="0"/>
          </a:p>
          <a:p>
            <a:r>
              <a:rPr lang="en-US" sz="3600" i="1" dirty="0" smtClean="0"/>
              <a:t>In your opinion, what are the causes </a:t>
            </a:r>
            <a:r>
              <a:rPr lang="en-US" sz="3600" i="1" smtClean="0"/>
              <a:t>of this </a:t>
            </a:r>
            <a:r>
              <a:rPr lang="en-US" sz="3600" i="1" dirty="0" smtClean="0"/>
              <a:t>unacceptably high turnover rate?</a:t>
            </a:r>
            <a:endParaRPr lang="en-US" sz="3600" i="1" dirty="0"/>
          </a:p>
        </p:txBody>
      </p:sp>
    </p:spTree>
    <p:extLst>
      <p:ext uri="{BB962C8B-B14F-4D97-AF65-F5344CB8AC3E}">
        <p14:creationId xmlns:p14="http://schemas.microsoft.com/office/powerpoint/2010/main" val="416700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The </a:t>
            </a:r>
            <a:r>
              <a:rPr lang="it-IT" dirty="0" err="1" smtClean="0"/>
              <a:t>reasons</a:t>
            </a:r>
            <a:r>
              <a:rPr lang="it-IT" dirty="0" smtClean="0"/>
              <a:t> for high turnover….</a:t>
            </a:r>
            <a:endParaRPr lang="it-IT" dirty="0"/>
          </a:p>
        </p:txBody>
      </p:sp>
      <p:sp>
        <p:nvSpPr>
          <p:cNvPr id="3" name="Segnaposto contenuto 2"/>
          <p:cNvSpPr>
            <a:spLocks noGrp="1"/>
          </p:cNvSpPr>
          <p:nvPr>
            <p:ph idx="1"/>
          </p:nvPr>
        </p:nvSpPr>
        <p:spPr>
          <a:xfrm>
            <a:off x="838200" y="1815234"/>
            <a:ext cx="10515600" cy="4351338"/>
          </a:xfrm>
        </p:spPr>
        <p:txBody>
          <a:bodyPr>
            <a:noAutofit/>
          </a:bodyPr>
          <a:lstStyle/>
          <a:p>
            <a:r>
              <a:rPr lang="en-US" sz="3200" dirty="0" smtClean="0"/>
              <a:t>Lack of career opportunity as you can read from exit interviews as well as the element of work about which there is least satisfaction in the engagement survey;</a:t>
            </a:r>
          </a:p>
          <a:p>
            <a:r>
              <a:rPr lang="en-US" sz="3200" dirty="0" smtClean="0"/>
              <a:t>Lack of mentoring or coaching;</a:t>
            </a:r>
          </a:p>
          <a:p>
            <a:endParaRPr lang="en-US" sz="3200" dirty="0"/>
          </a:p>
          <a:p>
            <a:r>
              <a:rPr lang="en-US" sz="3200" i="1" dirty="0" smtClean="0"/>
              <a:t>In your opinion, why the lack of career opportunity leads to turnover?</a:t>
            </a:r>
          </a:p>
          <a:p>
            <a:r>
              <a:rPr lang="en-US" sz="3200" i="1" dirty="0" smtClean="0"/>
              <a:t>And why is there a lack of career opportunity, real or perceived?</a:t>
            </a:r>
            <a:endParaRPr lang="en-US" sz="3200" i="1" dirty="0"/>
          </a:p>
        </p:txBody>
      </p:sp>
    </p:spTree>
    <p:extLst>
      <p:ext uri="{BB962C8B-B14F-4D97-AF65-F5344CB8AC3E}">
        <p14:creationId xmlns:p14="http://schemas.microsoft.com/office/powerpoint/2010/main" val="2176460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7429501" y="3010793"/>
            <a:ext cx="4762499" cy="3662541"/>
          </a:xfrm>
          <a:prstGeom prst="rect">
            <a:avLst/>
          </a:prstGeom>
          <a:noFill/>
        </p:spPr>
        <p:txBody>
          <a:bodyPr wrap="square" rtlCol="0">
            <a:spAutoFit/>
          </a:bodyPr>
          <a:lstStyle/>
          <a:p>
            <a:r>
              <a:rPr lang="it-IT" sz="1600" b="1" u="sng" dirty="0" smtClean="0"/>
              <a:t>1. </a:t>
            </a:r>
            <a:r>
              <a:rPr lang="it-IT" sz="1600" b="1" u="sng" dirty="0" err="1" smtClean="0"/>
              <a:t>Why</a:t>
            </a:r>
            <a:r>
              <a:rPr lang="it-IT" sz="1600" b="1" u="sng" dirty="0" smtClean="0"/>
              <a:t> </a:t>
            </a:r>
            <a:r>
              <a:rPr lang="it-IT" sz="1600" b="1" u="sng" dirty="0" err="1" smtClean="0"/>
              <a:t>does</a:t>
            </a:r>
            <a:r>
              <a:rPr lang="it-IT" sz="1600" b="1" u="sng" dirty="0" smtClean="0"/>
              <a:t> a </a:t>
            </a:r>
            <a:r>
              <a:rPr lang="it-IT" sz="1600" b="1" u="sng" dirty="0" err="1" smtClean="0"/>
              <a:t>lack</a:t>
            </a:r>
            <a:r>
              <a:rPr lang="it-IT" sz="1600" b="1" u="sng" dirty="0" smtClean="0"/>
              <a:t> of career </a:t>
            </a:r>
            <a:r>
              <a:rPr lang="it-IT" sz="1600" b="1" u="sng" dirty="0" err="1" smtClean="0"/>
              <a:t>opportunity</a:t>
            </a:r>
            <a:r>
              <a:rPr lang="it-IT" sz="1600" b="1" u="sng" dirty="0" smtClean="0"/>
              <a:t> </a:t>
            </a:r>
            <a:r>
              <a:rPr lang="it-IT" sz="1600" b="1" u="sng" dirty="0" err="1" smtClean="0"/>
              <a:t>leads</a:t>
            </a:r>
            <a:r>
              <a:rPr lang="it-IT" sz="1600" b="1" u="sng" dirty="0" smtClean="0"/>
              <a:t> to turnover, in general?</a:t>
            </a:r>
          </a:p>
          <a:p>
            <a:r>
              <a:rPr lang="it-IT" sz="1600" dirty="0" err="1" smtClean="0"/>
              <a:t>Need</a:t>
            </a:r>
            <a:r>
              <a:rPr lang="it-IT" sz="1600" dirty="0" smtClean="0"/>
              <a:t> to </a:t>
            </a:r>
            <a:r>
              <a:rPr lang="it-IT" sz="1600" dirty="0" err="1" smtClean="0"/>
              <a:t>acquire</a:t>
            </a:r>
            <a:r>
              <a:rPr lang="it-IT" sz="1600" dirty="0" smtClean="0"/>
              <a:t> (</a:t>
            </a:r>
            <a:r>
              <a:rPr lang="it-IT" sz="1600" dirty="0" err="1" smtClean="0"/>
              <a:t>Nohria</a:t>
            </a:r>
            <a:r>
              <a:rPr lang="it-IT" sz="1600" dirty="0" smtClean="0"/>
              <a:t> et al., 2008):</a:t>
            </a:r>
          </a:p>
          <a:p>
            <a:pPr lvl="1"/>
            <a:r>
              <a:rPr lang="it-IT" sz="1600" dirty="0" smtClean="0"/>
              <a:t>Promotion</a:t>
            </a:r>
          </a:p>
          <a:p>
            <a:pPr lvl="1"/>
            <a:r>
              <a:rPr lang="it-IT" sz="1600" dirty="0" smtClean="0"/>
              <a:t>Status</a:t>
            </a:r>
          </a:p>
          <a:p>
            <a:pPr lvl="1"/>
            <a:r>
              <a:rPr lang="it-IT" sz="1600" dirty="0" err="1" smtClean="0"/>
              <a:t>Recognition</a:t>
            </a:r>
            <a:endParaRPr lang="it-IT" sz="1600" dirty="0" smtClean="0"/>
          </a:p>
          <a:p>
            <a:pPr lvl="1"/>
            <a:r>
              <a:rPr lang="it-IT" sz="1600" dirty="0" smtClean="0"/>
              <a:t>Money</a:t>
            </a:r>
          </a:p>
          <a:p>
            <a:pPr lvl="1"/>
            <a:r>
              <a:rPr lang="it-IT" sz="1600" dirty="0" smtClean="0"/>
              <a:t>Etc.</a:t>
            </a:r>
          </a:p>
          <a:p>
            <a:r>
              <a:rPr lang="it-IT" sz="1600" dirty="0" err="1" smtClean="0"/>
              <a:t>Need</a:t>
            </a:r>
            <a:r>
              <a:rPr lang="it-IT" sz="1600" dirty="0" smtClean="0"/>
              <a:t> to </a:t>
            </a:r>
            <a:r>
              <a:rPr lang="it-IT" sz="1600" dirty="0" err="1" smtClean="0"/>
              <a:t>comprehend</a:t>
            </a:r>
            <a:r>
              <a:rPr lang="it-IT" sz="1600" dirty="0" smtClean="0"/>
              <a:t>:</a:t>
            </a:r>
          </a:p>
          <a:p>
            <a:pPr lvl="1"/>
            <a:r>
              <a:rPr lang="it-IT" sz="1600" dirty="0" smtClean="0"/>
              <a:t>More </a:t>
            </a:r>
            <a:r>
              <a:rPr lang="it-IT" sz="1600" dirty="0" err="1" smtClean="0"/>
              <a:t>challenging</a:t>
            </a:r>
            <a:r>
              <a:rPr lang="it-IT" sz="1600" dirty="0" smtClean="0"/>
              <a:t> work</a:t>
            </a:r>
          </a:p>
          <a:p>
            <a:pPr lvl="1"/>
            <a:r>
              <a:rPr lang="it-IT" sz="1600" dirty="0" smtClean="0"/>
              <a:t>More control over </a:t>
            </a:r>
            <a:r>
              <a:rPr lang="it-IT" sz="1600" dirty="0" err="1" smtClean="0"/>
              <a:t>outcomes</a:t>
            </a:r>
            <a:endParaRPr lang="it-IT" sz="1600" dirty="0" smtClean="0"/>
          </a:p>
          <a:p>
            <a:r>
              <a:rPr lang="it-IT" sz="1600" dirty="0" err="1" smtClean="0"/>
              <a:t>Need</a:t>
            </a:r>
            <a:r>
              <a:rPr lang="it-IT" sz="1600" dirty="0" smtClean="0"/>
              <a:t> to </a:t>
            </a:r>
            <a:r>
              <a:rPr lang="it-IT" sz="1600" dirty="0" err="1" smtClean="0"/>
              <a:t>defend</a:t>
            </a:r>
            <a:r>
              <a:rPr lang="it-IT" sz="1600" dirty="0" smtClean="0"/>
              <a:t>:</a:t>
            </a:r>
          </a:p>
          <a:p>
            <a:pPr lvl="1"/>
            <a:r>
              <a:rPr lang="it-IT" sz="1600" dirty="0" err="1" smtClean="0"/>
              <a:t>Fairness</a:t>
            </a:r>
            <a:r>
              <a:rPr lang="it-IT" sz="1600" dirty="0" smtClean="0"/>
              <a:t> of promotion</a:t>
            </a:r>
          </a:p>
          <a:p>
            <a:r>
              <a:rPr lang="it-IT" sz="1600" dirty="0" err="1" smtClean="0"/>
              <a:t>Lack</a:t>
            </a:r>
            <a:r>
              <a:rPr lang="it-IT" sz="1600" dirty="0" smtClean="0"/>
              <a:t> of </a:t>
            </a:r>
            <a:r>
              <a:rPr lang="it-IT" sz="1600" dirty="0" err="1" smtClean="0"/>
              <a:t>commitment</a:t>
            </a:r>
            <a:r>
              <a:rPr lang="it-IT" sz="1600" dirty="0" smtClean="0"/>
              <a:t> due to </a:t>
            </a:r>
            <a:r>
              <a:rPr lang="it-IT" sz="1600" dirty="0" err="1" smtClean="0"/>
              <a:t>lack</a:t>
            </a:r>
            <a:r>
              <a:rPr lang="it-IT" sz="1600" dirty="0" smtClean="0"/>
              <a:t> of </a:t>
            </a:r>
            <a:r>
              <a:rPr lang="it-IT" sz="1600" dirty="0" err="1" smtClean="0"/>
              <a:t>opportunity</a:t>
            </a:r>
            <a:endParaRPr lang="it-IT" sz="1600" dirty="0"/>
          </a:p>
        </p:txBody>
      </p:sp>
      <p:sp>
        <p:nvSpPr>
          <p:cNvPr id="3" name="CasellaDiTesto 2"/>
          <p:cNvSpPr txBox="1"/>
          <p:nvPr/>
        </p:nvSpPr>
        <p:spPr>
          <a:xfrm>
            <a:off x="301337" y="3010793"/>
            <a:ext cx="6515099" cy="3847207"/>
          </a:xfrm>
          <a:prstGeom prst="rect">
            <a:avLst/>
          </a:prstGeom>
          <a:noFill/>
        </p:spPr>
        <p:txBody>
          <a:bodyPr wrap="square" rtlCol="0">
            <a:spAutoFit/>
          </a:bodyPr>
          <a:lstStyle/>
          <a:p>
            <a:r>
              <a:rPr lang="it-IT" sz="1600" b="1" u="sng" dirty="0" smtClean="0"/>
              <a:t>2. </a:t>
            </a:r>
            <a:r>
              <a:rPr lang="it-IT" sz="1600" b="1" u="sng" dirty="0" err="1" smtClean="0"/>
              <a:t>Why</a:t>
            </a:r>
            <a:r>
              <a:rPr lang="it-IT" sz="1600" b="1" u="sng" dirty="0" smtClean="0"/>
              <a:t> </a:t>
            </a:r>
            <a:r>
              <a:rPr lang="it-IT" sz="1600" b="1" u="sng" dirty="0" err="1" smtClean="0"/>
              <a:t>is</a:t>
            </a:r>
            <a:r>
              <a:rPr lang="it-IT" sz="1600" b="1" u="sng" dirty="0" smtClean="0"/>
              <a:t> </a:t>
            </a:r>
            <a:r>
              <a:rPr lang="it-IT" sz="1600" b="1" u="sng" dirty="0" err="1" smtClean="0"/>
              <a:t>there</a:t>
            </a:r>
            <a:r>
              <a:rPr lang="it-IT" sz="1600" b="1" u="sng" dirty="0" smtClean="0"/>
              <a:t> a </a:t>
            </a:r>
            <a:r>
              <a:rPr lang="it-IT" sz="1600" b="1" u="sng" dirty="0" err="1" smtClean="0"/>
              <a:t>perceived</a:t>
            </a:r>
            <a:r>
              <a:rPr lang="it-IT" sz="1600" b="1" u="sng" dirty="0" smtClean="0"/>
              <a:t> </a:t>
            </a:r>
            <a:r>
              <a:rPr lang="it-IT" sz="1600" b="1" u="sng" dirty="0" err="1" smtClean="0"/>
              <a:t>lack</a:t>
            </a:r>
            <a:r>
              <a:rPr lang="it-IT" sz="1600" b="1" u="sng" dirty="0" smtClean="0"/>
              <a:t> of career </a:t>
            </a:r>
            <a:r>
              <a:rPr lang="it-IT" sz="1600" b="1" u="sng" dirty="0" err="1" smtClean="0"/>
              <a:t>opportunity</a:t>
            </a:r>
            <a:r>
              <a:rPr lang="it-IT" sz="1600" b="1" u="sng" dirty="0" smtClean="0"/>
              <a:t>?</a:t>
            </a:r>
          </a:p>
          <a:p>
            <a:r>
              <a:rPr lang="it-IT" sz="1600" dirty="0" smtClean="0"/>
              <a:t>Personal:</a:t>
            </a:r>
          </a:p>
          <a:p>
            <a:pPr lvl="1"/>
            <a:r>
              <a:rPr lang="it-IT" sz="1600" dirty="0" err="1" smtClean="0"/>
              <a:t>Not</a:t>
            </a:r>
            <a:r>
              <a:rPr lang="it-IT" sz="1600" dirty="0" smtClean="0"/>
              <a:t> a </a:t>
            </a:r>
            <a:r>
              <a:rPr lang="it-IT" sz="1600" dirty="0" err="1" smtClean="0"/>
              <a:t>good</a:t>
            </a:r>
            <a:r>
              <a:rPr lang="it-IT" sz="1600" dirty="0" smtClean="0"/>
              <a:t> </a:t>
            </a:r>
            <a:r>
              <a:rPr lang="it-IT" sz="1600" dirty="0" err="1" smtClean="0"/>
              <a:t>networker</a:t>
            </a:r>
            <a:endParaRPr lang="it-IT" sz="1600" dirty="0" smtClean="0"/>
          </a:p>
          <a:p>
            <a:pPr lvl="1"/>
            <a:r>
              <a:rPr lang="it-IT" sz="1600" dirty="0" err="1" smtClean="0"/>
              <a:t>Introverted</a:t>
            </a:r>
            <a:endParaRPr lang="it-IT" sz="1600" dirty="0" smtClean="0"/>
          </a:p>
          <a:p>
            <a:pPr lvl="1"/>
            <a:r>
              <a:rPr lang="it-IT" sz="1600" dirty="0" smtClean="0"/>
              <a:t>Too </a:t>
            </a:r>
            <a:r>
              <a:rPr lang="it-IT" sz="1600" dirty="0" err="1" smtClean="0"/>
              <a:t>impatient</a:t>
            </a:r>
            <a:r>
              <a:rPr lang="it-IT" sz="1600" dirty="0" smtClean="0"/>
              <a:t> for promotion</a:t>
            </a:r>
          </a:p>
          <a:p>
            <a:r>
              <a:rPr lang="it-IT" sz="1600" dirty="0" err="1" smtClean="0"/>
              <a:t>Interpersonal</a:t>
            </a:r>
            <a:r>
              <a:rPr lang="it-IT" sz="1600" dirty="0" smtClean="0"/>
              <a:t>:</a:t>
            </a:r>
          </a:p>
          <a:p>
            <a:pPr lvl="1"/>
            <a:r>
              <a:rPr lang="it-IT" sz="1600" dirty="0" err="1" smtClean="0"/>
              <a:t>Poorly</a:t>
            </a:r>
            <a:r>
              <a:rPr lang="it-IT" sz="1600" dirty="0" smtClean="0"/>
              <a:t> </a:t>
            </a:r>
            <a:r>
              <a:rPr lang="it-IT" sz="1600" dirty="0" err="1" smtClean="0"/>
              <a:t>trained</a:t>
            </a:r>
            <a:r>
              <a:rPr lang="it-IT" sz="1600" dirty="0" smtClean="0"/>
              <a:t> </a:t>
            </a:r>
            <a:r>
              <a:rPr lang="it-IT" sz="1600" dirty="0" err="1" smtClean="0"/>
              <a:t>supervsisors</a:t>
            </a:r>
            <a:r>
              <a:rPr lang="it-IT" sz="1600" dirty="0" smtClean="0"/>
              <a:t>, i.e., </a:t>
            </a:r>
            <a:r>
              <a:rPr lang="it-IT" sz="1600" dirty="0" err="1" smtClean="0"/>
              <a:t>lack</a:t>
            </a:r>
            <a:r>
              <a:rPr lang="it-IT" sz="1600" dirty="0" smtClean="0"/>
              <a:t> of </a:t>
            </a:r>
            <a:r>
              <a:rPr lang="it-IT" sz="1600" dirty="0" err="1" smtClean="0"/>
              <a:t>mentoring</a:t>
            </a:r>
            <a:r>
              <a:rPr lang="it-IT" sz="1600" dirty="0" smtClean="0"/>
              <a:t>/</a:t>
            </a:r>
            <a:r>
              <a:rPr lang="it-IT" sz="1600" dirty="0" err="1" smtClean="0"/>
              <a:t>coaching</a:t>
            </a:r>
            <a:endParaRPr lang="it-IT" sz="1600" dirty="0" smtClean="0"/>
          </a:p>
          <a:p>
            <a:r>
              <a:rPr lang="it-IT" sz="1600" dirty="0" smtClean="0"/>
              <a:t>Systems and </a:t>
            </a:r>
            <a:r>
              <a:rPr lang="it-IT" sz="1600" dirty="0" err="1" smtClean="0"/>
              <a:t>processes</a:t>
            </a:r>
            <a:r>
              <a:rPr lang="it-IT" sz="1600" dirty="0" smtClean="0"/>
              <a:t>:</a:t>
            </a:r>
          </a:p>
          <a:p>
            <a:pPr lvl="1"/>
            <a:r>
              <a:rPr lang="it-IT" sz="1600" dirty="0" err="1" smtClean="0"/>
              <a:t>There</a:t>
            </a:r>
            <a:r>
              <a:rPr lang="it-IT" sz="1600" dirty="0" smtClean="0"/>
              <a:t> are </a:t>
            </a:r>
            <a:r>
              <a:rPr lang="it-IT" sz="1600" dirty="0" err="1" smtClean="0"/>
              <a:t>not</a:t>
            </a:r>
            <a:r>
              <a:rPr lang="it-IT" sz="1600" dirty="0" smtClean="0"/>
              <a:t> </a:t>
            </a:r>
            <a:r>
              <a:rPr lang="it-IT" sz="1600" dirty="0" err="1" smtClean="0"/>
              <a:t>well-defined</a:t>
            </a:r>
            <a:r>
              <a:rPr lang="it-IT" sz="1600" dirty="0" smtClean="0"/>
              <a:t> career-</a:t>
            </a:r>
            <a:r>
              <a:rPr lang="it-IT" sz="1600" dirty="0" err="1" smtClean="0"/>
              <a:t>paths</a:t>
            </a:r>
            <a:endParaRPr lang="it-IT" sz="1600" dirty="0" smtClean="0"/>
          </a:p>
          <a:p>
            <a:pPr lvl="1"/>
            <a:r>
              <a:rPr lang="it-IT" sz="1600" dirty="0" err="1" smtClean="0"/>
              <a:t>Person</a:t>
            </a:r>
            <a:r>
              <a:rPr lang="it-IT" sz="1600" dirty="0" smtClean="0"/>
              <a:t>-job match </a:t>
            </a:r>
            <a:r>
              <a:rPr lang="it-IT" sz="1600" dirty="0" err="1" smtClean="0"/>
              <a:t>system</a:t>
            </a:r>
            <a:r>
              <a:rPr lang="it-IT" sz="1600" dirty="0" smtClean="0"/>
              <a:t> </a:t>
            </a:r>
            <a:r>
              <a:rPr lang="it-IT" sz="1600" dirty="0" err="1" smtClean="0"/>
              <a:t>does</a:t>
            </a:r>
            <a:r>
              <a:rPr lang="it-IT" sz="1600" dirty="0" smtClean="0"/>
              <a:t> </a:t>
            </a:r>
            <a:r>
              <a:rPr lang="it-IT" sz="1600" dirty="0" err="1" smtClean="0"/>
              <a:t>not</a:t>
            </a:r>
            <a:r>
              <a:rPr lang="it-IT" sz="1600" dirty="0" smtClean="0"/>
              <a:t> work</a:t>
            </a:r>
          </a:p>
          <a:p>
            <a:pPr lvl="1"/>
            <a:r>
              <a:rPr lang="it-IT" sz="1600" dirty="0" err="1" smtClean="0"/>
              <a:t>Organizational</a:t>
            </a:r>
            <a:r>
              <a:rPr lang="it-IT" sz="1600" dirty="0" smtClean="0"/>
              <a:t> </a:t>
            </a:r>
            <a:r>
              <a:rPr lang="it-IT" sz="1600" dirty="0" err="1" smtClean="0"/>
              <a:t>socialization</a:t>
            </a:r>
            <a:r>
              <a:rPr lang="it-IT" sz="1600" dirty="0" smtClean="0"/>
              <a:t> </a:t>
            </a:r>
            <a:r>
              <a:rPr lang="it-IT" sz="1600" dirty="0" err="1" smtClean="0"/>
              <a:t>processes</a:t>
            </a:r>
            <a:r>
              <a:rPr lang="it-IT" sz="1600" dirty="0" smtClean="0"/>
              <a:t> do </a:t>
            </a:r>
            <a:r>
              <a:rPr lang="it-IT" sz="1600" dirty="0" err="1" smtClean="0"/>
              <a:t>not</a:t>
            </a:r>
            <a:r>
              <a:rPr lang="it-IT" sz="1600" dirty="0" smtClean="0"/>
              <a:t> work</a:t>
            </a:r>
          </a:p>
          <a:p>
            <a:r>
              <a:rPr lang="it-IT" sz="1600" dirty="0" err="1" smtClean="0"/>
              <a:t>Organizational</a:t>
            </a:r>
            <a:r>
              <a:rPr lang="it-IT" sz="1600" dirty="0" smtClean="0"/>
              <a:t>:</a:t>
            </a:r>
          </a:p>
          <a:p>
            <a:pPr lvl="1"/>
            <a:r>
              <a:rPr lang="it-IT" sz="1600" dirty="0" err="1" smtClean="0"/>
              <a:t>Growth</a:t>
            </a:r>
            <a:r>
              <a:rPr lang="it-IT" sz="1600" dirty="0" smtClean="0"/>
              <a:t> </a:t>
            </a:r>
            <a:r>
              <a:rPr lang="it-IT" sz="1600" dirty="0" err="1" smtClean="0"/>
              <a:t>through</a:t>
            </a:r>
            <a:r>
              <a:rPr lang="it-IT" sz="1600" dirty="0" smtClean="0"/>
              <a:t> </a:t>
            </a:r>
            <a:r>
              <a:rPr lang="it-IT" sz="1600" dirty="0" err="1" smtClean="0"/>
              <a:t>acquisitions</a:t>
            </a:r>
            <a:r>
              <a:rPr lang="it-IT" sz="1600" dirty="0" smtClean="0"/>
              <a:t> </a:t>
            </a:r>
            <a:r>
              <a:rPr lang="it-IT" sz="1600" dirty="0" err="1" smtClean="0"/>
              <a:t>obstructed</a:t>
            </a:r>
            <a:r>
              <a:rPr lang="it-IT" sz="1600" dirty="0" smtClean="0"/>
              <a:t> the </a:t>
            </a:r>
            <a:r>
              <a:rPr lang="it-IT" sz="1600" dirty="0" err="1" smtClean="0"/>
              <a:t>paths</a:t>
            </a:r>
            <a:endParaRPr lang="it-IT" sz="1600" dirty="0" smtClean="0"/>
          </a:p>
          <a:p>
            <a:pPr lvl="1"/>
            <a:r>
              <a:rPr lang="it-IT" sz="1600" dirty="0" smtClean="0"/>
              <a:t>Project </a:t>
            </a:r>
            <a:r>
              <a:rPr lang="it-IT" sz="1600" dirty="0" err="1" smtClean="0"/>
              <a:t>organization</a:t>
            </a:r>
            <a:r>
              <a:rPr lang="it-IT" sz="1600" dirty="0" smtClean="0"/>
              <a:t>: </a:t>
            </a:r>
            <a:r>
              <a:rPr lang="it-IT" sz="1600" dirty="0" err="1" smtClean="0"/>
              <a:t>too</a:t>
            </a:r>
            <a:r>
              <a:rPr lang="it-IT" sz="1600" dirty="0" smtClean="0"/>
              <a:t> </a:t>
            </a:r>
            <a:r>
              <a:rPr lang="it-IT" sz="1600" dirty="0" err="1" smtClean="0"/>
              <a:t>much</a:t>
            </a:r>
            <a:r>
              <a:rPr lang="it-IT" sz="1600" dirty="0" smtClean="0"/>
              <a:t> </a:t>
            </a:r>
            <a:r>
              <a:rPr lang="it-IT" sz="1600" dirty="0" err="1" smtClean="0"/>
              <a:t>identification</a:t>
            </a:r>
            <a:r>
              <a:rPr lang="it-IT" sz="1600" dirty="0" smtClean="0"/>
              <a:t> with </a:t>
            </a:r>
            <a:r>
              <a:rPr lang="it-IT" sz="1600" dirty="0" err="1" smtClean="0"/>
              <a:t>projects</a:t>
            </a:r>
            <a:r>
              <a:rPr lang="it-IT" sz="1600" dirty="0" smtClean="0"/>
              <a:t> </a:t>
            </a:r>
          </a:p>
          <a:p>
            <a:pPr lvl="1"/>
            <a:r>
              <a:rPr lang="it-IT" sz="1600" dirty="0" err="1" smtClean="0"/>
              <a:t>Autonomous</a:t>
            </a:r>
            <a:r>
              <a:rPr lang="it-IT" sz="1600" dirty="0" smtClean="0"/>
              <a:t> culture</a:t>
            </a:r>
            <a:endParaRPr lang="it-IT" sz="1600" dirty="0"/>
          </a:p>
        </p:txBody>
      </p:sp>
      <p:sp>
        <p:nvSpPr>
          <p:cNvPr id="4" name="CasellaDiTesto 3"/>
          <p:cNvSpPr txBox="1"/>
          <p:nvPr/>
        </p:nvSpPr>
        <p:spPr>
          <a:xfrm>
            <a:off x="1716232" y="145472"/>
            <a:ext cx="8738754" cy="2431435"/>
          </a:xfrm>
          <a:prstGeom prst="rect">
            <a:avLst/>
          </a:prstGeom>
          <a:noFill/>
        </p:spPr>
        <p:txBody>
          <a:bodyPr wrap="square" rtlCol="0">
            <a:spAutoFit/>
          </a:bodyPr>
          <a:lstStyle/>
          <a:p>
            <a:r>
              <a:rPr lang="it-IT" sz="1600" b="1" u="sng" dirty="0" smtClean="0"/>
              <a:t>3. </a:t>
            </a:r>
            <a:r>
              <a:rPr lang="it-IT" sz="1600" b="1" u="sng" dirty="0" err="1" smtClean="0"/>
              <a:t>What</a:t>
            </a:r>
            <a:r>
              <a:rPr lang="it-IT" sz="1600" b="1" u="sng" dirty="0" smtClean="0"/>
              <a:t> else </a:t>
            </a:r>
            <a:r>
              <a:rPr lang="it-IT" sz="1600" b="1" u="sng" dirty="0" err="1" smtClean="0"/>
              <a:t>might</a:t>
            </a:r>
            <a:r>
              <a:rPr lang="it-IT" sz="1600" b="1" u="sng" dirty="0" smtClean="0"/>
              <a:t> be </a:t>
            </a:r>
            <a:r>
              <a:rPr lang="it-IT" sz="1600" b="1" u="sng" dirty="0" err="1" smtClean="0"/>
              <a:t>contributing</a:t>
            </a:r>
            <a:r>
              <a:rPr lang="it-IT" sz="1600" b="1" u="sng" dirty="0" smtClean="0"/>
              <a:t> to turnover, </a:t>
            </a:r>
            <a:r>
              <a:rPr lang="it-IT" sz="1600" b="1" u="sng" dirty="0" err="1" smtClean="0"/>
              <a:t>other</a:t>
            </a:r>
            <a:r>
              <a:rPr lang="it-IT" sz="1600" b="1" u="sng" dirty="0" smtClean="0"/>
              <a:t> </a:t>
            </a:r>
            <a:r>
              <a:rPr lang="it-IT" sz="1600" b="1" u="sng" dirty="0" err="1" smtClean="0"/>
              <a:t>than</a:t>
            </a:r>
            <a:r>
              <a:rPr lang="it-IT" sz="1600" b="1" u="sng" dirty="0" smtClean="0"/>
              <a:t> </a:t>
            </a:r>
            <a:r>
              <a:rPr lang="it-IT" sz="1600" b="1" u="sng" dirty="0" err="1" smtClean="0"/>
              <a:t>things</a:t>
            </a:r>
            <a:r>
              <a:rPr lang="it-IT" sz="1600" b="1" u="sng" dirty="0" smtClean="0"/>
              <a:t> </a:t>
            </a:r>
            <a:r>
              <a:rPr lang="it-IT" sz="1600" b="1" u="sng" dirty="0" err="1" smtClean="0"/>
              <a:t>connected</a:t>
            </a:r>
            <a:r>
              <a:rPr lang="it-IT" sz="1600" b="1" u="sng" dirty="0" smtClean="0"/>
              <a:t> to career </a:t>
            </a:r>
            <a:r>
              <a:rPr lang="it-IT" sz="1600" b="1" u="sng" dirty="0" err="1" smtClean="0"/>
              <a:t>opportunity</a:t>
            </a:r>
            <a:r>
              <a:rPr lang="it-IT" sz="1600" b="1" u="sng" dirty="0" smtClean="0"/>
              <a:t>?</a:t>
            </a:r>
          </a:p>
          <a:p>
            <a:r>
              <a:rPr lang="it-IT" sz="1600" dirty="0" err="1" smtClean="0"/>
              <a:t>Lack</a:t>
            </a:r>
            <a:r>
              <a:rPr lang="it-IT" sz="1600" dirty="0" smtClean="0"/>
              <a:t> of job </a:t>
            </a:r>
            <a:r>
              <a:rPr lang="it-IT" sz="1600" dirty="0" err="1" smtClean="0"/>
              <a:t>clarity</a:t>
            </a:r>
            <a:r>
              <a:rPr lang="it-IT" sz="1600" dirty="0" smtClean="0"/>
              <a:t>:</a:t>
            </a:r>
          </a:p>
          <a:p>
            <a:pPr lvl="1"/>
            <a:r>
              <a:rPr lang="it-IT" sz="1600" dirty="0" err="1" smtClean="0"/>
              <a:t>Poor</a:t>
            </a:r>
            <a:r>
              <a:rPr lang="it-IT" sz="1600" dirty="0" smtClean="0"/>
              <a:t> new </a:t>
            </a:r>
            <a:r>
              <a:rPr lang="it-IT" sz="1600" dirty="0" err="1" smtClean="0"/>
              <a:t>employee</a:t>
            </a:r>
            <a:r>
              <a:rPr lang="it-IT" sz="1600" dirty="0" smtClean="0"/>
              <a:t> </a:t>
            </a:r>
            <a:r>
              <a:rPr lang="it-IT" sz="1600" dirty="0" err="1" smtClean="0"/>
              <a:t>orientation</a:t>
            </a:r>
            <a:endParaRPr lang="it-IT" sz="1600" dirty="0" smtClean="0"/>
          </a:p>
          <a:p>
            <a:pPr lvl="1"/>
            <a:r>
              <a:rPr lang="it-IT" sz="1600" dirty="0" smtClean="0"/>
              <a:t>Too </a:t>
            </a:r>
            <a:r>
              <a:rPr lang="it-IT" sz="1600" dirty="0" err="1" smtClean="0"/>
              <a:t>much</a:t>
            </a:r>
            <a:r>
              <a:rPr lang="it-IT" sz="1600" dirty="0" smtClean="0"/>
              <a:t> </a:t>
            </a:r>
            <a:r>
              <a:rPr lang="it-IT" sz="1600" dirty="0" err="1" smtClean="0"/>
              <a:t>autonomy</a:t>
            </a:r>
            <a:endParaRPr lang="it-IT" sz="1600" dirty="0" smtClean="0"/>
          </a:p>
          <a:p>
            <a:pPr lvl="1"/>
            <a:r>
              <a:rPr lang="it-IT" sz="1600" dirty="0" err="1" smtClean="0"/>
              <a:t>Supervisors</a:t>
            </a:r>
            <a:r>
              <a:rPr lang="it-IT" sz="1600" dirty="0" smtClean="0"/>
              <a:t> </a:t>
            </a:r>
            <a:r>
              <a:rPr lang="it-IT" sz="1600" dirty="0" err="1" smtClean="0"/>
              <a:t>don’t</a:t>
            </a:r>
            <a:r>
              <a:rPr lang="it-IT" sz="1600" dirty="0" smtClean="0"/>
              <a:t> </a:t>
            </a:r>
            <a:r>
              <a:rPr lang="it-IT" sz="1600" dirty="0" err="1" smtClean="0"/>
              <a:t>give</a:t>
            </a:r>
            <a:r>
              <a:rPr lang="it-IT" sz="1600" dirty="0" smtClean="0"/>
              <a:t> </a:t>
            </a:r>
            <a:r>
              <a:rPr lang="it-IT" sz="1600" dirty="0" err="1" smtClean="0"/>
              <a:t>enough</a:t>
            </a:r>
            <a:r>
              <a:rPr lang="it-IT" sz="1600" dirty="0" smtClean="0"/>
              <a:t> </a:t>
            </a:r>
            <a:r>
              <a:rPr lang="it-IT" sz="1600" dirty="0" err="1" smtClean="0"/>
              <a:t>guidance</a:t>
            </a:r>
            <a:endParaRPr lang="it-IT" sz="1600" dirty="0" smtClean="0"/>
          </a:p>
          <a:p>
            <a:r>
              <a:rPr lang="it-IT" sz="1600" dirty="0" err="1" smtClean="0"/>
              <a:t>Scarce</a:t>
            </a:r>
            <a:r>
              <a:rPr lang="it-IT" sz="1600" dirty="0" smtClean="0"/>
              <a:t> and </a:t>
            </a:r>
            <a:r>
              <a:rPr lang="it-IT" sz="1600" dirty="0" err="1" smtClean="0"/>
              <a:t>valuable</a:t>
            </a:r>
            <a:r>
              <a:rPr lang="it-IT" sz="1600" dirty="0" smtClean="0"/>
              <a:t> </a:t>
            </a:r>
            <a:r>
              <a:rPr lang="it-IT" sz="1600" dirty="0" err="1" smtClean="0"/>
              <a:t>skills</a:t>
            </a:r>
            <a:r>
              <a:rPr lang="it-IT" sz="1600" dirty="0" smtClean="0"/>
              <a:t> -&gt; </a:t>
            </a:r>
            <a:r>
              <a:rPr lang="it-IT" sz="1600" dirty="0" err="1" smtClean="0"/>
              <a:t>outside</a:t>
            </a:r>
            <a:r>
              <a:rPr lang="it-IT" sz="1600" dirty="0" smtClean="0"/>
              <a:t> </a:t>
            </a:r>
            <a:r>
              <a:rPr lang="it-IT" sz="1600" dirty="0" err="1" smtClean="0"/>
              <a:t>opportunities</a:t>
            </a:r>
            <a:endParaRPr lang="it-IT" sz="1600" dirty="0" smtClean="0"/>
          </a:p>
          <a:p>
            <a:r>
              <a:rPr lang="it-IT" sz="1600" dirty="0" err="1" smtClean="0"/>
              <a:t>Bonuses</a:t>
            </a:r>
            <a:r>
              <a:rPr lang="it-IT" sz="1600" dirty="0" smtClean="0"/>
              <a:t> and </a:t>
            </a:r>
            <a:r>
              <a:rPr lang="it-IT" sz="1600" dirty="0" err="1" smtClean="0"/>
              <a:t>raises</a:t>
            </a:r>
            <a:r>
              <a:rPr lang="it-IT" sz="1600" dirty="0" smtClean="0"/>
              <a:t> </a:t>
            </a:r>
            <a:r>
              <a:rPr lang="it-IT" sz="1600" dirty="0" err="1" smtClean="0"/>
              <a:t>not</a:t>
            </a:r>
            <a:r>
              <a:rPr lang="it-IT" sz="1600" dirty="0" smtClean="0"/>
              <a:t> big </a:t>
            </a:r>
            <a:r>
              <a:rPr lang="it-IT" sz="1600" dirty="0" err="1" smtClean="0"/>
              <a:t>enough</a:t>
            </a:r>
            <a:endParaRPr lang="it-IT" sz="1600" dirty="0" smtClean="0"/>
          </a:p>
          <a:p>
            <a:r>
              <a:rPr lang="it-IT" sz="1600" dirty="0" err="1" smtClean="0"/>
              <a:t>Poor</a:t>
            </a:r>
            <a:r>
              <a:rPr lang="it-IT" sz="1600" dirty="0" smtClean="0"/>
              <a:t> </a:t>
            </a:r>
            <a:r>
              <a:rPr lang="it-IT" sz="1600" dirty="0" err="1" smtClean="0"/>
              <a:t>pay</a:t>
            </a:r>
            <a:r>
              <a:rPr lang="it-IT" sz="1600" dirty="0" smtClean="0"/>
              <a:t>-performance link</a:t>
            </a:r>
          </a:p>
          <a:p>
            <a:endParaRPr lang="it-IT" dirty="0"/>
          </a:p>
        </p:txBody>
      </p:sp>
      <p:sp>
        <p:nvSpPr>
          <p:cNvPr id="6" name="Rettangolo 5"/>
          <p:cNvSpPr/>
          <p:nvPr/>
        </p:nvSpPr>
        <p:spPr>
          <a:xfrm>
            <a:off x="4114799" y="2365120"/>
            <a:ext cx="2701637" cy="44680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it-IT" dirty="0" err="1" smtClean="0"/>
              <a:t>Lack</a:t>
            </a:r>
            <a:r>
              <a:rPr lang="it-IT" dirty="0" smtClean="0"/>
              <a:t> of career </a:t>
            </a:r>
            <a:r>
              <a:rPr lang="it-IT" dirty="0" err="1" smtClean="0"/>
              <a:t>opportunity</a:t>
            </a:r>
            <a:endParaRPr lang="it-IT" dirty="0"/>
          </a:p>
        </p:txBody>
      </p:sp>
      <p:sp>
        <p:nvSpPr>
          <p:cNvPr id="7" name="Rettangolo 6"/>
          <p:cNvSpPr/>
          <p:nvPr/>
        </p:nvSpPr>
        <p:spPr>
          <a:xfrm>
            <a:off x="8944842" y="2365120"/>
            <a:ext cx="1510144" cy="44034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it-IT" dirty="0" smtClean="0"/>
              <a:t>turnover</a:t>
            </a:r>
            <a:endParaRPr lang="it-IT" dirty="0"/>
          </a:p>
        </p:txBody>
      </p:sp>
      <p:sp>
        <p:nvSpPr>
          <p:cNvPr id="8" name="Freccia curva 7"/>
          <p:cNvSpPr/>
          <p:nvPr/>
        </p:nvSpPr>
        <p:spPr>
          <a:xfrm>
            <a:off x="1716232" y="2467783"/>
            <a:ext cx="2211532" cy="543010"/>
          </a:xfrm>
          <a:prstGeom prst="ben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it-IT">
              <a:solidFill>
                <a:schemeClr val="tx1"/>
              </a:solidFill>
            </a:endParaRPr>
          </a:p>
        </p:txBody>
      </p:sp>
      <p:sp>
        <p:nvSpPr>
          <p:cNvPr id="9" name="Freccia a destra 8"/>
          <p:cNvSpPr/>
          <p:nvPr/>
        </p:nvSpPr>
        <p:spPr>
          <a:xfrm rot="5400000">
            <a:off x="9000259" y="1240200"/>
            <a:ext cx="1579418" cy="259773"/>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it-IT"/>
          </a:p>
        </p:txBody>
      </p:sp>
      <p:sp>
        <p:nvSpPr>
          <p:cNvPr id="10" name="Freccia a destra 9"/>
          <p:cNvSpPr/>
          <p:nvPr/>
        </p:nvSpPr>
        <p:spPr>
          <a:xfrm>
            <a:off x="7252854" y="2454161"/>
            <a:ext cx="1298863" cy="245492"/>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it-IT"/>
          </a:p>
        </p:txBody>
      </p:sp>
    </p:spTree>
    <p:extLst>
      <p:ext uri="{BB962C8B-B14F-4D97-AF65-F5344CB8AC3E}">
        <p14:creationId xmlns:p14="http://schemas.microsoft.com/office/powerpoint/2010/main" val="3450020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5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fade">
                                      <p:cBhvr>
                                        <p:cTn id="20" dur="500"/>
                                        <p:tgtEl>
                                          <p:spTgt spid="4"/>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8" grpId="0" animBg="1"/>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42900" y="581891"/>
            <a:ext cx="11523518" cy="5456093"/>
          </a:xfrm>
        </p:spPr>
        <p:txBody>
          <a:bodyPr>
            <a:normAutofit fontScale="90000"/>
          </a:bodyPr>
          <a:lstStyle/>
          <a:p>
            <a:r>
              <a:rPr lang="it-IT" i="1" dirty="0" err="1" smtClean="0"/>
              <a:t>Let’s</a:t>
            </a:r>
            <a:r>
              <a:rPr lang="it-IT" i="1" dirty="0" smtClean="0"/>
              <a:t> go to the </a:t>
            </a:r>
            <a:r>
              <a:rPr lang="it-IT" i="1" dirty="0" err="1" smtClean="0"/>
              <a:t>second</a:t>
            </a:r>
            <a:r>
              <a:rPr lang="it-IT" i="1" dirty="0" smtClean="0"/>
              <a:t> concrete </a:t>
            </a:r>
            <a:r>
              <a:rPr lang="it-IT" i="1" dirty="0" err="1" smtClean="0"/>
              <a:t>problem</a:t>
            </a:r>
            <a:r>
              <a:rPr lang="it-IT" i="1" dirty="0" smtClean="0"/>
              <a:t>:</a:t>
            </a:r>
            <a:r>
              <a:rPr lang="it-IT" dirty="0" smtClean="0"/>
              <a:t/>
            </a:r>
            <a:br>
              <a:rPr lang="it-IT" dirty="0" smtClean="0"/>
            </a:br>
            <a:r>
              <a:rPr lang="it-IT" dirty="0" smtClean="0"/>
              <a:t/>
            </a:r>
            <a:br>
              <a:rPr lang="it-IT" dirty="0" smtClean="0"/>
            </a:br>
            <a:r>
              <a:rPr lang="en-US" dirty="0" smtClean="0"/>
              <a:t>Few or no qualified internal candidates for higher level leadership positions;</a:t>
            </a:r>
            <a:r>
              <a:rPr lang="it-IT" dirty="0" smtClean="0"/>
              <a:t/>
            </a:r>
            <a:br>
              <a:rPr lang="it-IT" dirty="0" smtClean="0"/>
            </a:br>
            <a:endParaRPr lang="it-IT" dirty="0"/>
          </a:p>
        </p:txBody>
      </p:sp>
    </p:spTree>
    <p:extLst>
      <p:ext uri="{BB962C8B-B14F-4D97-AF65-F5344CB8AC3E}">
        <p14:creationId xmlns:p14="http://schemas.microsoft.com/office/powerpoint/2010/main" val="268694123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1159</Words>
  <Application>Microsoft Office PowerPoint</Application>
  <PresentationFormat>Widescreen</PresentationFormat>
  <Paragraphs>180</Paragraphs>
  <Slides>14</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Tema di Office</vt:lpstr>
      <vt:lpstr>Reinventing organizational careers</vt:lpstr>
      <vt:lpstr>Learning objectives</vt:lpstr>
      <vt:lpstr>What will we do?</vt:lpstr>
      <vt:lpstr>Assignment questions</vt:lpstr>
      <vt:lpstr>The main problem is…</vt:lpstr>
      <vt:lpstr>The two main symptoms are…</vt:lpstr>
      <vt:lpstr>The reasons for high turnover….</vt:lpstr>
      <vt:lpstr>PowerPoint Presentation</vt:lpstr>
      <vt:lpstr>Let’s go to the second concrete problem:  Few or no qualified internal candidates for higher level leadership positions; </vt:lpstr>
      <vt:lpstr>Why do we lack of internal talent for advancement…</vt:lpstr>
      <vt:lpstr>Internal labour markets – advantages, disadvantagesand when to use them</vt:lpstr>
      <vt:lpstr>Last question:  what should Walstrom do?</vt:lpstr>
      <vt:lpstr>PowerPoint Presentation</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Reinventing organizational careers</dc:title>
  <dc:creator>Lo Presti</dc:creator>
  <cp:lastModifiedBy>Saija Mauno</cp:lastModifiedBy>
  <cp:revision>43</cp:revision>
  <dcterms:created xsi:type="dcterms:W3CDTF">2014-09-03T09:49:14Z</dcterms:created>
  <dcterms:modified xsi:type="dcterms:W3CDTF">2014-09-04T09:12:42Z</dcterms:modified>
</cp:coreProperties>
</file>