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57" r:id="rId3"/>
    <p:sldId id="258" r:id="rId4"/>
    <p:sldId id="259" r:id="rId5"/>
    <p:sldId id="260" r:id="rId6"/>
    <p:sldId id="261" r:id="rId7"/>
    <p:sldId id="262" r:id="rId8"/>
    <p:sldId id="263" r:id="rId9"/>
    <p:sldId id="264" r:id="rId10"/>
    <p:sldId id="265" r:id="rId11"/>
    <p:sldId id="277" r:id="rId12"/>
    <p:sldId id="295" r:id="rId13"/>
    <p:sldId id="266" r:id="rId14"/>
    <p:sldId id="267" r:id="rId15"/>
    <p:sldId id="299" r:id="rId16"/>
    <p:sldId id="300" r:id="rId17"/>
    <p:sldId id="268" r:id="rId18"/>
    <p:sldId id="269" r:id="rId19"/>
    <p:sldId id="301" r:id="rId20"/>
    <p:sldId id="270" r:id="rId21"/>
    <p:sldId id="271" r:id="rId22"/>
    <p:sldId id="278" r:id="rId23"/>
    <p:sldId id="272" r:id="rId24"/>
    <p:sldId id="273" r:id="rId25"/>
    <p:sldId id="274" r:id="rId26"/>
    <p:sldId id="296" r:id="rId27"/>
    <p:sldId id="275" r:id="rId28"/>
    <p:sldId id="279" r:id="rId29"/>
    <p:sldId id="280" r:id="rId30"/>
    <p:sldId id="281" r:id="rId31"/>
    <p:sldId id="282" r:id="rId32"/>
    <p:sldId id="283" r:id="rId33"/>
    <p:sldId id="284" r:id="rId34"/>
    <p:sldId id="285" r:id="rId35"/>
    <p:sldId id="297" r:id="rId36"/>
    <p:sldId id="286" r:id="rId37"/>
    <p:sldId id="287" r:id="rId38"/>
    <p:sldId id="288" r:id="rId39"/>
    <p:sldId id="289" r:id="rId40"/>
    <p:sldId id="290" r:id="rId41"/>
    <p:sldId id="291" r:id="rId42"/>
    <p:sldId id="292" r:id="rId43"/>
    <p:sldId id="293" r:id="rId44"/>
    <p:sldId id="294" r:id="rId45"/>
    <p:sldId id="302" r:id="rId46"/>
    <p:sldId id="303" r:id="rId47"/>
    <p:sldId id="304" r:id="rId48"/>
    <p:sldId id="305" r:id="rId49"/>
    <p:sldId id="306" r:id="rId5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0097" autoAdjust="0"/>
  </p:normalViewPr>
  <p:slideViewPr>
    <p:cSldViewPr snapToGrid="0">
      <p:cViewPr varScale="1">
        <p:scale>
          <a:sx n="77" d="100"/>
          <a:sy n="77" d="100"/>
        </p:scale>
        <p:origin x="869" y="6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082"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F660B7-1DB1-4311-8D19-62BB365DD551}" type="datetimeFigureOut">
              <a:rPr lang="it-IT" smtClean="0"/>
              <a:t>24/09/2014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1F9F92-3148-425A-AD0A-560817EC55C4}" type="slidenum">
              <a:rPr lang="it-IT" smtClean="0"/>
              <a:t>‹N›</a:t>
            </a:fld>
            <a:endParaRPr lang="it-IT"/>
          </a:p>
        </p:txBody>
      </p:sp>
    </p:spTree>
    <p:extLst>
      <p:ext uri="{BB962C8B-B14F-4D97-AF65-F5344CB8AC3E}">
        <p14:creationId xmlns:p14="http://schemas.microsoft.com/office/powerpoint/2010/main" val="49420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8847C-1C25-4FDC-BE91-F63C58D89260}" type="datetimeFigureOut">
              <a:rPr lang="it-IT" smtClean="0"/>
              <a:t>24/09/2014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69B6F-6CA5-403B-A812-D35412BF62A4}" type="slidenum">
              <a:rPr lang="it-IT" smtClean="0"/>
              <a:t>‹N›</a:t>
            </a:fld>
            <a:endParaRPr lang="it-IT"/>
          </a:p>
        </p:txBody>
      </p:sp>
    </p:spTree>
    <p:extLst>
      <p:ext uri="{BB962C8B-B14F-4D97-AF65-F5344CB8AC3E}">
        <p14:creationId xmlns:p14="http://schemas.microsoft.com/office/powerpoint/2010/main" val="211616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569B6F-6CA5-403B-A812-D35412BF62A4}" type="slidenum">
              <a:rPr lang="it-IT" smtClean="0"/>
              <a:t>4</a:t>
            </a:fld>
            <a:endParaRPr lang="it-IT"/>
          </a:p>
        </p:txBody>
      </p:sp>
    </p:spTree>
    <p:extLst>
      <p:ext uri="{BB962C8B-B14F-4D97-AF65-F5344CB8AC3E}">
        <p14:creationId xmlns:p14="http://schemas.microsoft.com/office/powerpoint/2010/main" val="1868125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5FED32-D4C0-472E-9C56-B436D5954519}" type="datetime1">
              <a:rPr lang="it-IT" smtClean="0"/>
              <a:t>24/09/2014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sz="1400" b="1"/>
            </a:lvl1pPr>
          </a:lstStyle>
          <a:p>
            <a:fld id="{782103AB-3ED2-493D-A055-BC91A7EFA69E}" type="slidenum">
              <a:rPr lang="it-IT" smtClean="0"/>
              <a:pPr/>
              <a:t>‹N›</a:t>
            </a:fld>
            <a:endParaRPr lang="it-IT" dirty="0"/>
          </a:p>
        </p:txBody>
      </p:sp>
    </p:spTree>
    <p:extLst>
      <p:ext uri="{BB962C8B-B14F-4D97-AF65-F5344CB8AC3E}">
        <p14:creationId xmlns:p14="http://schemas.microsoft.com/office/powerpoint/2010/main" val="10374176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234A27-EF12-413A-B832-5077DCCF7802}" type="datetime1">
              <a:rPr lang="it-IT" smtClean="0"/>
              <a:t>24/09/2014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304145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1DB13F3-26A4-43E9-BC5D-B9585777D9CC}" type="datetime1">
              <a:rPr lang="it-IT" smtClean="0"/>
              <a:t>24/09/2014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119858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ctr">
              <a:defRPr b="1">
                <a:solidFill>
                  <a:srgbClr val="FF0000"/>
                </a:solidFill>
                <a:effectLst/>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402D5D1D-2B1B-4457-A12E-A3C1C8401E9D}" type="datetime1">
              <a:rPr lang="it-IT" smtClean="0"/>
              <a:t>24/09/2014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sz="1400" b="1"/>
            </a:lvl1pPr>
          </a:lstStyle>
          <a:p>
            <a:fld id="{782103AB-3ED2-493D-A055-BC91A7EFA69E}" type="slidenum">
              <a:rPr lang="it-IT" smtClean="0"/>
              <a:pPr/>
              <a:t>‹N›</a:t>
            </a:fld>
            <a:endParaRPr lang="it-IT" dirty="0"/>
          </a:p>
        </p:txBody>
      </p:sp>
    </p:spTree>
    <p:extLst>
      <p:ext uri="{BB962C8B-B14F-4D97-AF65-F5344CB8AC3E}">
        <p14:creationId xmlns:p14="http://schemas.microsoft.com/office/powerpoint/2010/main" val="2913340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2C0E6C0-8E8C-49E4-BDE7-D1C09B75DB28}" type="datetime1">
              <a:rPr lang="it-IT" smtClean="0"/>
              <a:t>24/09/2014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312510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B9C9E26-E9AF-4BE4-8674-67ECB8B8E37A}" type="datetime1">
              <a:rPr lang="it-IT" smtClean="0"/>
              <a:t>24/09/2014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91913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9601074-4143-41DF-95E7-6D5B624428C6}" type="datetime1">
              <a:rPr lang="it-IT" smtClean="0"/>
              <a:t>24/09/2014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292784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FC9B0A-660F-4797-B3C1-79CD374D3968}" type="datetime1">
              <a:rPr lang="it-IT" smtClean="0"/>
              <a:t>24/09/2014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134535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7EE0B10-1968-4553-B0E2-14A91BF871FD}" type="datetime1">
              <a:rPr lang="it-IT" smtClean="0"/>
              <a:t>24/09/2014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119374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C34B37E-B406-4CED-91A6-2F4E5D772A80}" type="datetime1">
              <a:rPr lang="it-IT" smtClean="0"/>
              <a:t>24/09/2014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1104113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651C6BC-87F0-4225-93A5-3AA8866D55A7}" type="datetime1">
              <a:rPr lang="it-IT" smtClean="0"/>
              <a:t>24/09/2014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2103AB-3ED2-493D-A055-BC91A7EFA69E}" type="slidenum">
              <a:rPr lang="it-IT" smtClean="0"/>
              <a:t>‹N›</a:t>
            </a:fld>
            <a:endParaRPr lang="it-IT"/>
          </a:p>
        </p:txBody>
      </p:sp>
    </p:spTree>
    <p:extLst>
      <p:ext uri="{BB962C8B-B14F-4D97-AF65-F5344CB8AC3E}">
        <p14:creationId xmlns:p14="http://schemas.microsoft.com/office/powerpoint/2010/main" val="39646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0EF0C-876B-4CE5-8491-5ED76DDF6D80}" type="datetime1">
              <a:rPr lang="it-IT" smtClean="0"/>
              <a:t>24/09/2014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103AB-3ED2-493D-A055-BC91A7EFA69E}" type="slidenum">
              <a:rPr lang="it-IT" smtClean="0"/>
              <a:t>‹N›</a:t>
            </a:fld>
            <a:endParaRPr lang="it-IT"/>
          </a:p>
        </p:txBody>
      </p:sp>
    </p:spTree>
    <p:extLst>
      <p:ext uri="{BB962C8B-B14F-4D97-AF65-F5344CB8AC3E}">
        <p14:creationId xmlns:p14="http://schemas.microsoft.com/office/powerpoint/2010/main" val="4033054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laborsta.ilo.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165" y="3887354"/>
            <a:ext cx="2750598" cy="2970646"/>
          </a:xfrm>
          <a:prstGeom prst="rect">
            <a:avLst/>
          </a:prstGeom>
        </p:spPr>
      </p:pic>
      <p:sp>
        <p:nvSpPr>
          <p:cNvPr id="2" name="Titolo 1"/>
          <p:cNvSpPr>
            <a:spLocks noGrp="1"/>
          </p:cNvSpPr>
          <p:nvPr>
            <p:ph type="ctrTitle"/>
          </p:nvPr>
        </p:nvSpPr>
        <p:spPr>
          <a:xfrm>
            <a:off x="1524000" y="2458128"/>
            <a:ext cx="9144000" cy="1941744"/>
          </a:xfrm>
        </p:spPr>
        <p:txBody>
          <a:bodyPr>
            <a:noAutofit/>
          </a:bodyPr>
          <a:lstStyle/>
          <a:p>
            <a:r>
              <a:rPr lang="it-IT" b="1" dirty="0" err="1" smtClean="0">
                <a:solidFill>
                  <a:srgbClr val="FF0000"/>
                </a:solidFill>
                <a:effectLst>
                  <a:outerShdw blurRad="38100" dist="38100" dir="2700000" algn="tl">
                    <a:srgbClr val="000000">
                      <a:alpha val="43137"/>
                    </a:srgbClr>
                  </a:outerShdw>
                </a:effectLst>
              </a:rPr>
              <a:t>Contemporary</a:t>
            </a:r>
            <a:r>
              <a:rPr lang="it-IT" b="1" dirty="0" smtClean="0">
                <a:solidFill>
                  <a:srgbClr val="FF0000"/>
                </a:solidFill>
                <a:effectLst>
                  <a:outerShdw blurRad="38100" dist="38100" dir="2700000" algn="tl">
                    <a:srgbClr val="000000">
                      <a:alpha val="43137"/>
                    </a:srgbClr>
                  </a:outerShdw>
                </a:effectLst>
              </a:rPr>
              <a:t> career </a:t>
            </a:r>
            <a:r>
              <a:rPr lang="it-IT" b="1" dirty="0" err="1" smtClean="0">
                <a:solidFill>
                  <a:srgbClr val="FF0000"/>
                </a:solidFill>
                <a:effectLst>
                  <a:outerShdw blurRad="38100" dist="38100" dir="2700000" algn="tl">
                    <a:srgbClr val="000000">
                      <a:alpha val="43137"/>
                    </a:srgbClr>
                  </a:outerShdw>
                </a:effectLst>
              </a:rPr>
              <a:t>models</a:t>
            </a:r>
            <a:r>
              <a:rPr lang="it-IT" b="1" dirty="0" smtClean="0">
                <a:solidFill>
                  <a:srgbClr val="FF0000"/>
                </a:solidFill>
                <a:effectLst>
                  <a:outerShdw blurRad="38100" dist="38100" dir="2700000" algn="tl">
                    <a:srgbClr val="000000">
                      <a:alpha val="43137"/>
                    </a:srgbClr>
                  </a:outerShdw>
                </a:effectLst>
              </a:rPr>
              <a:t> and </a:t>
            </a:r>
            <a:r>
              <a:rPr lang="it-IT" b="1" dirty="0" err="1" smtClean="0">
                <a:solidFill>
                  <a:srgbClr val="FF0000"/>
                </a:solidFill>
                <a:effectLst>
                  <a:outerShdw blurRad="38100" dist="38100" dir="2700000" algn="tl">
                    <a:srgbClr val="000000">
                      <a:alpha val="43137"/>
                    </a:srgbClr>
                  </a:outerShdw>
                </a:effectLst>
              </a:rPr>
              <a:t>organizational</a:t>
            </a:r>
            <a:r>
              <a:rPr lang="it-IT" b="1" dirty="0" smtClean="0">
                <a:solidFill>
                  <a:srgbClr val="FF0000"/>
                </a:solidFill>
                <a:effectLst>
                  <a:outerShdw blurRad="38100" dist="38100" dir="2700000" algn="tl">
                    <a:srgbClr val="000000">
                      <a:alpha val="43137"/>
                    </a:srgbClr>
                  </a:outerShdw>
                </a:effectLst>
              </a:rPr>
              <a:t> </a:t>
            </a:r>
            <a:r>
              <a:rPr lang="it-IT" b="1" dirty="0" err="1" smtClean="0">
                <a:solidFill>
                  <a:srgbClr val="FF0000"/>
                </a:solidFill>
                <a:effectLst>
                  <a:outerShdw blurRad="38100" dist="38100" dir="2700000" algn="tl">
                    <a:srgbClr val="000000">
                      <a:alpha val="43137"/>
                    </a:srgbClr>
                  </a:outerShdw>
                </a:effectLst>
              </a:rPr>
              <a:t>behavior</a:t>
            </a:r>
            <a:endParaRPr lang="it-IT" b="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524000" y="4865816"/>
            <a:ext cx="9144000" cy="926830"/>
          </a:xfrm>
        </p:spPr>
        <p:txBody>
          <a:bodyPr/>
          <a:lstStyle/>
          <a:p>
            <a:r>
              <a:rPr lang="it-IT" dirty="0" smtClean="0"/>
              <a:t>Alessandro Lo Presti</a:t>
            </a:r>
          </a:p>
          <a:p>
            <a:r>
              <a:rPr lang="it-IT" dirty="0" smtClean="0"/>
              <a:t>Seconda Università di Napoli, </a:t>
            </a:r>
            <a:r>
              <a:rPr lang="it-IT" dirty="0" err="1" smtClean="0"/>
              <a:t>Department</a:t>
            </a:r>
            <a:r>
              <a:rPr lang="it-IT" dirty="0" smtClean="0"/>
              <a:t> of </a:t>
            </a:r>
            <a:r>
              <a:rPr lang="it-IT" dirty="0" err="1" smtClean="0"/>
              <a:t>Psychology</a:t>
            </a:r>
            <a:endParaRPr lang="it-IT" dirty="0"/>
          </a:p>
        </p:txBody>
      </p:sp>
      <p:pic>
        <p:nvPicPr>
          <p:cNvPr id="1026" name="Picture 2" descr="https://www.unibz.it/SiteCollectionImages/ErasmusPlus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7388" y="-63296"/>
            <a:ext cx="2881223" cy="822337"/>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2"/>
          <p:cNvSpPr txBox="1">
            <a:spLocks/>
          </p:cNvSpPr>
          <p:nvPr/>
        </p:nvSpPr>
        <p:spPr>
          <a:xfrm>
            <a:off x="1524000" y="1545675"/>
            <a:ext cx="9144000" cy="9124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err="1" smtClean="0"/>
              <a:t>University</a:t>
            </a:r>
            <a:r>
              <a:rPr lang="it-IT" dirty="0" smtClean="0"/>
              <a:t> of </a:t>
            </a:r>
            <a:r>
              <a:rPr lang="it-IT" dirty="0" err="1" smtClean="0"/>
              <a:t>Jyvaskyla</a:t>
            </a:r>
            <a:endParaRPr lang="it-IT" dirty="0" smtClean="0"/>
          </a:p>
          <a:p>
            <a:r>
              <a:rPr lang="it-IT" dirty="0" err="1" smtClean="0"/>
              <a:t>September</a:t>
            </a:r>
            <a:r>
              <a:rPr lang="it-IT" dirty="0" smtClean="0"/>
              <a:t> 24</a:t>
            </a:r>
            <a:r>
              <a:rPr lang="it-IT" baseline="30000" dirty="0" smtClean="0"/>
              <a:t>th</a:t>
            </a:r>
            <a:r>
              <a:rPr lang="it-IT" dirty="0" smtClean="0"/>
              <a:t>, 2014</a:t>
            </a:r>
            <a:endParaRPr lang="it-IT" dirty="0"/>
          </a:p>
        </p:txBody>
      </p:sp>
    </p:spTree>
    <p:extLst>
      <p:ext uri="{BB962C8B-B14F-4D97-AF65-F5344CB8AC3E}">
        <p14:creationId xmlns:p14="http://schemas.microsoft.com/office/powerpoint/2010/main" val="2325302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traditional</a:t>
            </a:r>
            <a:r>
              <a:rPr lang="it-IT" dirty="0" smtClean="0"/>
              <a:t> career</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It reflects the view that careers are bound to single organizations (which manage them; i.e., corporate-bound careers) or particular professions that individuals normally join at the entry stage of their careers;</a:t>
            </a:r>
          </a:p>
          <a:p>
            <a:r>
              <a:rPr lang="en-US" dirty="0" smtClean="0"/>
              <a:t>Traditional career models implicitly assume that careers generally fit that pattern;</a:t>
            </a:r>
          </a:p>
          <a:p>
            <a:r>
              <a:rPr lang="en-US" dirty="0"/>
              <a:t>It is traditionally </a:t>
            </a:r>
            <a:r>
              <a:rPr lang="en-US" dirty="0" smtClean="0"/>
              <a:t>associated with higher organizational </a:t>
            </a:r>
            <a:r>
              <a:rPr lang="en-US" dirty="0"/>
              <a:t>commitment and a relational psychological contract;</a:t>
            </a:r>
          </a:p>
          <a:p>
            <a:r>
              <a:rPr lang="en-US" dirty="0" smtClean="0"/>
              <a:t>This concept was shaped by the societal and work structures of the industrial and part of the postindustrial era;</a:t>
            </a:r>
          </a:p>
          <a:p>
            <a:r>
              <a:rPr lang="en-US" dirty="0" smtClean="0"/>
              <a:t>It should be viewed as a metaphor that generally fits the mentality of careers in a particular era rather than as the norm in that era;</a:t>
            </a:r>
          </a:p>
        </p:txBody>
      </p:sp>
      <p:sp>
        <p:nvSpPr>
          <p:cNvPr id="4" name="Segnaposto numero diapositiva 3"/>
          <p:cNvSpPr>
            <a:spLocks noGrp="1"/>
          </p:cNvSpPr>
          <p:nvPr>
            <p:ph type="sldNum" sz="quarter" idx="12"/>
          </p:nvPr>
        </p:nvSpPr>
        <p:spPr/>
        <p:txBody>
          <a:bodyPr/>
          <a:lstStyle/>
          <a:p>
            <a:fld id="{782103AB-3ED2-493D-A055-BC91A7EFA69E}" type="slidenum">
              <a:rPr lang="it-IT" smtClean="0"/>
              <a:t>10</a:t>
            </a:fld>
            <a:endParaRPr lang="it-IT"/>
          </a:p>
        </p:txBody>
      </p:sp>
    </p:spTree>
    <p:extLst>
      <p:ext uri="{BB962C8B-B14F-4D97-AF65-F5344CB8AC3E}">
        <p14:creationId xmlns:p14="http://schemas.microsoft.com/office/powerpoint/2010/main" val="1495610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03" y="1522475"/>
            <a:ext cx="6218941" cy="4148138"/>
          </a:xfrm>
          <a:prstGeom prst="rect">
            <a:avLst/>
          </a:prstGeom>
        </p:spPr>
      </p:pic>
      <p:sp>
        <p:nvSpPr>
          <p:cNvPr id="4" name="CasellaDiTesto 3"/>
          <p:cNvSpPr txBox="1"/>
          <p:nvPr/>
        </p:nvSpPr>
        <p:spPr>
          <a:xfrm>
            <a:off x="238125" y="352425"/>
            <a:ext cx="7048499" cy="923330"/>
          </a:xfrm>
          <a:prstGeom prst="rect">
            <a:avLst/>
          </a:prstGeom>
          <a:noFill/>
        </p:spPr>
        <p:txBody>
          <a:bodyPr wrap="square" rtlCol="0">
            <a:spAutoFit/>
          </a:bodyPr>
          <a:lstStyle/>
          <a:p>
            <a:r>
              <a:rPr lang="it-IT" dirty="0" smtClean="0"/>
              <a:t>Man = </a:t>
            </a:r>
            <a:r>
              <a:rPr lang="it-IT" dirty="0" err="1" smtClean="0"/>
              <a:t>working</a:t>
            </a:r>
            <a:r>
              <a:rPr lang="it-IT" dirty="0" smtClean="0"/>
              <a:t> </a:t>
            </a:r>
            <a:r>
              <a:rPr lang="it-IT" dirty="0" err="1" smtClean="0"/>
              <a:t>outside</a:t>
            </a:r>
            <a:r>
              <a:rPr lang="it-IT" dirty="0" smtClean="0"/>
              <a:t>, </a:t>
            </a:r>
            <a:r>
              <a:rPr lang="it-IT" dirty="0" err="1" smtClean="0"/>
              <a:t>wearing</a:t>
            </a:r>
            <a:r>
              <a:rPr lang="it-IT" dirty="0" smtClean="0"/>
              <a:t> a </a:t>
            </a:r>
            <a:r>
              <a:rPr lang="it-IT" dirty="0" err="1" smtClean="0"/>
              <a:t>worksuit</a:t>
            </a:r>
            <a:r>
              <a:rPr lang="it-IT" dirty="0" smtClean="0"/>
              <a:t>, </a:t>
            </a:r>
            <a:r>
              <a:rPr lang="it-IT" dirty="0" err="1" smtClean="0"/>
              <a:t>bread-winner</a:t>
            </a:r>
            <a:r>
              <a:rPr lang="it-IT" dirty="0" smtClean="0"/>
              <a:t>, resolute</a:t>
            </a:r>
          </a:p>
          <a:p>
            <a:endParaRPr lang="it-IT" dirty="0" smtClean="0"/>
          </a:p>
          <a:p>
            <a:r>
              <a:rPr lang="it-IT" dirty="0" smtClean="0"/>
              <a:t>Woman = </a:t>
            </a:r>
            <a:r>
              <a:rPr lang="it-IT" dirty="0" err="1" smtClean="0"/>
              <a:t>working</a:t>
            </a:r>
            <a:r>
              <a:rPr lang="it-IT" dirty="0" smtClean="0"/>
              <a:t> </a:t>
            </a:r>
            <a:r>
              <a:rPr lang="it-IT" dirty="0" err="1" smtClean="0"/>
              <a:t>at</a:t>
            </a:r>
            <a:r>
              <a:rPr lang="it-IT" dirty="0" smtClean="0"/>
              <a:t> home, </a:t>
            </a:r>
            <a:r>
              <a:rPr lang="it-IT" dirty="0" err="1" smtClean="0"/>
              <a:t>wearing</a:t>
            </a:r>
            <a:r>
              <a:rPr lang="it-IT" dirty="0" smtClean="0"/>
              <a:t> an </a:t>
            </a:r>
            <a:r>
              <a:rPr lang="it-IT" dirty="0" err="1" smtClean="0"/>
              <a:t>apron</a:t>
            </a:r>
            <a:r>
              <a:rPr lang="it-IT" dirty="0" smtClean="0"/>
              <a:t>, </a:t>
            </a:r>
            <a:r>
              <a:rPr lang="it-IT" dirty="0" err="1" smtClean="0"/>
              <a:t>house-wife</a:t>
            </a:r>
            <a:r>
              <a:rPr lang="it-IT" dirty="0" smtClean="0"/>
              <a:t>, </a:t>
            </a:r>
            <a:r>
              <a:rPr lang="it-IT" dirty="0" err="1" smtClean="0"/>
              <a:t>submissive</a:t>
            </a:r>
            <a:endParaRPr lang="it-IT" dirty="0"/>
          </a:p>
        </p:txBody>
      </p:sp>
      <p:sp>
        <p:nvSpPr>
          <p:cNvPr id="5" name="Segnaposto numero diapositiva 4"/>
          <p:cNvSpPr>
            <a:spLocks noGrp="1"/>
          </p:cNvSpPr>
          <p:nvPr>
            <p:ph type="sldNum" sz="quarter" idx="12"/>
          </p:nvPr>
        </p:nvSpPr>
        <p:spPr/>
        <p:txBody>
          <a:bodyPr/>
          <a:lstStyle/>
          <a:p>
            <a:fld id="{782103AB-3ED2-493D-A055-BC91A7EFA69E}" type="slidenum">
              <a:rPr lang="it-IT" smtClean="0"/>
              <a:t>11</a:t>
            </a:fld>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140" y="0"/>
            <a:ext cx="4594860" cy="6858000"/>
          </a:xfrm>
          <a:prstGeom prst="rect">
            <a:avLst/>
          </a:prstGeom>
        </p:spPr>
      </p:pic>
      <p:sp>
        <p:nvSpPr>
          <p:cNvPr id="6" name="CasellaDiTesto 5"/>
          <p:cNvSpPr txBox="1"/>
          <p:nvPr/>
        </p:nvSpPr>
        <p:spPr>
          <a:xfrm>
            <a:off x="238125" y="5917333"/>
            <a:ext cx="7048499" cy="646331"/>
          </a:xfrm>
          <a:prstGeom prst="rect">
            <a:avLst/>
          </a:prstGeom>
          <a:noFill/>
        </p:spPr>
        <p:txBody>
          <a:bodyPr wrap="square" rtlCol="0">
            <a:spAutoFit/>
          </a:bodyPr>
          <a:lstStyle/>
          <a:p>
            <a:r>
              <a:rPr lang="en-US" dirty="0" smtClean="0"/>
              <a:t>Beck-</a:t>
            </a:r>
            <a:r>
              <a:rPr lang="en-US" dirty="0" err="1" smtClean="0"/>
              <a:t>Gernsheim</a:t>
            </a:r>
            <a:r>
              <a:rPr lang="en-US" dirty="0" smtClean="0"/>
              <a:t> (1982) stated: traditional employment arrangements implied a «job for a man and a half»</a:t>
            </a:r>
            <a:endParaRPr lang="en-US" dirty="0"/>
          </a:p>
        </p:txBody>
      </p:sp>
    </p:spTree>
    <p:extLst>
      <p:ext uri="{BB962C8B-B14F-4D97-AF65-F5344CB8AC3E}">
        <p14:creationId xmlns:p14="http://schemas.microsoft.com/office/powerpoint/2010/main" val="2481150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What</a:t>
            </a:r>
            <a:r>
              <a:rPr lang="it-IT" dirty="0" smtClean="0"/>
              <a:t> </a:t>
            </a:r>
            <a:r>
              <a:rPr lang="it-IT" dirty="0" err="1" smtClean="0"/>
              <a:t>has</a:t>
            </a:r>
            <a:r>
              <a:rPr lang="it-IT" dirty="0" smtClean="0"/>
              <a:t> </a:t>
            </a:r>
            <a:r>
              <a:rPr lang="it-IT" dirty="0" err="1" smtClean="0"/>
              <a:t>it</a:t>
            </a:r>
            <a:r>
              <a:rPr lang="it-IT" dirty="0" smtClean="0"/>
              <a:t> </a:t>
            </a:r>
            <a:r>
              <a:rPr lang="it-IT" dirty="0" err="1" smtClean="0"/>
              <a:t>been</a:t>
            </a:r>
            <a:r>
              <a:rPr lang="it-IT" dirty="0" smtClean="0"/>
              <a:t> happening in </a:t>
            </a:r>
            <a:r>
              <a:rPr lang="it-IT" dirty="0" err="1" smtClean="0"/>
              <a:t>recent</a:t>
            </a:r>
            <a:r>
              <a:rPr lang="it-IT" dirty="0" smtClean="0"/>
              <a:t> </a:t>
            </a:r>
            <a:r>
              <a:rPr lang="it-IT" dirty="0" err="1" smtClean="0"/>
              <a:t>years</a:t>
            </a:r>
            <a:r>
              <a:rPr lang="it-IT" dirty="0" smtClean="0"/>
              <a:t>?</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Social changes affecting contemporary careers (</a:t>
            </a:r>
            <a:r>
              <a:rPr lang="en-US" dirty="0" err="1" smtClean="0"/>
              <a:t>Greenhaus</a:t>
            </a:r>
            <a:r>
              <a:rPr lang="en-US" dirty="0" smtClean="0"/>
              <a:t> &amp; </a:t>
            </a:r>
            <a:r>
              <a:rPr lang="en-US" dirty="0" err="1" smtClean="0"/>
              <a:t>Kossek</a:t>
            </a:r>
            <a:r>
              <a:rPr lang="en-US" dirty="0" smtClean="0"/>
              <a:t>, 2014):</a:t>
            </a:r>
          </a:p>
          <a:p>
            <a:pPr lvl="1"/>
            <a:r>
              <a:rPr lang="en-US" dirty="0" smtClean="0">
                <a:solidFill>
                  <a:srgbClr val="FF0000"/>
                </a:solidFill>
              </a:rPr>
              <a:t>Business environment</a:t>
            </a:r>
            <a:r>
              <a:rPr lang="en-US" dirty="0" smtClean="0"/>
              <a:t>: as a result of the highly competitive global business environment, employees experience heightened job loss, fewer opportunities for vertical mobility with their current employer, and more extensive inter-organizational mobility;</a:t>
            </a:r>
          </a:p>
          <a:p>
            <a:pPr lvl="1"/>
            <a:r>
              <a:rPr lang="en-US" dirty="0" smtClean="0">
                <a:solidFill>
                  <a:srgbClr val="FF0000"/>
                </a:solidFill>
              </a:rPr>
              <a:t>Technology</a:t>
            </a:r>
            <a:r>
              <a:rPr lang="en-US" dirty="0" smtClean="0"/>
              <a:t>: advances in information technology require increased electronic communication across national borders, increase the portability of work, and result in an increasing number of employees electronically tethered to their organizations;</a:t>
            </a:r>
          </a:p>
          <a:p>
            <a:pPr lvl="1"/>
            <a:r>
              <a:rPr lang="en-US" dirty="0" smtClean="0">
                <a:solidFill>
                  <a:srgbClr val="FF0000"/>
                </a:solidFill>
              </a:rPr>
              <a:t>Diversity of family structures</a:t>
            </a:r>
            <a:r>
              <a:rPr lang="en-US" dirty="0" smtClean="0"/>
              <a:t>: women, dual-earner partners, single parents, and employees responsible for their aging parents represent significant portions of the workforce and are likely to express a desire to balance their work with other parts of their lives;</a:t>
            </a:r>
          </a:p>
          <a:p>
            <a:pPr lvl="1"/>
            <a:r>
              <a:rPr lang="en-US" dirty="0" smtClean="0">
                <a:solidFill>
                  <a:srgbClr val="FF0000"/>
                </a:solidFill>
              </a:rPr>
              <a:t>Aging of the workforce</a:t>
            </a:r>
            <a:r>
              <a:rPr lang="en-US" dirty="0" smtClean="0"/>
              <a:t>: because many baby boomers remain in the workforce beyond traditional retirement age, the careers of many employees extend over a longer portion of their lives.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12</a:t>
            </a:fld>
            <a:endParaRPr lang="it-IT"/>
          </a:p>
        </p:txBody>
      </p:sp>
    </p:spTree>
    <p:extLst>
      <p:ext uri="{BB962C8B-B14F-4D97-AF65-F5344CB8AC3E}">
        <p14:creationId xmlns:p14="http://schemas.microsoft.com/office/powerpoint/2010/main" val="110572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boundaryless career</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It comprises two dimensions: boundaryless mindset and organizational mobility preference (Briscoe, Hall &amp; </a:t>
            </a:r>
            <a:r>
              <a:rPr lang="en-US" dirty="0" err="1" smtClean="0"/>
              <a:t>DeMuth</a:t>
            </a:r>
            <a:r>
              <a:rPr lang="en-US" dirty="0" smtClean="0"/>
              <a:t>, 2006);</a:t>
            </a:r>
          </a:p>
          <a:p>
            <a:r>
              <a:rPr lang="en-US" dirty="0" smtClean="0"/>
              <a:t>A </a:t>
            </a:r>
            <a:r>
              <a:rPr lang="en-US" dirty="0"/>
              <a:t>person with a boundaryless career mindset “navigates the changing work </a:t>
            </a:r>
            <a:r>
              <a:rPr lang="en-US" dirty="0" smtClean="0"/>
              <a:t>landscape by </a:t>
            </a:r>
            <a:r>
              <a:rPr lang="en-US" dirty="0"/>
              <a:t>enacting a career characterized by </a:t>
            </a:r>
            <a:r>
              <a:rPr lang="en-US" dirty="0" smtClean="0"/>
              <a:t>different levels </a:t>
            </a:r>
            <a:r>
              <a:rPr lang="en-US" dirty="0"/>
              <a:t>of physical and psychological movement</a:t>
            </a:r>
            <a:r>
              <a:rPr lang="en-US" dirty="0" smtClean="0"/>
              <a:t>” (</a:t>
            </a:r>
            <a:r>
              <a:rPr lang="en-US" dirty="0"/>
              <a:t>Sullivan &amp; Arthur, </a:t>
            </a:r>
            <a:r>
              <a:rPr lang="en-US" dirty="0" smtClean="0"/>
              <a:t>2006);</a:t>
            </a:r>
          </a:p>
          <a:p>
            <a:r>
              <a:rPr lang="en-US" dirty="0" smtClean="0"/>
              <a:t>Career </a:t>
            </a:r>
            <a:r>
              <a:rPr lang="en-US" dirty="0"/>
              <a:t>actors will vary in the attitude that they hold </a:t>
            </a:r>
            <a:r>
              <a:rPr lang="en-US" dirty="0" smtClean="0"/>
              <a:t>toward initiating </a:t>
            </a:r>
            <a:r>
              <a:rPr lang="en-US" dirty="0"/>
              <a:t>and pursuing work-related relationships across organizational boundaries. </a:t>
            </a:r>
            <a:r>
              <a:rPr lang="en-US" dirty="0" smtClean="0"/>
              <a:t>This does </a:t>
            </a:r>
            <a:r>
              <a:rPr lang="en-US" i="1" dirty="0"/>
              <a:t>not </a:t>
            </a:r>
            <a:r>
              <a:rPr lang="en-US" dirty="0"/>
              <a:t>necessarily imply physical nor employment </a:t>
            </a:r>
            <a:r>
              <a:rPr lang="en-US" dirty="0" smtClean="0"/>
              <a:t>mobility</a:t>
            </a:r>
            <a:r>
              <a:rPr lang="en-US" dirty="0"/>
              <a:t>;</a:t>
            </a:r>
            <a:endParaRPr lang="en-US" dirty="0" smtClean="0"/>
          </a:p>
          <a:p>
            <a:r>
              <a:rPr lang="en-US" dirty="0" smtClean="0"/>
              <a:t>Thus </a:t>
            </a:r>
            <a:r>
              <a:rPr lang="en-US" dirty="0"/>
              <a:t>a person with a </a:t>
            </a:r>
            <a:r>
              <a:rPr lang="en-US" dirty="0" smtClean="0"/>
              <a:t>decidedly high </a:t>
            </a:r>
            <a:r>
              <a:rPr lang="en-US" dirty="0"/>
              <a:t>“boundaryless” attitude toward working relationships across </a:t>
            </a:r>
            <a:r>
              <a:rPr lang="en-US" dirty="0" smtClean="0"/>
              <a:t>organizational boundaries </a:t>
            </a:r>
            <a:r>
              <a:rPr lang="en-US" dirty="0"/>
              <a:t>is comfortable, even enthusiastic about creating and sustaining active </a:t>
            </a:r>
            <a:r>
              <a:rPr lang="en-US" dirty="0" smtClean="0"/>
              <a:t>relationships </a:t>
            </a:r>
            <a:r>
              <a:rPr lang="en-US" dirty="0" smtClean="0"/>
              <a:t>through and beyond </a:t>
            </a:r>
            <a:r>
              <a:rPr lang="en-US" dirty="0" smtClean="0"/>
              <a:t>organizational boundaries.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13</a:t>
            </a:fld>
            <a:endParaRPr lang="it-IT"/>
          </a:p>
        </p:txBody>
      </p:sp>
    </p:spTree>
    <p:extLst>
      <p:ext uri="{BB962C8B-B14F-4D97-AF65-F5344CB8AC3E}">
        <p14:creationId xmlns:p14="http://schemas.microsoft.com/office/powerpoint/2010/main" val="786138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boundaryless career</a:t>
            </a:r>
          </a:p>
        </p:txBody>
      </p:sp>
      <p:sp>
        <p:nvSpPr>
          <p:cNvPr id="3" name="Segnaposto contenuto 2"/>
          <p:cNvSpPr>
            <a:spLocks noGrp="1"/>
          </p:cNvSpPr>
          <p:nvPr>
            <p:ph idx="1"/>
          </p:nvPr>
        </p:nvSpPr>
        <p:spPr/>
        <p:txBody>
          <a:bodyPr/>
          <a:lstStyle/>
          <a:p>
            <a:r>
              <a:rPr lang="en-US" dirty="0" smtClean="0"/>
              <a:t>Briscoe et al. (2006) found that boundaryless mindset and org. mobility preference were positively associated with proactive personality, openness to experience and mastery learning goal;</a:t>
            </a:r>
          </a:p>
          <a:p>
            <a:endParaRPr lang="en-US" dirty="0" smtClean="0"/>
          </a:p>
          <a:p>
            <a:r>
              <a:rPr lang="en-US" dirty="0" smtClean="0"/>
              <a:t>Briscoe and Finkelstein (2009) found that org. mobility preference was negatively associated with all the three dimensions of org. commitment, while boundaryless mindset did not (but it was positively associated with frequency of development opportunities);</a:t>
            </a:r>
          </a:p>
          <a:p>
            <a:pPr lvl="1"/>
            <a:r>
              <a:rPr lang="en-US" dirty="0" smtClean="0"/>
              <a:t>Moreover they found a significant interaction…</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14</a:t>
            </a:fld>
            <a:endParaRPr lang="it-IT"/>
          </a:p>
        </p:txBody>
      </p:sp>
    </p:spTree>
    <p:extLst>
      <p:ext uri="{BB962C8B-B14F-4D97-AF65-F5344CB8AC3E}">
        <p14:creationId xmlns:p14="http://schemas.microsoft.com/office/powerpoint/2010/main" val="1793927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Boundaryless </a:t>
            </a:r>
            <a:r>
              <a:rPr lang="it-IT" sz="3600" dirty="0" err="1" smtClean="0"/>
              <a:t>mindset</a:t>
            </a:r>
            <a:r>
              <a:rPr lang="it-IT" sz="3600" dirty="0" smtClean="0"/>
              <a:t> </a:t>
            </a:r>
            <a:r>
              <a:rPr lang="it-IT" sz="3600" dirty="0" err="1" smtClean="0"/>
              <a:t>interacts</a:t>
            </a:r>
            <a:r>
              <a:rPr lang="it-IT" sz="3600" dirty="0" smtClean="0"/>
              <a:t> with </a:t>
            </a:r>
            <a:r>
              <a:rPr lang="it-IT" sz="3600" dirty="0" err="1" smtClean="0"/>
              <a:t>developmental</a:t>
            </a:r>
            <a:r>
              <a:rPr lang="it-IT" sz="3600" dirty="0" smtClean="0"/>
              <a:t> </a:t>
            </a:r>
            <a:r>
              <a:rPr lang="it-IT" sz="3600" dirty="0" err="1" smtClean="0"/>
              <a:t>opportunities</a:t>
            </a:r>
            <a:r>
              <a:rPr lang="it-IT" sz="3600" dirty="0" smtClean="0"/>
              <a:t> (</a:t>
            </a:r>
            <a:r>
              <a:rPr lang="it-IT" sz="3600" dirty="0" err="1" smtClean="0"/>
              <a:t>Briscoe</a:t>
            </a:r>
            <a:r>
              <a:rPr lang="it-IT" sz="3600" dirty="0" smtClean="0"/>
              <a:t> &amp; </a:t>
            </a:r>
            <a:r>
              <a:rPr lang="it-IT" sz="3600" dirty="0" err="1" smtClean="0"/>
              <a:t>Finkelstein</a:t>
            </a:r>
            <a:r>
              <a:rPr lang="it-IT" sz="3600" dirty="0" smtClean="0"/>
              <a:t>, 2009)</a:t>
            </a:r>
            <a:endParaRPr lang="it-IT" sz="3600"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pPr/>
              <a:t>15</a:t>
            </a:fld>
            <a:endParaRPr lang="it-IT" dirty="0"/>
          </a:p>
        </p:txBody>
      </p:sp>
      <p:pic>
        <p:nvPicPr>
          <p:cNvPr id="6" name="Immagine 5"/>
          <p:cNvPicPr>
            <a:picLocks noChangeAspect="1"/>
          </p:cNvPicPr>
          <p:nvPr/>
        </p:nvPicPr>
        <p:blipFill>
          <a:blip r:embed="rId2"/>
          <a:stretch>
            <a:fillRect/>
          </a:stretch>
        </p:blipFill>
        <p:spPr>
          <a:xfrm>
            <a:off x="336324" y="1954789"/>
            <a:ext cx="5127779" cy="4766686"/>
          </a:xfrm>
          <a:prstGeom prst="rect">
            <a:avLst/>
          </a:prstGeom>
        </p:spPr>
      </p:pic>
      <p:sp>
        <p:nvSpPr>
          <p:cNvPr id="7" name="CasellaDiTesto 6"/>
          <p:cNvSpPr txBox="1"/>
          <p:nvPr/>
        </p:nvSpPr>
        <p:spPr>
          <a:xfrm>
            <a:off x="6027938" y="2869357"/>
            <a:ext cx="5325862" cy="2308324"/>
          </a:xfrm>
          <a:prstGeom prst="rect">
            <a:avLst/>
          </a:prstGeom>
          <a:noFill/>
        </p:spPr>
        <p:txBody>
          <a:bodyPr wrap="square" rtlCol="0">
            <a:spAutoFit/>
          </a:bodyPr>
          <a:lstStyle/>
          <a:p>
            <a:pPr algn="just"/>
            <a:r>
              <a:rPr lang="en-US" sz="2400" dirty="0" smtClean="0"/>
              <a:t>Normative commitment increases among individuals with higher boundaryless mindset who receive frequent developmental opportunities, while sharply decreases when such opportunities lack.</a:t>
            </a:r>
            <a:endParaRPr lang="en-US" sz="2400" dirty="0"/>
          </a:p>
        </p:txBody>
      </p:sp>
    </p:spTree>
    <p:extLst>
      <p:ext uri="{BB962C8B-B14F-4D97-AF65-F5344CB8AC3E}">
        <p14:creationId xmlns:p14="http://schemas.microsoft.com/office/powerpoint/2010/main" val="2999493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boundaryless career</a:t>
            </a:r>
          </a:p>
        </p:txBody>
      </p:sp>
      <p:sp>
        <p:nvSpPr>
          <p:cNvPr id="3" name="Segnaposto contenuto 2"/>
          <p:cNvSpPr>
            <a:spLocks noGrp="1"/>
          </p:cNvSpPr>
          <p:nvPr>
            <p:ph idx="1"/>
          </p:nvPr>
        </p:nvSpPr>
        <p:spPr/>
        <p:txBody>
          <a:bodyPr/>
          <a:lstStyle/>
          <a:p>
            <a:r>
              <a:rPr lang="en-US" dirty="0" err="1" smtClean="0"/>
              <a:t>Cakmak-Otluoglu</a:t>
            </a:r>
            <a:r>
              <a:rPr lang="en-US" dirty="0" smtClean="0"/>
              <a:t> (2012) found that boundaryless mindset was not associated with org. commitment while was positively associated with perceived supervisor support, moreover he found that org. mobility preference was negatively associated with all three dimensions of org. commitment and with perceived supervisor support;</a:t>
            </a:r>
          </a:p>
          <a:p>
            <a:r>
              <a:rPr lang="en-US" dirty="0" smtClean="0"/>
              <a:t>Lo Presti, </a:t>
            </a:r>
            <a:r>
              <a:rPr lang="en-US" dirty="0" err="1" smtClean="0"/>
              <a:t>Manuti</a:t>
            </a:r>
            <a:r>
              <a:rPr lang="en-US" dirty="0" smtClean="0"/>
              <a:t> and Briscoe (under preparation) found that boundaryless mindset </a:t>
            </a:r>
            <a:r>
              <a:rPr lang="en-US" dirty="0"/>
              <a:t>was not associated with </a:t>
            </a:r>
            <a:r>
              <a:rPr lang="en-US" dirty="0" smtClean="0"/>
              <a:t>org. </a:t>
            </a:r>
            <a:r>
              <a:rPr lang="en-US" dirty="0"/>
              <a:t>commitment while was positively associated </a:t>
            </a:r>
            <a:r>
              <a:rPr lang="en-US" dirty="0" smtClean="0"/>
              <a:t>with org. citizenship behaviors, while org. mobility preference </a:t>
            </a:r>
            <a:r>
              <a:rPr lang="en-US" dirty="0"/>
              <a:t>was negatively associated with all three dimensions of org. </a:t>
            </a:r>
            <a:r>
              <a:rPr lang="en-US" dirty="0" smtClean="0"/>
              <a:t>commitment </a:t>
            </a:r>
            <a:r>
              <a:rPr lang="en-US" dirty="0"/>
              <a:t>and with </a:t>
            </a:r>
            <a:r>
              <a:rPr lang="en-US" dirty="0" smtClean="0"/>
              <a:t>org. citizenship behaviors.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pPr/>
              <a:t>16</a:t>
            </a:fld>
            <a:endParaRPr lang="it-IT" dirty="0"/>
          </a:p>
        </p:txBody>
      </p:sp>
    </p:spTree>
    <p:extLst>
      <p:ext uri="{BB962C8B-B14F-4D97-AF65-F5344CB8AC3E}">
        <p14:creationId xmlns:p14="http://schemas.microsoft.com/office/powerpoint/2010/main" val="1703476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protean</a:t>
            </a:r>
            <a:r>
              <a:rPr lang="it-IT" dirty="0" smtClean="0"/>
              <a:t> career</a:t>
            </a:r>
            <a:endParaRPr lang="it-IT" dirty="0"/>
          </a:p>
        </p:txBody>
      </p:sp>
      <p:sp>
        <p:nvSpPr>
          <p:cNvPr id="3" name="Segnaposto contenuto 2"/>
          <p:cNvSpPr>
            <a:spLocks noGrp="1"/>
          </p:cNvSpPr>
          <p:nvPr>
            <p:ph idx="1"/>
          </p:nvPr>
        </p:nvSpPr>
        <p:spPr/>
        <p:txBody>
          <a:bodyPr>
            <a:normAutofit fontScale="92500" lnSpcReduction="10000"/>
          </a:bodyPr>
          <a:lstStyle/>
          <a:p>
            <a:r>
              <a:rPr lang="en-US" dirty="0"/>
              <a:t>Individuals who hold protean career attitudes are intent upon using their own </a:t>
            </a:r>
            <a:r>
              <a:rPr lang="en-US" dirty="0" smtClean="0"/>
              <a:t>values (</a:t>
            </a:r>
            <a:r>
              <a:rPr lang="en-US" dirty="0"/>
              <a:t>versus organizational values for example) to guide their career (“values-driven”) and </a:t>
            </a:r>
            <a:r>
              <a:rPr lang="en-US" dirty="0" smtClean="0"/>
              <a:t>take an </a:t>
            </a:r>
            <a:r>
              <a:rPr lang="en-US" dirty="0"/>
              <a:t>independent role in managing their vocational behavior (“self-directed</a:t>
            </a:r>
            <a:r>
              <a:rPr lang="en-US" dirty="0" smtClean="0"/>
              <a:t>”);</a:t>
            </a:r>
          </a:p>
          <a:p>
            <a:r>
              <a:rPr lang="en-US" dirty="0" smtClean="0"/>
              <a:t>An individual who </a:t>
            </a:r>
            <a:r>
              <a:rPr lang="en-US" dirty="0"/>
              <a:t>did not hold protean attitudes would be more likely to “borrow” external standards</a:t>
            </a:r>
            <a:r>
              <a:rPr lang="en-US" dirty="0" smtClean="0"/>
              <a:t>, as </a:t>
            </a:r>
            <a:r>
              <a:rPr lang="en-US" dirty="0"/>
              <a:t>opposed to internally developed ones, and be more likely to seek external direction </a:t>
            </a:r>
            <a:r>
              <a:rPr lang="en-US" dirty="0" smtClean="0"/>
              <a:t>and assistance </a:t>
            </a:r>
            <a:r>
              <a:rPr lang="en-US" dirty="0"/>
              <a:t>in behavioral career management as opposed to being more proactive and independent (Briscoe, Hall &amp; </a:t>
            </a:r>
            <a:r>
              <a:rPr lang="en-US" dirty="0" err="1"/>
              <a:t>DeMuth</a:t>
            </a:r>
            <a:r>
              <a:rPr lang="en-US" dirty="0"/>
              <a:t>, 2006</a:t>
            </a:r>
            <a:r>
              <a:rPr lang="en-US" dirty="0" smtClean="0"/>
              <a:t>);</a:t>
            </a:r>
            <a:endParaRPr lang="en-US" dirty="0"/>
          </a:p>
          <a:p>
            <a:r>
              <a:rPr lang="en-US" dirty="0"/>
              <a:t>While most protean individuals might in fact exhibit more mobility and a </a:t>
            </a:r>
            <a:r>
              <a:rPr lang="en-US" dirty="0" smtClean="0"/>
              <a:t>learning orientation</a:t>
            </a:r>
            <a:r>
              <a:rPr lang="en-US" dirty="0"/>
              <a:t>, </a:t>
            </a:r>
            <a:r>
              <a:rPr lang="en-US" dirty="0" smtClean="0"/>
              <a:t>it is posited </a:t>
            </a:r>
            <a:r>
              <a:rPr lang="en-US" dirty="0"/>
              <a:t>that mobility and learning may be correlates of a protean career</a:t>
            </a:r>
            <a:r>
              <a:rPr lang="en-US" dirty="0" smtClean="0"/>
              <a:t>, but </a:t>
            </a:r>
            <a:r>
              <a:rPr lang="en-US" dirty="0"/>
              <a:t>not necessary components of </a:t>
            </a:r>
            <a:r>
              <a:rPr lang="en-US" dirty="0" smtClean="0"/>
              <a:t>it;</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17</a:t>
            </a:fld>
            <a:endParaRPr lang="it-IT"/>
          </a:p>
        </p:txBody>
      </p:sp>
    </p:spTree>
    <p:extLst>
      <p:ext uri="{BB962C8B-B14F-4D97-AF65-F5344CB8AC3E}">
        <p14:creationId xmlns:p14="http://schemas.microsoft.com/office/powerpoint/2010/main" val="2824072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protean</a:t>
            </a:r>
            <a:r>
              <a:rPr lang="it-IT" dirty="0"/>
              <a:t> career</a:t>
            </a:r>
          </a:p>
        </p:txBody>
      </p:sp>
      <p:sp>
        <p:nvSpPr>
          <p:cNvPr id="3" name="Segnaposto contenuto 2"/>
          <p:cNvSpPr>
            <a:spLocks noGrp="1"/>
          </p:cNvSpPr>
          <p:nvPr>
            <p:ph idx="1"/>
          </p:nvPr>
        </p:nvSpPr>
        <p:spPr/>
        <p:txBody>
          <a:bodyPr>
            <a:normAutofit lnSpcReduction="10000"/>
          </a:bodyPr>
          <a:lstStyle/>
          <a:p>
            <a:r>
              <a:rPr lang="en-US" dirty="0"/>
              <a:t>Briscoe et al. (2006) found that </a:t>
            </a:r>
            <a:r>
              <a:rPr lang="en-US" dirty="0" smtClean="0"/>
              <a:t>self-directed career management and value driven orientation </a:t>
            </a:r>
            <a:r>
              <a:rPr lang="en-US" dirty="0"/>
              <a:t>were positively associated with proactive personality, </a:t>
            </a:r>
            <a:r>
              <a:rPr lang="en-US" dirty="0" smtClean="0"/>
              <a:t>openness </a:t>
            </a:r>
            <a:r>
              <a:rPr lang="en-US" dirty="0"/>
              <a:t>to </a:t>
            </a:r>
            <a:r>
              <a:rPr lang="en-US" dirty="0" smtClean="0"/>
              <a:t>experience, career authenticity </a:t>
            </a:r>
            <a:r>
              <a:rPr lang="en-US" dirty="0"/>
              <a:t>and mastery learning goal</a:t>
            </a:r>
            <a:r>
              <a:rPr lang="en-US" dirty="0" smtClean="0"/>
              <a:t>;</a:t>
            </a:r>
            <a:endParaRPr lang="en-US" dirty="0"/>
          </a:p>
          <a:p>
            <a:r>
              <a:rPr lang="en-US" dirty="0" smtClean="0"/>
              <a:t>Briscoe and Finkelstein (2009) found that value driven orientation negatively correlated with normative commitment;</a:t>
            </a:r>
          </a:p>
          <a:p>
            <a:r>
              <a:rPr lang="en-US" dirty="0" err="1"/>
              <a:t>Cakmak-Otluoglu</a:t>
            </a:r>
            <a:r>
              <a:rPr lang="en-US" dirty="0"/>
              <a:t> (2012) found </a:t>
            </a:r>
            <a:r>
              <a:rPr lang="en-US" dirty="0" smtClean="0"/>
              <a:t>that </a:t>
            </a:r>
            <a:r>
              <a:rPr lang="en-US" dirty="0"/>
              <a:t>self-directed career management </a:t>
            </a:r>
            <a:r>
              <a:rPr lang="en-US" dirty="0" smtClean="0"/>
              <a:t> negatively correlated with continuance commitment while positively correlated with affective commitment and perceived supervisor support. He also found that value driven orientation </a:t>
            </a:r>
            <a:r>
              <a:rPr lang="en-US" dirty="0"/>
              <a:t>negatively correlated with normative </a:t>
            </a:r>
            <a:r>
              <a:rPr lang="en-US" dirty="0" smtClean="0"/>
              <a:t>commitment; </a:t>
            </a:r>
          </a:p>
          <a:p>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18</a:t>
            </a:fld>
            <a:endParaRPr lang="it-IT"/>
          </a:p>
        </p:txBody>
      </p:sp>
    </p:spTree>
    <p:extLst>
      <p:ext uri="{BB962C8B-B14F-4D97-AF65-F5344CB8AC3E}">
        <p14:creationId xmlns:p14="http://schemas.microsoft.com/office/powerpoint/2010/main" val="734086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etlsimmons.com/wp-content/uploads/2013/03/sonb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324349"/>
            <a:ext cx="3810000" cy="253365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a:t>The </a:t>
            </a:r>
            <a:r>
              <a:rPr lang="it-IT" dirty="0" err="1"/>
              <a:t>protean</a:t>
            </a:r>
            <a:r>
              <a:rPr lang="it-IT" dirty="0"/>
              <a:t> career</a:t>
            </a:r>
          </a:p>
        </p:txBody>
      </p:sp>
      <p:sp>
        <p:nvSpPr>
          <p:cNvPr id="3" name="Segnaposto contenuto 2"/>
          <p:cNvSpPr>
            <a:spLocks noGrp="1"/>
          </p:cNvSpPr>
          <p:nvPr>
            <p:ph idx="1"/>
          </p:nvPr>
        </p:nvSpPr>
        <p:spPr/>
        <p:txBody>
          <a:bodyPr/>
          <a:lstStyle/>
          <a:p>
            <a:r>
              <a:rPr lang="en-US" dirty="0" smtClean="0"/>
              <a:t>Lo </a:t>
            </a:r>
            <a:r>
              <a:rPr lang="en-US" dirty="0"/>
              <a:t>Presti, </a:t>
            </a:r>
            <a:r>
              <a:rPr lang="en-US" dirty="0" err="1"/>
              <a:t>Manuti</a:t>
            </a:r>
            <a:r>
              <a:rPr lang="en-US" dirty="0"/>
              <a:t> and Briscoe </a:t>
            </a:r>
            <a:r>
              <a:rPr lang="en-US" dirty="0" smtClean="0"/>
              <a:t>(under preparation) found that self-directed career management positively correlated with affective and normative commitment and org. citizenship behaviors;</a:t>
            </a:r>
          </a:p>
          <a:p>
            <a:pPr marL="0" indent="0">
              <a:buNone/>
            </a:pPr>
            <a:endParaRPr lang="en-US" dirty="0" smtClean="0"/>
          </a:p>
          <a:p>
            <a:r>
              <a:rPr lang="en-US" dirty="0" smtClean="0"/>
              <a:t>They also found that value-driven orientation positively correlated with normative and continuance commitment and org. citizenship behaviors.</a:t>
            </a:r>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pPr/>
              <a:t>19</a:t>
            </a:fld>
            <a:endParaRPr lang="it-IT" dirty="0"/>
          </a:p>
        </p:txBody>
      </p:sp>
    </p:spTree>
    <p:extLst>
      <p:ext uri="{BB962C8B-B14F-4D97-AF65-F5344CB8AC3E}">
        <p14:creationId xmlns:p14="http://schemas.microsoft.com/office/powerpoint/2010/main" val="54116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What’s</a:t>
            </a:r>
            <a:r>
              <a:rPr lang="it-IT" dirty="0" smtClean="0"/>
              <a:t> </a:t>
            </a:r>
            <a:r>
              <a:rPr lang="it-IT" dirty="0" err="1" smtClean="0"/>
              <a:t>important</a:t>
            </a:r>
            <a:r>
              <a:rPr lang="it-IT" dirty="0" smtClean="0"/>
              <a:t> in </a:t>
            </a:r>
            <a:r>
              <a:rPr lang="it-IT" dirty="0" err="1" smtClean="0"/>
              <a:t>this</a:t>
            </a:r>
            <a:r>
              <a:rPr lang="it-IT" dirty="0" smtClean="0"/>
              <a:t> </a:t>
            </a:r>
            <a:r>
              <a:rPr lang="it-IT" dirty="0" err="1" smtClean="0"/>
              <a:t>picture</a:t>
            </a:r>
            <a:r>
              <a:rPr lang="it-IT" dirty="0" smtClean="0"/>
              <a:t>?</a:t>
            </a:r>
            <a:endParaRPr lang="it-IT" dirty="0"/>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2939" y="2158730"/>
            <a:ext cx="5206756" cy="3870663"/>
          </a:xfrm>
        </p:spPr>
      </p:pic>
      <p:sp>
        <p:nvSpPr>
          <p:cNvPr id="4" name="Segnaposto numero diapositiva 3"/>
          <p:cNvSpPr>
            <a:spLocks noGrp="1"/>
          </p:cNvSpPr>
          <p:nvPr>
            <p:ph type="sldNum" sz="quarter" idx="12"/>
          </p:nvPr>
        </p:nvSpPr>
        <p:spPr/>
        <p:txBody>
          <a:bodyPr/>
          <a:lstStyle/>
          <a:p>
            <a:fld id="{782103AB-3ED2-493D-A055-BC91A7EFA69E}" type="slidenum">
              <a:rPr lang="it-IT" smtClean="0"/>
              <a:t>2</a:t>
            </a:fld>
            <a:endParaRPr lang="it-IT"/>
          </a:p>
        </p:txBody>
      </p:sp>
      <p:cxnSp>
        <p:nvCxnSpPr>
          <p:cNvPr id="7" name="Connettore 1 6"/>
          <p:cNvCxnSpPr/>
          <p:nvPr/>
        </p:nvCxnSpPr>
        <p:spPr>
          <a:xfrm>
            <a:off x="2526890" y="1858297"/>
            <a:ext cx="1698881" cy="29595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H="1">
            <a:off x="355107" y="1858297"/>
            <a:ext cx="1404868" cy="30283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4579576" y="1690688"/>
            <a:ext cx="7156704" cy="4031873"/>
          </a:xfrm>
          <a:prstGeom prst="rect">
            <a:avLst/>
          </a:prstGeom>
          <a:noFill/>
        </p:spPr>
        <p:txBody>
          <a:bodyPr wrap="square" rtlCol="0">
            <a:spAutoFit/>
          </a:bodyPr>
          <a:lstStyle/>
          <a:p>
            <a:pPr algn="just"/>
            <a:r>
              <a:rPr lang="en-US" sz="3200" i="1" dirty="0" smtClean="0"/>
              <a:t>Career</a:t>
            </a:r>
            <a:r>
              <a:rPr lang="en-US" sz="3200" dirty="0" smtClean="0"/>
              <a:t>, </a:t>
            </a:r>
            <a:r>
              <a:rPr lang="it-IT" sz="3200" dirty="0"/>
              <a:t> /</a:t>
            </a:r>
            <a:r>
              <a:rPr lang="it-IT" sz="3200" dirty="0" err="1"/>
              <a:t>kəˈrɪəʳ</a:t>
            </a:r>
            <a:r>
              <a:rPr lang="it-IT" sz="3200" dirty="0" smtClean="0"/>
              <a:t>/</a:t>
            </a:r>
            <a:endParaRPr lang="en-US" sz="3200" dirty="0" smtClean="0"/>
          </a:p>
          <a:p>
            <a:pPr algn="just"/>
            <a:endParaRPr lang="en-US" sz="3200" dirty="0" smtClean="0"/>
          </a:p>
          <a:p>
            <a:pPr algn="just"/>
            <a:r>
              <a:rPr lang="en-US" sz="3200" dirty="0" smtClean="0"/>
              <a:t>It comes from the French word «</a:t>
            </a:r>
            <a:r>
              <a:rPr lang="en-US" sz="3200" i="1" dirty="0" err="1" smtClean="0"/>
              <a:t>carriere</a:t>
            </a:r>
            <a:r>
              <a:rPr lang="en-US" sz="3200" dirty="0" smtClean="0"/>
              <a:t>» (XVI century) which means «road, racecourse» which, in turn, comes from the Latin word «</a:t>
            </a:r>
            <a:r>
              <a:rPr lang="en-US" sz="3200" i="1" dirty="0" smtClean="0"/>
              <a:t>via </a:t>
            </a:r>
            <a:r>
              <a:rPr lang="en-US" sz="3200" i="1" dirty="0" err="1" smtClean="0"/>
              <a:t>cararia</a:t>
            </a:r>
            <a:r>
              <a:rPr lang="en-US" sz="3200" dirty="0" smtClean="0"/>
              <a:t>» which means «track from wheeled vehicles (originated by the progressive erosion of the road)».</a:t>
            </a:r>
          </a:p>
        </p:txBody>
      </p:sp>
    </p:spTree>
    <p:extLst>
      <p:ext uri="{BB962C8B-B14F-4D97-AF65-F5344CB8AC3E}">
        <p14:creationId xmlns:p14="http://schemas.microsoft.com/office/powerpoint/2010/main" val="33773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repeatCount="indefinite" fill="hold" nodeType="clickEffect">
                                  <p:stCondLst>
                                    <p:cond delay="0"/>
                                  </p:stCondLst>
                                  <p:endCondLst>
                                    <p:cond evt="onNext" delay="0">
                                      <p:tgtEl>
                                        <p:sldTgt/>
                                      </p:tgtEl>
                                    </p:cond>
                                  </p:end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000"/>
                                        <p:tgtEl>
                                          <p:spTgt spid="12"/>
                                        </p:tgtEl>
                                      </p:cBhvr>
                                    </p:animEffect>
                                  </p:childTnLst>
                                </p:cTn>
                              </p:par>
                              <p:par>
                                <p:cTn id="8" presetID="22" presetClass="entr" presetSubtype="4" repeatCount="indefinite" fill="hold" nodeType="withEffect">
                                  <p:stCondLst>
                                    <p:cond delay="0"/>
                                  </p:stCondLst>
                                  <p:endCondLst>
                                    <p:cond evt="onNext" delay="0">
                                      <p:tgtEl>
                                        <p:sldTgt/>
                                      </p:tgtEl>
                                    </p:cond>
                                  </p:end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A cross-cultural </a:t>
            </a:r>
            <a:r>
              <a:rPr lang="it-IT" sz="3600" dirty="0" err="1" smtClean="0"/>
              <a:t>insight</a:t>
            </a:r>
            <a:r>
              <a:rPr lang="it-IT" sz="3600" dirty="0" smtClean="0"/>
              <a:t> on career </a:t>
            </a:r>
            <a:r>
              <a:rPr lang="it-IT" sz="3600" dirty="0" err="1" smtClean="0"/>
              <a:t>conceptualizations</a:t>
            </a:r>
            <a:endParaRPr lang="it-IT" sz="3600" dirty="0"/>
          </a:p>
        </p:txBody>
      </p:sp>
      <p:sp>
        <p:nvSpPr>
          <p:cNvPr id="3" name="Segnaposto contenuto 2"/>
          <p:cNvSpPr>
            <a:spLocks noGrp="1"/>
          </p:cNvSpPr>
          <p:nvPr>
            <p:ph idx="1"/>
          </p:nvPr>
        </p:nvSpPr>
        <p:spPr/>
        <p:txBody>
          <a:bodyPr/>
          <a:lstStyle/>
          <a:p>
            <a:r>
              <a:rPr lang="en-US" dirty="0" smtClean="0"/>
              <a:t>With concern to the question of universality of career models, it should be noted that a large proportion of the world population (mostly in developing countries) might not have a cohesive set of work experiences that fits </a:t>
            </a:r>
            <a:r>
              <a:rPr lang="en-US" u="sng" dirty="0" smtClean="0"/>
              <a:t>our idea </a:t>
            </a:r>
            <a:r>
              <a:rPr lang="en-US" dirty="0" smtClean="0"/>
              <a:t>of career and may not even have a concept of it (Baruch &amp; </a:t>
            </a:r>
            <a:r>
              <a:rPr lang="en-US" dirty="0" err="1" smtClean="0"/>
              <a:t>Bozionelos</a:t>
            </a:r>
            <a:r>
              <a:rPr lang="en-US" dirty="0" smtClean="0"/>
              <a:t>, 2010);</a:t>
            </a:r>
          </a:p>
          <a:p>
            <a:endParaRPr lang="en-US" dirty="0" smtClean="0"/>
          </a:p>
          <a:p>
            <a:r>
              <a:rPr lang="en-US" dirty="0" smtClean="0"/>
              <a:t>The lives, work and non-work, of many people are still quite similar to the lives of human generations before the industrial revolution, the stage in history that gave rise to those sequential systematic work experiences we today conceive as career (Baruch, 2006);</a:t>
            </a:r>
          </a:p>
        </p:txBody>
      </p:sp>
      <p:sp>
        <p:nvSpPr>
          <p:cNvPr id="4" name="Segnaposto numero diapositiva 3"/>
          <p:cNvSpPr>
            <a:spLocks noGrp="1"/>
          </p:cNvSpPr>
          <p:nvPr>
            <p:ph type="sldNum" sz="quarter" idx="12"/>
          </p:nvPr>
        </p:nvSpPr>
        <p:spPr/>
        <p:txBody>
          <a:bodyPr/>
          <a:lstStyle/>
          <a:p>
            <a:fld id="{782103AB-3ED2-493D-A055-BC91A7EFA69E}" type="slidenum">
              <a:rPr lang="it-IT" smtClean="0"/>
              <a:t>20</a:t>
            </a:fld>
            <a:endParaRPr lang="it-IT"/>
          </a:p>
        </p:txBody>
      </p:sp>
    </p:spTree>
    <p:extLst>
      <p:ext uri="{BB962C8B-B14F-4D97-AF65-F5344CB8AC3E}">
        <p14:creationId xmlns:p14="http://schemas.microsoft.com/office/powerpoint/2010/main" val="2777788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A cross-cultural </a:t>
            </a:r>
            <a:r>
              <a:rPr lang="it-IT" sz="3600" dirty="0" err="1"/>
              <a:t>insight</a:t>
            </a:r>
            <a:r>
              <a:rPr lang="it-IT" sz="3600" dirty="0"/>
              <a:t> on career </a:t>
            </a:r>
            <a:r>
              <a:rPr lang="it-IT" sz="3600" dirty="0" err="1"/>
              <a:t>conceptualizations</a:t>
            </a:r>
            <a:endParaRPr lang="it-IT" sz="3600" dirty="0"/>
          </a:p>
        </p:txBody>
      </p:sp>
      <p:sp>
        <p:nvSpPr>
          <p:cNvPr id="3" name="Segnaposto contenuto 2"/>
          <p:cNvSpPr>
            <a:spLocks noGrp="1"/>
          </p:cNvSpPr>
          <p:nvPr>
            <p:ph idx="1"/>
          </p:nvPr>
        </p:nvSpPr>
        <p:spPr/>
        <p:txBody>
          <a:bodyPr/>
          <a:lstStyle/>
          <a:p>
            <a:r>
              <a:rPr lang="en-US" dirty="0" smtClean="0"/>
              <a:t>On one side, it should be acknowledged that, as the notion of traditional careers captures well careers in the Soviet Union as well as in China until the 1980s, the notions of protean and boundaryless careers have become relevant to </a:t>
            </a:r>
            <a:r>
              <a:rPr lang="en-US" dirty="0" err="1" smtClean="0"/>
              <a:t>Cindia</a:t>
            </a:r>
            <a:r>
              <a:rPr lang="en-US" dirty="0" smtClean="0"/>
              <a:t> and other developing countries which, after the 1980s have been largely, though not entirely, operating according to capitalist principles; </a:t>
            </a:r>
          </a:p>
          <a:p>
            <a:r>
              <a:rPr lang="en-US" dirty="0" smtClean="0"/>
              <a:t>On the other side, Beck (1999) coined the term “</a:t>
            </a:r>
            <a:r>
              <a:rPr lang="en-US" dirty="0" err="1" smtClean="0"/>
              <a:t>Brazilianization</a:t>
            </a:r>
            <a:r>
              <a:rPr lang="en-US" dirty="0" smtClean="0"/>
              <a:t> of the West” explaining the convergence, in terms of economic development and </a:t>
            </a:r>
            <a:r>
              <a:rPr lang="en-US" dirty="0" err="1" smtClean="0"/>
              <a:t>labour</a:t>
            </a:r>
            <a:r>
              <a:rPr lang="en-US" dirty="0" smtClean="0"/>
              <a:t> market dynamics (i.e., precariousness irruption) between the First World and the Third World.</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21</a:t>
            </a:fld>
            <a:endParaRPr lang="it-IT"/>
          </a:p>
        </p:txBody>
      </p:sp>
    </p:spTree>
    <p:extLst>
      <p:ext uri="{BB962C8B-B14F-4D97-AF65-F5344CB8AC3E}">
        <p14:creationId xmlns:p14="http://schemas.microsoft.com/office/powerpoint/2010/main" val="69991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251" y="3431748"/>
            <a:ext cx="4967426" cy="2879349"/>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82" y="3421046"/>
            <a:ext cx="2890051" cy="2890051"/>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39" y="0"/>
            <a:ext cx="4314548" cy="274282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2842" y="381"/>
            <a:ext cx="5209158" cy="2748390"/>
          </a:xfrm>
          <a:prstGeom prst="rect">
            <a:avLst/>
          </a:prstGeom>
        </p:spPr>
      </p:pic>
      <p:sp>
        <p:nvSpPr>
          <p:cNvPr id="8" name="CasellaDiTesto 7"/>
          <p:cNvSpPr txBox="1"/>
          <p:nvPr/>
        </p:nvSpPr>
        <p:spPr>
          <a:xfrm>
            <a:off x="0" y="2851290"/>
            <a:ext cx="4585166" cy="461665"/>
          </a:xfrm>
          <a:prstGeom prst="rect">
            <a:avLst/>
          </a:prstGeom>
          <a:noFill/>
        </p:spPr>
        <p:txBody>
          <a:bodyPr wrap="none" rtlCol="0">
            <a:spAutoFit/>
          </a:bodyPr>
          <a:lstStyle/>
          <a:p>
            <a:r>
              <a:rPr lang="it-IT" sz="2400" b="1" dirty="0" err="1" smtClean="0">
                <a:solidFill>
                  <a:srgbClr val="FF0000"/>
                </a:solidFill>
              </a:rPr>
              <a:t>Careers</a:t>
            </a:r>
            <a:r>
              <a:rPr lang="it-IT" sz="2400" b="1" dirty="0" smtClean="0">
                <a:solidFill>
                  <a:srgbClr val="FF0000"/>
                </a:solidFill>
              </a:rPr>
              <a:t> and </a:t>
            </a:r>
            <a:r>
              <a:rPr lang="it-IT" sz="2400" b="1" dirty="0" err="1" smtClean="0">
                <a:solidFill>
                  <a:srgbClr val="FF0000"/>
                </a:solidFill>
              </a:rPr>
              <a:t>psychological</a:t>
            </a:r>
            <a:r>
              <a:rPr lang="it-IT" sz="2400" b="1" dirty="0" smtClean="0">
                <a:solidFill>
                  <a:srgbClr val="FF0000"/>
                </a:solidFill>
              </a:rPr>
              <a:t> </a:t>
            </a:r>
            <a:r>
              <a:rPr lang="it-IT" sz="2400" b="1" dirty="0" err="1" smtClean="0">
                <a:solidFill>
                  <a:srgbClr val="FF0000"/>
                </a:solidFill>
              </a:rPr>
              <a:t>contract</a:t>
            </a:r>
            <a:endParaRPr lang="it-IT" sz="2400" b="1" dirty="0">
              <a:solidFill>
                <a:srgbClr val="FF0000"/>
              </a:solidFill>
            </a:endParaRPr>
          </a:p>
        </p:txBody>
      </p:sp>
      <p:sp>
        <p:nvSpPr>
          <p:cNvPr id="9" name="CasellaDiTesto 8"/>
          <p:cNvSpPr txBox="1"/>
          <p:nvPr/>
        </p:nvSpPr>
        <p:spPr>
          <a:xfrm>
            <a:off x="8154971" y="2859427"/>
            <a:ext cx="2853986" cy="461665"/>
          </a:xfrm>
          <a:prstGeom prst="rect">
            <a:avLst/>
          </a:prstGeom>
          <a:noFill/>
        </p:spPr>
        <p:txBody>
          <a:bodyPr wrap="none" rtlCol="0">
            <a:spAutoFit/>
          </a:bodyPr>
          <a:lstStyle/>
          <a:p>
            <a:r>
              <a:rPr lang="it-IT" sz="2400" b="1" dirty="0" err="1" smtClean="0">
                <a:solidFill>
                  <a:srgbClr val="FF0000"/>
                </a:solidFill>
              </a:rPr>
              <a:t>Diversity</a:t>
            </a:r>
            <a:r>
              <a:rPr lang="it-IT" sz="2400" b="1" dirty="0" smtClean="0">
                <a:solidFill>
                  <a:srgbClr val="FF0000"/>
                </a:solidFill>
              </a:rPr>
              <a:t> and </a:t>
            </a:r>
            <a:r>
              <a:rPr lang="it-IT" sz="2400" b="1" dirty="0" err="1" smtClean="0">
                <a:solidFill>
                  <a:srgbClr val="FF0000"/>
                </a:solidFill>
              </a:rPr>
              <a:t>careers</a:t>
            </a:r>
            <a:endParaRPr lang="it-IT" sz="2400" b="1" dirty="0">
              <a:solidFill>
                <a:srgbClr val="FF0000"/>
              </a:solidFill>
            </a:endParaRPr>
          </a:p>
        </p:txBody>
      </p:sp>
      <p:sp>
        <p:nvSpPr>
          <p:cNvPr id="10" name="CasellaDiTesto 9"/>
          <p:cNvSpPr txBox="1"/>
          <p:nvPr/>
        </p:nvSpPr>
        <p:spPr>
          <a:xfrm>
            <a:off x="7741198" y="6311097"/>
            <a:ext cx="3413307" cy="461665"/>
          </a:xfrm>
          <a:prstGeom prst="rect">
            <a:avLst/>
          </a:prstGeom>
          <a:noFill/>
        </p:spPr>
        <p:txBody>
          <a:bodyPr wrap="none" rtlCol="0">
            <a:spAutoFit/>
          </a:bodyPr>
          <a:lstStyle/>
          <a:p>
            <a:r>
              <a:rPr lang="it-IT" sz="2400" b="1" dirty="0" err="1" smtClean="0">
                <a:solidFill>
                  <a:srgbClr val="FF0000"/>
                </a:solidFill>
              </a:rPr>
              <a:t>Globalization</a:t>
            </a:r>
            <a:r>
              <a:rPr lang="it-IT" sz="2400" b="1" dirty="0" smtClean="0">
                <a:solidFill>
                  <a:srgbClr val="FF0000"/>
                </a:solidFill>
              </a:rPr>
              <a:t> and </a:t>
            </a:r>
            <a:r>
              <a:rPr lang="it-IT" sz="2400" b="1" dirty="0" err="1" smtClean="0">
                <a:solidFill>
                  <a:srgbClr val="FF0000"/>
                </a:solidFill>
              </a:rPr>
              <a:t>careers</a:t>
            </a:r>
            <a:endParaRPr lang="it-IT" sz="2400" b="1" dirty="0">
              <a:solidFill>
                <a:srgbClr val="FF0000"/>
              </a:solidFill>
            </a:endParaRPr>
          </a:p>
        </p:txBody>
      </p:sp>
      <p:sp>
        <p:nvSpPr>
          <p:cNvPr id="11" name="CasellaDiTesto 10"/>
          <p:cNvSpPr txBox="1"/>
          <p:nvPr/>
        </p:nvSpPr>
        <p:spPr>
          <a:xfrm>
            <a:off x="1136129" y="6329485"/>
            <a:ext cx="2042290" cy="461665"/>
          </a:xfrm>
          <a:prstGeom prst="rect">
            <a:avLst/>
          </a:prstGeom>
          <a:noFill/>
        </p:spPr>
        <p:txBody>
          <a:bodyPr wrap="none" rtlCol="0">
            <a:spAutoFit/>
          </a:bodyPr>
          <a:lstStyle/>
          <a:p>
            <a:r>
              <a:rPr lang="it-IT" sz="2400" b="1" dirty="0" smtClean="0">
                <a:solidFill>
                  <a:srgbClr val="FF0000"/>
                </a:solidFill>
              </a:rPr>
              <a:t>Career success</a:t>
            </a:r>
            <a:endParaRPr lang="it-IT" sz="2400" b="1" dirty="0">
              <a:solidFill>
                <a:srgbClr val="FF0000"/>
              </a:solidFill>
            </a:endParaRPr>
          </a:p>
        </p:txBody>
      </p:sp>
      <p:sp>
        <p:nvSpPr>
          <p:cNvPr id="12" name="CasellaDiTesto 11"/>
          <p:cNvSpPr txBox="1"/>
          <p:nvPr/>
        </p:nvSpPr>
        <p:spPr>
          <a:xfrm>
            <a:off x="5391990" y="57619"/>
            <a:ext cx="842090" cy="6800381"/>
          </a:xfrm>
          <a:prstGeom prst="rect">
            <a:avLst/>
          </a:prstGeom>
          <a:noFill/>
        </p:spPr>
        <p:txBody>
          <a:bodyPr vert="wordArtVert" wrap="square" rtlCol="0">
            <a:spAutoFit/>
          </a:bodyPr>
          <a:lstStyle/>
          <a:p>
            <a:r>
              <a:rPr lang="it-IT" sz="3600" b="1" dirty="0" err="1" smtClean="0">
                <a:ln w="6600">
                  <a:solidFill>
                    <a:schemeClr val="accent2"/>
                  </a:solidFill>
                  <a:prstDash val="solid"/>
                </a:ln>
                <a:solidFill>
                  <a:srgbClr val="FF0000"/>
                </a:solidFill>
                <a:effectLst>
                  <a:outerShdw dist="38100" dir="2700000" algn="tl" rotWithShape="0">
                    <a:schemeClr val="accent2"/>
                  </a:outerShdw>
                </a:effectLst>
              </a:rPr>
              <a:t>Key</a:t>
            </a:r>
            <a:r>
              <a:rPr lang="it-IT" sz="3600" b="1" dirty="0" smtClean="0">
                <a:ln w="6600">
                  <a:solidFill>
                    <a:schemeClr val="accent2"/>
                  </a:solidFill>
                  <a:prstDash val="solid"/>
                </a:ln>
                <a:solidFill>
                  <a:srgbClr val="FF0000"/>
                </a:solidFill>
                <a:effectLst>
                  <a:outerShdw dist="38100" dir="2700000" algn="tl" rotWithShape="0">
                    <a:schemeClr val="accent2"/>
                  </a:outerShdw>
                </a:effectLst>
              </a:rPr>
              <a:t> </a:t>
            </a:r>
            <a:r>
              <a:rPr lang="it-IT" sz="3600" b="1" dirty="0" err="1" smtClean="0">
                <a:ln w="6600">
                  <a:solidFill>
                    <a:schemeClr val="accent2"/>
                  </a:solidFill>
                  <a:prstDash val="solid"/>
                </a:ln>
                <a:solidFill>
                  <a:srgbClr val="FF0000"/>
                </a:solidFill>
                <a:effectLst>
                  <a:outerShdw dist="38100" dir="2700000" algn="tl" rotWithShape="0">
                    <a:schemeClr val="accent2"/>
                  </a:outerShdw>
                </a:effectLst>
              </a:rPr>
              <a:t>issues</a:t>
            </a:r>
            <a:endParaRPr lang="it-IT" sz="3600" b="1" dirty="0">
              <a:ln w="6600">
                <a:solidFill>
                  <a:schemeClr val="accent2"/>
                </a:solidFill>
                <a:prstDash val="solid"/>
              </a:ln>
              <a:solidFill>
                <a:srgbClr val="FF0000"/>
              </a:solidFill>
              <a:effectLst>
                <a:outerShdw dist="38100" dir="2700000" algn="tl" rotWithShape="0">
                  <a:schemeClr val="accent2"/>
                </a:outerShdw>
              </a:effectLst>
            </a:endParaRPr>
          </a:p>
        </p:txBody>
      </p:sp>
      <p:sp>
        <p:nvSpPr>
          <p:cNvPr id="3" name="Segnaposto numero diapositiva 2"/>
          <p:cNvSpPr>
            <a:spLocks noGrp="1"/>
          </p:cNvSpPr>
          <p:nvPr>
            <p:ph type="sldNum" sz="quarter" idx="12"/>
          </p:nvPr>
        </p:nvSpPr>
        <p:spPr/>
        <p:txBody>
          <a:bodyPr/>
          <a:lstStyle/>
          <a:p>
            <a:fld id="{782103AB-3ED2-493D-A055-BC91A7EFA69E}" type="slidenum">
              <a:rPr lang="it-IT" smtClean="0"/>
              <a:t>22</a:t>
            </a:fld>
            <a:endParaRPr lang="it-IT" dirty="0"/>
          </a:p>
        </p:txBody>
      </p:sp>
    </p:spTree>
    <p:extLst>
      <p:ext uri="{BB962C8B-B14F-4D97-AF65-F5344CB8AC3E}">
        <p14:creationId xmlns:p14="http://schemas.microsoft.com/office/powerpoint/2010/main" val="2582762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Careers</a:t>
            </a:r>
            <a:r>
              <a:rPr lang="it-IT" dirty="0"/>
              <a:t> and </a:t>
            </a:r>
            <a:r>
              <a:rPr lang="it-IT" dirty="0" err="1"/>
              <a:t>psychological</a:t>
            </a:r>
            <a:r>
              <a:rPr lang="it-IT" dirty="0"/>
              <a:t> </a:t>
            </a:r>
            <a:r>
              <a:rPr lang="it-IT" dirty="0" err="1" smtClean="0"/>
              <a:t>contract</a:t>
            </a:r>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23</a:t>
            </a:fld>
            <a:endParaRPr lang="it-IT"/>
          </a:p>
        </p:txBody>
      </p:sp>
      <p:pic>
        <p:nvPicPr>
          <p:cNvPr id="1028" name="Picture 4" descr="http://findinghappiness.com/wp-content/uploads/2012/12/woman-thinking-about-positive-psychology-exerci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653" y="4696288"/>
            <a:ext cx="1571347" cy="2357021"/>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p:txBody>
          <a:bodyPr>
            <a:noAutofit/>
          </a:bodyPr>
          <a:lstStyle/>
          <a:p>
            <a:r>
              <a:rPr lang="en-US" dirty="0" smtClean="0"/>
              <a:t>Career attitudes are associated with particular mentalities that include expectations and obligations;</a:t>
            </a:r>
          </a:p>
          <a:p>
            <a:r>
              <a:rPr lang="en-US" dirty="0" smtClean="0"/>
              <a:t>The psychological contract refers to perceptions regarding reciprocal obligations between the employee and the employer;</a:t>
            </a:r>
          </a:p>
          <a:p>
            <a:r>
              <a:rPr lang="en-US" dirty="0" smtClean="0"/>
              <a:t>The extent to which employees perceive the psychological contract as honored or breached is related to key outcomes such as job satisfaction, organizational commitment, actual performance, extra-role behaviors, etc. (Zhao, Wayne, </a:t>
            </a:r>
            <a:r>
              <a:rPr lang="en-US" dirty="0" err="1" smtClean="0"/>
              <a:t>Glibkowski</a:t>
            </a:r>
            <a:r>
              <a:rPr lang="en-US" dirty="0" smtClean="0"/>
              <a:t> &amp; Bravo, 2007);</a:t>
            </a:r>
          </a:p>
        </p:txBody>
      </p:sp>
    </p:spTree>
    <p:extLst>
      <p:ext uri="{BB962C8B-B14F-4D97-AF65-F5344CB8AC3E}">
        <p14:creationId xmlns:p14="http://schemas.microsoft.com/office/powerpoint/2010/main" val="1136195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 short </a:t>
            </a:r>
            <a:r>
              <a:rPr lang="it-IT" dirty="0" err="1" smtClean="0"/>
              <a:t>interlude</a:t>
            </a:r>
            <a:r>
              <a:rPr lang="it-IT" dirty="0" smtClean="0"/>
              <a:t> on </a:t>
            </a:r>
            <a:r>
              <a:rPr lang="it-IT" dirty="0" err="1" smtClean="0"/>
              <a:t>psychological</a:t>
            </a:r>
            <a:r>
              <a:rPr lang="it-IT" dirty="0" smtClean="0"/>
              <a:t> </a:t>
            </a:r>
            <a:r>
              <a:rPr lang="it-IT" dirty="0" err="1" smtClean="0"/>
              <a:t>contracts</a:t>
            </a:r>
            <a:endParaRPr lang="it-IT" dirty="0"/>
          </a:p>
        </p:txBody>
      </p:sp>
      <p:pic>
        <p:nvPicPr>
          <p:cNvPr id="4" name="Immagine 3"/>
          <p:cNvPicPr>
            <a:picLocks noChangeAspect="1"/>
          </p:cNvPicPr>
          <p:nvPr/>
        </p:nvPicPr>
        <p:blipFill>
          <a:blip r:embed="rId2"/>
          <a:stretch>
            <a:fillRect/>
          </a:stretch>
        </p:blipFill>
        <p:spPr>
          <a:xfrm>
            <a:off x="2726799" y="1927210"/>
            <a:ext cx="6738402" cy="4551516"/>
          </a:xfrm>
          <a:prstGeom prst="rect">
            <a:avLst/>
          </a:prstGeom>
        </p:spPr>
      </p:pic>
      <p:sp>
        <p:nvSpPr>
          <p:cNvPr id="5" name="CasellaDiTesto 4"/>
          <p:cNvSpPr txBox="1"/>
          <p:nvPr/>
        </p:nvSpPr>
        <p:spPr>
          <a:xfrm>
            <a:off x="516104" y="3741303"/>
            <a:ext cx="1996700" cy="923330"/>
          </a:xfrm>
          <a:prstGeom prst="rect">
            <a:avLst/>
          </a:prstGeom>
          <a:noFill/>
        </p:spPr>
        <p:txBody>
          <a:bodyPr wrap="none" rtlCol="0">
            <a:spAutoFit/>
          </a:bodyPr>
          <a:lstStyle/>
          <a:p>
            <a:r>
              <a:rPr lang="it-IT" dirty="0" smtClean="0"/>
              <a:t>Short-</a:t>
            </a:r>
            <a:r>
              <a:rPr lang="it-IT" dirty="0" err="1" smtClean="0"/>
              <a:t>term</a:t>
            </a:r>
            <a:r>
              <a:rPr lang="it-IT" dirty="0" smtClean="0"/>
              <a:t> and</a:t>
            </a:r>
          </a:p>
          <a:p>
            <a:r>
              <a:rPr lang="it-IT" dirty="0" err="1" smtClean="0"/>
              <a:t>specified</a:t>
            </a:r>
            <a:r>
              <a:rPr lang="it-IT" dirty="0" smtClean="0"/>
              <a:t> </a:t>
            </a:r>
          </a:p>
          <a:p>
            <a:r>
              <a:rPr lang="it-IT" dirty="0"/>
              <a:t>p</a:t>
            </a:r>
            <a:r>
              <a:rPr lang="it-IT" dirty="0" smtClean="0"/>
              <a:t>erformance </a:t>
            </a:r>
            <a:r>
              <a:rPr lang="it-IT" dirty="0" err="1" smtClean="0"/>
              <a:t>terms</a:t>
            </a:r>
            <a:endParaRPr lang="it-IT" dirty="0"/>
          </a:p>
        </p:txBody>
      </p:sp>
      <p:sp>
        <p:nvSpPr>
          <p:cNvPr id="6" name="CasellaDiTesto 5"/>
          <p:cNvSpPr txBox="1"/>
          <p:nvPr/>
        </p:nvSpPr>
        <p:spPr>
          <a:xfrm>
            <a:off x="9687018" y="3741303"/>
            <a:ext cx="1996700" cy="923330"/>
          </a:xfrm>
          <a:prstGeom prst="rect">
            <a:avLst/>
          </a:prstGeom>
          <a:noFill/>
        </p:spPr>
        <p:txBody>
          <a:bodyPr wrap="none" rtlCol="0">
            <a:spAutoFit/>
          </a:bodyPr>
          <a:lstStyle/>
          <a:p>
            <a:r>
              <a:rPr lang="it-IT" dirty="0" smtClean="0"/>
              <a:t>Long-</a:t>
            </a:r>
            <a:r>
              <a:rPr lang="it-IT" dirty="0" err="1" smtClean="0"/>
              <a:t>term</a:t>
            </a:r>
            <a:r>
              <a:rPr lang="it-IT" dirty="0" smtClean="0"/>
              <a:t> and</a:t>
            </a:r>
          </a:p>
          <a:p>
            <a:r>
              <a:rPr lang="it-IT" dirty="0" err="1"/>
              <a:t>n</a:t>
            </a:r>
            <a:r>
              <a:rPr lang="it-IT" dirty="0" err="1" smtClean="0"/>
              <a:t>ot</a:t>
            </a:r>
            <a:r>
              <a:rPr lang="it-IT" dirty="0" smtClean="0"/>
              <a:t> </a:t>
            </a:r>
            <a:r>
              <a:rPr lang="it-IT" dirty="0" err="1" smtClean="0"/>
              <a:t>specified</a:t>
            </a:r>
            <a:r>
              <a:rPr lang="it-IT" dirty="0" smtClean="0"/>
              <a:t> </a:t>
            </a:r>
          </a:p>
          <a:p>
            <a:r>
              <a:rPr lang="it-IT" dirty="0"/>
              <a:t>p</a:t>
            </a:r>
            <a:r>
              <a:rPr lang="it-IT" dirty="0" smtClean="0"/>
              <a:t>erformance </a:t>
            </a:r>
            <a:r>
              <a:rPr lang="it-IT" dirty="0" err="1" smtClean="0"/>
              <a:t>terms</a:t>
            </a:r>
            <a:endParaRPr lang="it-IT" dirty="0"/>
          </a:p>
        </p:txBody>
      </p:sp>
      <p:sp>
        <p:nvSpPr>
          <p:cNvPr id="7" name="CasellaDiTesto 6"/>
          <p:cNvSpPr txBox="1"/>
          <p:nvPr/>
        </p:nvSpPr>
        <p:spPr>
          <a:xfrm>
            <a:off x="3650942" y="1557878"/>
            <a:ext cx="4890116" cy="369332"/>
          </a:xfrm>
          <a:prstGeom prst="rect">
            <a:avLst/>
          </a:prstGeom>
          <a:noFill/>
        </p:spPr>
        <p:txBody>
          <a:bodyPr wrap="square" rtlCol="0">
            <a:spAutoFit/>
          </a:bodyPr>
          <a:lstStyle/>
          <a:p>
            <a:r>
              <a:rPr lang="it-IT" dirty="0" smtClean="0"/>
              <a:t>Long-</a:t>
            </a:r>
            <a:r>
              <a:rPr lang="it-IT" dirty="0" err="1" smtClean="0"/>
              <a:t>term</a:t>
            </a:r>
            <a:r>
              <a:rPr lang="it-IT" dirty="0" smtClean="0"/>
              <a:t> and </a:t>
            </a:r>
            <a:r>
              <a:rPr lang="it-IT" dirty="0" err="1" smtClean="0"/>
              <a:t>specified</a:t>
            </a:r>
            <a:r>
              <a:rPr lang="it-IT" dirty="0" smtClean="0"/>
              <a:t> performance </a:t>
            </a:r>
            <a:r>
              <a:rPr lang="it-IT" dirty="0" err="1" smtClean="0"/>
              <a:t>terms</a:t>
            </a:r>
            <a:endParaRPr lang="it-IT" dirty="0"/>
          </a:p>
        </p:txBody>
      </p:sp>
      <p:sp>
        <p:nvSpPr>
          <p:cNvPr id="8" name="CasellaDiTesto 7"/>
          <p:cNvSpPr txBox="1"/>
          <p:nvPr/>
        </p:nvSpPr>
        <p:spPr>
          <a:xfrm>
            <a:off x="3650942" y="6478726"/>
            <a:ext cx="4890116" cy="369332"/>
          </a:xfrm>
          <a:prstGeom prst="rect">
            <a:avLst/>
          </a:prstGeom>
          <a:noFill/>
        </p:spPr>
        <p:txBody>
          <a:bodyPr wrap="square" rtlCol="0">
            <a:spAutoFit/>
          </a:bodyPr>
          <a:lstStyle/>
          <a:p>
            <a:r>
              <a:rPr lang="it-IT" dirty="0" smtClean="0"/>
              <a:t>Short-</a:t>
            </a:r>
            <a:r>
              <a:rPr lang="it-IT" dirty="0" err="1" smtClean="0"/>
              <a:t>term</a:t>
            </a:r>
            <a:r>
              <a:rPr lang="it-IT" dirty="0" smtClean="0"/>
              <a:t> and </a:t>
            </a:r>
            <a:r>
              <a:rPr lang="it-IT" dirty="0" err="1" smtClean="0"/>
              <a:t>not</a:t>
            </a:r>
            <a:r>
              <a:rPr lang="it-IT" dirty="0" smtClean="0"/>
              <a:t> </a:t>
            </a:r>
            <a:r>
              <a:rPr lang="it-IT" dirty="0" err="1" smtClean="0"/>
              <a:t>specified</a:t>
            </a:r>
            <a:r>
              <a:rPr lang="it-IT" dirty="0" smtClean="0"/>
              <a:t> performance </a:t>
            </a:r>
            <a:r>
              <a:rPr lang="it-IT" dirty="0" err="1" smtClean="0"/>
              <a:t>terms</a:t>
            </a:r>
            <a:endParaRPr lang="it-IT" dirty="0"/>
          </a:p>
        </p:txBody>
      </p:sp>
      <p:sp>
        <p:nvSpPr>
          <p:cNvPr id="3" name="Segnaposto numero diapositiva 2"/>
          <p:cNvSpPr>
            <a:spLocks noGrp="1"/>
          </p:cNvSpPr>
          <p:nvPr>
            <p:ph type="sldNum" sz="quarter" idx="12"/>
          </p:nvPr>
        </p:nvSpPr>
        <p:spPr/>
        <p:txBody>
          <a:bodyPr/>
          <a:lstStyle/>
          <a:p>
            <a:fld id="{782103AB-3ED2-493D-A055-BC91A7EFA69E}" type="slidenum">
              <a:rPr lang="it-IT" smtClean="0"/>
              <a:t>24</a:t>
            </a:fld>
            <a:endParaRPr lang="it-IT"/>
          </a:p>
        </p:txBody>
      </p:sp>
    </p:spTree>
    <p:extLst>
      <p:ext uri="{BB962C8B-B14F-4D97-AF65-F5344CB8AC3E}">
        <p14:creationId xmlns:p14="http://schemas.microsoft.com/office/powerpoint/2010/main" val="2053627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Careers</a:t>
            </a:r>
            <a:r>
              <a:rPr lang="it-IT" dirty="0"/>
              <a:t> and </a:t>
            </a:r>
            <a:r>
              <a:rPr lang="it-IT" dirty="0" err="1"/>
              <a:t>psychological</a:t>
            </a:r>
            <a:r>
              <a:rPr lang="it-IT" dirty="0"/>
              <a:t> </a:t>
            </a:r>
            <a:r>
              <a:rPr lang="it-IT" dirty="0" err="1"/>
              <a:t>contract</a:t>
            </a:r>
            <a:endParaRPr lang="it-IT" dirty="0"/>
          </a:p>
        </p:txBody>
      </p:sp>
      <p:sp>
        <p:nvSpPr>
          <p:cNvPr id="3" name="Segnaposto contenuto 2"/>
          <p:cNvSpPr>
            <a:spLocks noGrp="1"/>
          </p:cNvSpPr>
          <p:nvPr>
            <p:ph idx="1"/>
          </p:nvPr>
        </p:nvSpPr>
        <p:spPr/>
        <p:txBody>
          <a:bodyPr>
            <a:normAutofit lnSpcReduction="10000"/>
          </a:bodyPr>
          <a:lstStyle/>
          <a:p>
            <a:r>
              <a:rPr lang="en-US" dirty="0" smtClean="0"/>
              <a:t>While the notion of traditional career is compatible with a relational psychological contract, employment insecurity, unclear career paths, and involuntary employer changes have largely stripped the psychological contract from such relational elements (Brown, 2005);</a:t>
            </a:r>
          </a:p>
          <a:p>
            <a:r>
              <a:rPr lang="en-US" dirty="0" smtClean="0"/>
              <a:t>Many career actors have now low loyalty to their employers or are reluctant to commit to corporate careers, factors that reinforce contemporary forms of careers, such as the boundaryless one;</a:t>
            </a:r>
          </a:p>
          <a:p>
            <a:r>
              <a:rPr lang="en-US" dirty="0" smtClean="0"/>
              <a:t>This cycle may be difficult to break, especially considering the current economic climate and the fact that the new psychological contracts may have been embedded in the mentality of the workforce (Baruch &amp; </a:t>
            </a:r>
            <a:r>
              <a:rPr lang="en-US" dirty="0" err="1" smtClean="0"/>
              <a:t>Bozionelos</a:t>
            </a:r>
            <a:r>
              <a:rPr lang="en-US" dirty="0" smtClean="0"/>
              <a:t>, 2010);</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25</a:t>
            </a:fld>
            <a:endParaRPr lang="it-IT"/>
          </a:p>
        </p:txBody>
      </p:sp>
    </p:spTree>
    <p:extLst>
      <p:ext uri="{BB962C8B-B14F-4D97-AF65-F5344CB8AC3E}">
        <p14:creationId xmlns:p14="http://schemas.microsoft.com/office/powerpoint/2010/main" val="1479790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a:t>Careers</a:t>
            </a:r>
            <a:r>
              <a:rPr lang="it-IT" sz="4000" dirty="0"/>
              <a:t> and </a:t>
            </a:r>
            <a:r>
              <a:rPr lang="it-IT" sz="4000" dirty="0" err="1"/>
              <a:t>psychological</a:t>
            </a:r>
            <a:r>
              <a:rPr lang="it-IT" sz="4000" dirty="0"/>
              <a:t> </a:t>
            </a:r>
            <a:r>
              <a:rPr lang="it-IT" sz="4000" dirty="0" err="1" smtClean="0"/>
              <a:t>contract</a:t>
            </a:r>
            <a:r>
              <a:rPr lang="it-IT" sz="4000" dirty="0" smtClean="0"/>
              <a:t> (Lo Presti et al.)</a:t>
            </a:r>
            <a:endParaRPr lang="it-IT" sz="4000"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26</a:t>
            </a:fld>
            <a:endParaRPr lang="it-IT"/>
          </a:p>
        </p:txBody>
      </p:sp>
      <p:pic>
        <p:nvPicPr>
          <p:cNvPr id="7" name="Immagine 6"/>
          <p:cNvPicPr/>
          <p:nvPr/>
        </p:nvPicPr>
        <p:blipFill>
          <a:blip r:embed="rId2" cstate="print"/>
          <a:srcRect/>
          <a:stretch>
            <a:fillRect/>
          </a:stretch>
        </p:blipFill>
        <p:spPr bwMode="auto">
          <a:xfrm>
            <a:off x="352513" y="2414102"/>
            <a:ext cx="5355829" cy="3942247"/>
          </a:xfrm>
          <a:prstGeom prst="rect">
            <a:avLst/>
          </a:prstGeom>
          <a:noFill/>
          <a:ln w="9525">
            <a:noFill/>
            <a:miter lim="800000"/>
            <a:headEnd/>
            <a:tailEnd/>
          </a:ln>
        </p:spPr>
      </p:pic>
      <p:pic>
        <p:nvPicPr>
          <p:cNvPr id="8" name="Immagine 7"/>
          <p:cNvPicPr/>
          <p:nvPr/>
        </p:nvPicPr>
        <p:blipFill>
          <a:blip r:embed="rId3" cstate="print"/>
          <a:srcRect/>
          <a:stretch>
            <a:fillRect/>
          </a:stretch>
        </p:blipFill>
        <p:spPr bwMode="auto">
          <a:xfrm>
            <a:off x="6445188" y="2414104"/>
            <a:ext cx="5429807" cy="3942246"/>
          </a:xfrm>
          <a:prstGeom prst="rect">
            <a:avLst/>
          </a:prstGeom>
          <a:noFill/>
          <a:ln w="9525">
            <a:noFill/>
            <a:miter lim="800000"/>
            <a:headEnd/>
            <a:tailEnd/>
          </a:ln>
        </p:spPr>
      </p:pic>
      <p:sp>
        <p:nvSpPr>
          <p:cNvPr id="9" name="CasellaDiTesto 8"/>
          <p:cNvSpPr txBox="1"/>
          <p:nvPr/>
        </p:nvSpPr>
        <p:spPr>
          <a:xfrm>
            <a:off x="405276" y="1690688"/>
            <a:ext cx="11381449" cy="400110"/>
          </a:xfrm>
          <a:prstGeom prst="rect">
            <a:avLst/>
          </a:prstGeom>
          <a:noFill/>
        </p:spPr>
        <p:txBody>
          <a:bodyPr wrap="none" rtlCol="0">
            <a:spAutoFit/>
          </a:bodyPr>
          <a:lstStyle/>
          <a:p>
            <a:r>
              <a:rPr lang="en-US" sz="2000" dirty="0" smtClean="0"/>
              <a:t>Does employee’s psychological contract interact with career attitudes in predicting organizational behaviors?</a:t>
            </a:r>
            <a:endParaRPr lang="en-US" sz="2000" dirty="0"/>
          </a:p>
        </p:txBody>
      </p:sp>
    </p:spTree>
    <p:extLst>
      <p:ext uri="{BB962C8B-B14F-4D97-AF65-F5344CB8AC3E}">
        <p14:creationId xmlns:p14="http://schemas.microsoft.com/office/powerpoint/2010/main" val="4249745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Careers</a:t>
            </a:r>
            <a:r>
              <a:rPr lang="it-IT" dirty="0"/>
              <a:t> and </a:t>
            </a:r>
            <a:r>
              <a:rPr lang="it-IT" dirty="0" err="1"/>
              <a:t>psychological</a:t>
            </a:r>
            <a:r>
              <a:rPr lang="it-IT" dirty="0"/>
              <a:t> </a:t>
            </a:r>
            <a:r>
              <a:rPr lang="it-IT" dirty="0" err="1"/>
              <a:t>contract</a:t>
            </a:r>
            <a:endParaRPr lang="it-IT" dirty="0"/>
          </a:p>
        </p:txBody>
      </p:sp>
      <p:sp>
        <p:nvSpPr>
          <p:cNvPr id="3" name="Segnaposto contenuto 2"/>
          <p:cNvSpPr>
            <a:spLocks noGrp="1"/>
          </p:cNvSpPr>
          <p:nvPr>
            <p:ph idx="1"/>
          </p:nvPr>
        </p:nvSpPr>
        <p:spPr/>
        <p:txBody>
          <a:bodyPr>
            <a:normAutofit lnSpcReduction="10000"/>
          </a:bodyPr>
          <a:lstStyle/>
          <a:p>
            <a:r>
              <a:rPr lang="en-US" dirty="0" smtClean="0"/>
              <a:t>The new psychological contract, especially the balanced one, places emphasis on </a:t>
            </a:r>
            <a:r>
              <a:rPr lang="en-US" dirty="0" smtClean="0">
                <a:solidFill>
                  <a:srgbClr val="FF0000"/>
                </a:solidFill>
              </a:rPr>
              <a:t>employability</a:t>
            </a:r>
            <a:r>
              <a:rPr lang="en-US" dirty="0" smtClean="0"/>
              <a:t>, which refers to work-centered adaptability that enhances individuals’ ability to identify and seize career opportunities by means of facilitating intra- and inter-organizational job movement (Fugate et al., 2004; Van der </a:t>
            </a:r>
            <a:r>
              <a:rPr lang="en-US" dirty="0" err="1" smtClean="0"/>
              <a:t>Heijde</a:t>
            </a:r>
            <a:r>
              <a:rPr lang="en-US" dirty="0" smtClean="0"/>
              <a:t> &amp; Van der </a:t>
            </a:r>
            <a:r>
              <a:rPr lang="en-US" dirty="0" err="1" smtClean="0"/>
              <a:t>Heijden</a:t>
            </a:r>
            <a:r>
              <a:rPr lang="en-US" dirty="0" smtClean="0"/>
              <a:t>, 2006);</a:t>
            </a:r>
          </a:p>
          <a:p>
            <a:r>
              <a:rPr lang="en-US" dirty="0" smtClean="0"/>
              <a:t>De </a:t>
            </a:r>
            <a:r>
              <a:rPr lang="en-US" dirty="0" err="1" smtClean="0"/>
              <a:t>Vos</a:t>
            </a:r>
            <a:r>
              <a:rPr lang="en-US" dirty="0" smtClean="0"/>
              <a:t> et al. (2011) found that self-perceived employability mediated the relationship between, on one side, employee participation in competency development initiatives and perceived support for competency development and, on the other, two indicators of career success: career satisfaction and perceived marketability.</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27</a:t>
            </a:fld>
            <a:endParaRPr lang="it-IT"/>
          </a:p>
        </p:txBody>
      </p:sp>
    </p:spTree>
    <p:extLst>
      <p:ext uri="{BB962C8B-B14F-4D97-AF65-F5344CB8AC3E}">
        <p14:creationId xmlns:p14="http://schemas.microsoft.com/office/powerpoint/2010/main" val="4161545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Career success</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Key question: what does make a successful career?</a:t>
            </a:r>
          </a:p>
          <a:p>
            <a:r>
              <a:rPr lang="en-US" dirty="0" smtClean="0"/>
              <a:t>This </a:t>
            </a:r>
            <a:r>
              <a:rPr lang="en-US" dirty="0" smtClean="0"/>
              <a:t>notion is inherent in the conceptualization of careers:</a:t>
            </a:r>
          </a:p>
          <a:p>
            <a:pPr lvl="1"/>
            <a:r>
              <a:rPr lang="en-US" dirty="0" smtClean="0"/>
              <a:t>Traditionally, success was considered in terms of attainment of status in the organization or profession, pace of vertical advancement, occupational prestige and financial attainment; this usually refers to the </a:t>
            </a:r>
            <a:r>
              <a:rPr lang="en-US" i="1" dirty="0" smtClean="0">
                <a:solidFill>
                  <a:srgbClr val="FF0000"/>
                </a:solidFill>
              </a:rPr>
              <a:t>objective</a:t>
            </a:r>
            <a:r>
              <a:rPr lang="en-US" dirty="0" smtClean="0">
                <a:solidFill>
                  <a:srgbClr val="FF0000"/>
                </a:solidFill>
              </a:rPr>
              <a:t> or </a:t>
            </a:r>
            <a:r>
              <a:rPr lang="en-US" i="1" dirty="0" smtClean="0">
                <a:solidFill>
                  <a:srgbClr val="FF0000"/>
                </a:solidFill>
              </a:rPr>
              <a:t>extrinsic view </a:t>
            </a:r>
            <a:r>
              <a:rPr lang="en-US" dirty="0" smtClean="0"/>
              <a:t>(Heslin,2005);</a:t>
            </a:r>
          </a:p>
          <a:p>
            <a:pPr lvl="1"/>
            <a:r>
              <a:rPr lang="en-US" dirty="0" smtClean="0"/>
              <a:t>In line with new career attitudes, other facets of success are individually identified by career actors on the basis of their evaluations using their personal values, beliefs and aspirations; in these judgments individuals use both self and other reference points and consider past as well as prospective accomplishments; this represents the </a:t>
            </a:r>
            <a:r>
              <a:rPr lang="en-US" i="1" dirty="0" smtClean="0">
                <a:solidFill>
                  <a:srgbClr val="FF0000"/>
                </a:solidFill>
              </a:rPr>
              <a:t>subjective</a:t>
            </a:r>
            <a:r>
              <a:rPr lang="en-US" dirty="0" smtClean="0">
                <a:solidFill>
                  <a:srgbClr val="FF0000"/>
                </a:solidFill>
              </a:rPr>
              <a:t> of </a:t>
            </a:r>
            <a:r>
              <a:rPr lang="en-US" i="1" dirty="0" smtClean="0">
                <a:solidFill>
                  <a:srgbClr val="FF0000"/>
                </a:solidFill>
              </a:rPr>
              <a:t>intrinsic view</a:t>
            </a:r>
            <a:r>
              <a:rPr lang="en-US" dirty="0" smtClean="0">
                <a:solidFill>
                  <a:srgbClr val="FF0000"/>
                </a:solidFill>
              </a:rPr>
              <a:t> </a:t>
            </a:r>
            <a:r>
              <a:rPr lang="en-US" dirty="0" smtClean="0"/>
              <a:t>(</a:t>
            </a:r>
            <a:r>
              <a:rPr lang="en-US" dirty="0" err="1" smtClean="0"/>
              <a:t>Gattiker</a:t>
            </a:r>
            <a:r>
              <a:rPr lang="en-US" dirty="0" smtClean="0"/>
              <a:t> &amp; </a:t>
            </a:r>
            <a:r>
              <a:rPr lang="en-US" dirty="0" err="1" smtClean="0"/>
              <a:t>Larwood</a:t>
            </a:r>
            <a:r>
              <a:rPr lang="en-US" dirty="0" smtClean="0"/>
              <a:t>, 1986);</a:t>
            </a:r>
          </a:p>
          <a:p>
            <a:r>
              <a:rPr lang="en-US" dirty="0" smtClean="0"/>
              <a:t>Ng and colleagues (2005) found correlations between measures of objective and subjective success in the range of .18 and .30 – it means they are related yet distinct constructs;</a:t>
            </a:r>
          </a:p>
        </p:txBody>
      </p:sp>
      <p:sp>
        <p:nvSpPr>
          <p:cNvPr id="4" name="Segnaposto numero diapositiva 3"/>
          <p:cNvSpPr>
            <a:spLocks noGrp="1"/>
          </p:cNvSpPr>
          <p:nvPr>
            <p:ph type="sldNum" sz="quarter" idx="12"/>
          </p:nvPr>
        </p:nvSpPr>
        <p:spPr/>
        <p:txBody>
          <a:bodyPr/>
          <a:lstStyle/>
          <a:p>
            <a:fld id="{782103AB-3ED2-493D-A055-BC91A7EFA69E}" type="slidenum">
              <a:rPr lang="it-IT" smtClean="0"/>
              <a:t>28</a:t>
            </a:fld>
            <a:endParaRPr lang="it-IT"/>
          </a:p>
        </p:txBody>
      </p:sp>
    </p:spTree>
    <p:extLst>
      <p:ext uri="{BB962C8B-B14F-4D97-AF65-F5344CB8AC3E}">
        <p14:creationId xmlns:p14="http://schemas.microsoft.com/office/powerpoint/2010/main" val="3133253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Career success </a:t>
            </a:r>
            <a:r>
              <a:rPr lang="it-IT" baseline="-25000" dirty="0" smtClean="0"/>
              <a:t>human capital </a:t>
            </a:r>
            <a:r>
              <a:rPr lang="it-IT" baseline="-25000" dirty="0" err="1" smtClean="0"/>
              <a:t>view</a:t>
            </a:r>
            <a:endParaRPr lang="it-IT" baseline="-25000" dirty="0"/>
          </a:p>
        </p:txBody>
      </p:sp>
      <p:sp>
        <p:nvSpPr>
          <p:cNvPr id="3" name="Segnaposto contenuto 2"/>
          <p:cNvSpPr>
            <a:spLocks noGrp="1"/>
          </p:cNvSpPr>
          <p:nvPr>
            <p:ph idx="1"/>
          </p:nvPr>
        </p:nvSpPr>
        <p:spPr/>
        <p:txBody>
          <a:bodyPr>
            <a:normAutofit fontScale="92500" lnSpcReduction="20000"/>
          </a:bodyPr>
          <a:lstStyle/>
          <a:p>
            <a:r>
              <a:rPr lang="en-US" dirty="0" smtClean="0"/>
              <a:t>It suggests that organizational rewards, such as hierarchical and income progression, are distributed according to relevant competencies (</a:t>
            </a:r>
            <a:r>
              <a:rPr lang="en-US" dirty="0" smtClean="0">
                <a:solidFill>
                  <a:srgbClr val="FF0000"/>
                </a:solidFill>
              </a:rPr>
              <a:t>general and job-specific human capital</a:t>
            </a:r>
            <a:r>
              <a:rPr lang="en-US" dirty="0" smtClean="0"/>
              <a:t>) which, </a:t>
            </a:r>
            <a:r>
              <a:rPr lang="en-US" i="1" dirty="0" smtClean="0"/>
              <a:t>de facto</a:t>
            </a:r>
            <a:r>
              <a:rPr lang="en-US" dirty="0" smtClean="0"/>
              <a:t>, contribute to organizational performance;</a:t>
            </a:r>
          </a:p>
          <a:p>
            <a:r>
              <a:rPr lang="en-US" dirty="0" smtClean="0"/>
              <a:t>Ng and colleagues (2005) found that an array of human capital variables was related to both number of promotions and financial attainment;</a:t>
            </a:r>
          </a:p>
          <a:p>
            <a:r>
              <a:rPr lang="en-US" dirty="0" smtClean="0"/>
              <a:t>However, it should be kept in mind that career success must not be treated as tantamount to job performance, because objective success is determined by the joint effect of multiple work-related outcomes, not all of which are under the control of career actors;</a:t>
            </a:r>
          </a:p>
          <a:p>
            <a:pPr lvl="1"/>
            <a:r>
              <a:rPr lang="en-US" dirty="0" smtClean="0"/>
              <a:t>Potential explanations lie in the imperfections of organizational systems in evaluating employee performance (</a:t>
            </a:r>
            <a:r>
              <a:rPr lang="en-US" dirty="0" err="1" smtClean="0"/>
              <a:t>Lathman</a:t>
            </a:r>
            <a:r>
              <a:rPr lang="en-US" dirty="0" smtClean="0"/>
              <a:t> &amp; Mann, 2006) as well as the presence of factors that are not directly relevant to job performance but nevertheless affect career prospects;</a:t>
            </a:r>
          </a:p>
          <a:p>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29</a:t>
            </a:fld>
            <a:endParaRPr lang="it-IT"/>
          </a:p>
        </p:txBody>
      </p:sp>
    </p:spTree>
    <p:extLst>
      <p:ext uri="{BB962C8B-B14F-4D97-AF65-F5344CB8AC3E}">
        <p14:creationId xmlns:p14="http://schemas.microsoft.com/office/powerpoint/2010/main" val="228774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Talk </a:t>
            </a:r>
            <a:r>
              <a:rPr lang="it-IT" dirty="0" err="1" smtClean="0"/>
              <a:t>outline</a:t>
            </a:r>
            <a:r>
              <a:rPr lang="it-IT" dirty="0" smtClean="0"/>
              <a:t> and agenda</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Lecture</a:t>
            </a:r>
          </a:p>
          <a:p>
            <a:pPr lvl="1"/>
            <a:r>
              <a:rPr lang="en-US" dirty="0" smtClean="0"/>
              <a:t>The time and space elements in careers;</a:t>
            </a:r>
          </a:p>
          <a:p>
            <a:pPr lvl="1"/>
            <a:r>
              <a:rPr lang="en-US" dirty="0" smtClean="0"/>
              <a:t>Key contemporary issues: psychological contract, success, diversity, globalization;</a:t>
            </a:r>
          </a:p>
          <a:p>
            <a:pPr lvl="1"/>
            <a:r>
              <a:rPr lang="en-US" dirty="0" smtClean="0"/>
              <a:t>Implications for HRM practice</a:t>
            </a:r>
          </a:p>
          <a:p>
            <a:endParaRPr lang="en-US" dirty="0" smtClean="0"/>
          </a:p>
          <a:p>
            <a:r>
              <a:rPr lang="en-US" dirty="0" smtClean="0"/>
              <a:t>Case study and discussion</a:t>
            </a:r>
          </a:p>
          <a:p>
            <a:endParaRPr lang="en-US" dirty="0" smtClean="0"/>
          </a:p>
          <a:p>
            <a:r>
              <a:rPr lang="en-US" dirty="0" smtClean="0"/>
              <a:t>Learning objectives:</a:t>
            </a:r>
          </a:p>
          <a:p>
            <a:pPr lvl="1"/>
            <a:r>
              <a:rPr lang="en-US" dirty="0" smtClean="0"/>
              <a:t>To know the main traditional and contemporary career models and concepts</a:t>
            </a:r>
          </a:p>
          <a:p>
            <a:pPr lvl="1"/>
            <a:r>
              <a:rPr lang="en-US" dirty="0" smtClean="0"/>
              <a:t>To understand their implications for organizational behaviors</a:t>
            </a:r>
          </a:p>
          <a:p>
            <a:pPr lvl="1"/>
            <a:r>
              <a:rPr lang="en-US" dirty="0" smtClean="0"/>
              <a:t>To consider career issues in connection with other HRM issues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a:t>
            </a:fld>
            <a:endParaRPr lang="it-IT"/>
          </a:p>
        </p:txBody>
      </p:sp>
    </p:spTree>
    <p:extLst>
      <p:ext uri="{BB962C8B-B14F-4D97-AF65-F5344CB8AC3E}">
        <p14:creationId xmlns:p14="http://schemas.microsoft.com/office/powerpoint/2010/main" val="2818161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Career success </a:t>
            </a:r>
            <a:r>
              <a:rPr lang="it-IT" baseline="-25000" dirty="0" err="1" smtClean="0"/>
              <a:t>structural</a:t>
            </a:r>
            <a:r>
              <a:rPr lang="it-IT" baseline="-25000" dirty="0" smtClean="0"/>
              <a:t> </a:t>
            </a:r>
            <a:r>
              <a:rPr lang="it-IT" baseline="-25000" dirty="0" err="1" smtClean="0"/>
              <a:t>view</a:t>
            </a:r>
            <a:endParaRPr lang="it-IT" dirty="0"/>
          </a:p>
        </p:txBody>
      </p:sp>
      <p:sp>
        <p:nvSpPr>
          <p:cNvPr id="3" name="Segnaposto contenuto 2"/>
          <p:cNvSpPr>
            <a:spLocks noGrp="1"/>
          </p:cNvSpPr>
          <p:nvPr>
            <p:ph idx="1"/>
          </p:nvPr>
        </p:nvSpPr>
        <p:spPr/>
        <p:txBody>
          <a:bodyPr>
            <a:normAutofit lnSpcReduction="10000"/>
          </a:bodyPr>
          <a:lstStyle/>
          <a:p>
            <a:r>
              <a:rPr lang="en-US" dirty="0" smtClean="0"/>
              <a:t>It places emphasis on the influence of structural factors on career progression (</a:t>
            </a:r>
            <a:r>
              <a:rPr lang="en-US" dirty="0" err="1" smtClean="0"/>
              <a:t>Sonnenfeld</a:t>
            </a:r>
            <a:r>
              <a:rPr lang="en-US" dirty="0" smtClean="0"/>
              <a:t> et al., 1988): </a:t>
            </a:r>
          </a:p>
          <a:p>
            <a:pPr lvl="1"/>
            <a:r>
              <a:rPr lang="en-US" dirty="0" smtClean="0">
                <a:solidFill>
                  <a:srgbClr val="FF0000"/>
                </a:solidFill>
              </a:rPr>
              <a:t>organizational factors </a:t>
            </a:r>
            <a:r>
              <a:rPr lang="en-US" dirty="0" smtClean="0"/>
              <a:t>as structure, size, type of ownership, criteria for allocation of organizational rewards, etc.</a:t>
            </a:r>
          </a:p>
          <a:p>
            <a:pPr lvl="1"/>
            <a:r>
              <a:rPr lang="en-US" dirty="0" smtClean="0">
                <a:solidFill>
                  <a:srgbClr val="FF0000"/>
                </a:solidFill>
              </a:rPr>
              <a:t>Environmental factors </a:t>
            </a:r>
            <a:r>
              <a:rPr lang="en-US" dirty="0" smtClean="0"/>
              <a:t>or </a:t>
            </a:r>
            <a:r>
              <a:rPr lang="en-US" dirty="0" err="1" smtClean="0"/>
              <a:t>labour</a:t>
            </a:r>
            <a:r>
              <a:rPr lang="en-US" dirty="0" smtClean="0"/>
              <a:t> market forces as type of industry, economic circumstances, etc.</a:t>
            </a:r>
          </a:p>
          <a:p>
            <a:pPr lvl="1"/>
            <a:r>
              <a:rPr lang="en-US" dirty="0" smtClean="0">
                <a:solidFill>
                  <a:srgbClr val="FF0000"/>
                </a:solidFill>
              </a:rPr>
              <a:t>Societal factors </a:t>
            </a:r>
            <a:r>
              <a:rPr lang="en-US" dirty="0" smtClean="0"/>
              <a:t>as educational systems, employment legislation, etc.</a:t>
            </a:r>
          </a:p>
          <a:p>
            <a:r>
              <a:rPr lang="en-US" dirty="0" smtClean="0"/>
              <a:t>At this point, it should be noted that it is erroneous to view career actors as passive in front of structural and, secondarily, human capital factors; instead, it is more appropriate to view them as improvising actors who navigate within the space element of careers;</a:t>
            </a:r>
          </a:p>
          <a:p>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30</a:t>
            </a:fld>
            <a:endParaRPr lang="it-IT"/>
          </a:p>
        </p:txBody>
      </p:sp>
    </p:spTree>
    <p:extLst>
      <p:ext uri="{BB962C8B-B14F-4D97-AF65-F5344CB8AC3E}">
        <p14:creationId xmlns:p14="http://schemas.microsoft.com/office/powerpoint/2010/main" val="2641198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Career success </a:t>
            </a:r>
            <a:r>
              <a:rPr lang="it-IT" baseline="-25000" dirty="0" smtClean="0"/>
              <a:t>social capital</a:t>
            </a:r>
            <a:r>
              <a:rPr lang="it-IT" dirty="0" smtClean="0"/>
              <a:t> </a:t>
            </a:r>
            <a:r>
              <a:rPr lang="it-IT" baseline="-25000" dirty="0" err="1" smtClean="0"/>
              <a:t>view</a:t>
            </a:r>
            <a:endParaRPr lang="it-IT" dirty="0"/>
          </a:p>
        </p:txBody>
      </p:sp>
      <p:sp>
        <p:nvSpPr>
          <p:cNvPr id="5" name="Segnaposto numero diapositiva 4"/>
          <p:cNvSpPr>
            <a:spLocks noGrp="1"/>
          </p:cNvSpPr>
          <p:nvPr>
            <p:ph type="sldNum" sz="quarter" idx="12"/>
          </p:nvPr>
        </p:nvSpPr>
        <p:spPr/>
        <p:txBody>
          <a:bodyPr/>
          <a:lstStyle/>
          <a:p>
            <a:fld id="{782103AB-3ED2-493D-A055-BC91A7EFA69E}" type="slidenum">
              <a:rPr lang="it-IT" smtClean="0"/>
              <a:t>31</a:t>
            </a:fld>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687" y="5228949"/>
            <a:ext cx="2453314" cy="1629052"/>
          </a:xfrm>
          <a:prstGeom prst="rect">
            <a:avLst/>
          </a:prstGeom>
        </p:spPr>
      </p:pic>
      <p:sp>
        <p:nvSpPr>
          <p:cNvPr id="3" name="Segnaposto contenuto 2"/>
          <p:cNvSpPr>
            <a:spLocks noGrp="1"/>
          </p:cNvSpPr>
          <p:nvPr>
            <p:ph idx="1"/>
          </p:nvPr>
        </p:nvSpPr>
        <p:spPr/>
        <p:txBody>
          <a:bodyPr>
            <a:noAutofit/>
          </a:bodyPr>
          <a:lstStyle/>
          <a:p>
            <a:r>
              <a:rPr lang="en-US" sz="2400" dirty="0" smtClean="0"/>
              <a:t>This approach asserts that factors going beyond structure and human capital should be taken into cognizance in order to develop an exhaustive description of what determines career success (Seibert et al., 2001);</a:t>
            </a:r>
          </a:p>
          <a:p>
            <a:r>
              <a:rPr lang="en-US" sz="2400" dirty="0" smtClean="0"/>
              <a:t>Social capital signifies resources that an individual has at one’s disposal by means of own </a:t>
            </a:r>
            <a:r>
              <a:rPr lang="en-US" sz="2400" dirty="0" smtClean="0">
                <a:solidFill>
                  <a:srgbClr val="FF0000"/>
                </a:solidFill>
              </a:rPr>
              <a:t>relationship ties </a:t>
            </a:r>
            <a:r>
              <a:rPr lang="en-US" sz="2400" dirty="0" smtClean="0"/>
              <a:t>with other individuals within a particular social structure;</a:t>
            </a:r>
          </a:p>
          <a:p>
            <a:r>
              <a:rPr lang="en-US" sz="2400" dirty="0" smtClean="0"/>
              <a:t>An operationalization that facilitates the development of more fine-grained advices for individual career management distinguish between:</a:t>
            </a:r>
          </a:p>
          <a:p>
            <a:pPr lvl="1"/>
            <a:r>
              <a:rPr lang="en-US" sz="2200" dirty="0" smtClean="0">
                <a:solidFill>
                  <a:srgbClr val="FF0000"/>
                </a:solidFill>
              </a:rPr>
              <a:t>Mentoring</a:t>
            </a:r>
            <a:r>
              <a:rPr lang="en-US" sz="2200" dirty="0" smtClean="0"/>
              <a:t>, which refers to an intensive developmental relationship between two persons of unequal status or power, the mentor and the </a:t>
            </a:r>
            <a:r>
              <a:rPr lang="en-US" sz="2200" i="1" dirty="0" err="1" smtClean="0"/>
              <a:t>protegé</a:t>
            </a:r>
            <a:r>
              <a:rPr lang="en-US" sz="2200" dirty="0" smtClean="0"/>
              <a:t>, in which the former provides the latter with career-instrumental and socio-emotional support;</a:t>
            </a:r>
          </a:p>
          <a:p>
            <a:pPr lvl="1"/>
            <a:r>
              <a:rPr lang="en-US" sz="2200" dirty="0" smtClean="0">
                <a:solidFill>
                  <a:srgbClr val="FF0000"/>
                </a:solidFill>
              </a:rPr>
              <a:t>Network ties</a:t>
            </a:r>
            <a:r>
              <a:rPr lang="en-US" sz="2200" dirty="0" smtClean="0"/>
              <a:t>, which encompass the totality of individuals’ </a:t>
            </a:r>
          </a:p>
          <a:p>
            <a:pPr marL="457200" lvl="1" indent="0">
              <a:buNone/>
            </a:pPr>
            <a:r>
              <a:rPr lang="en-US" sz="2200" dirty="0" smtClean="0"/>
              <a:t>    interpersonal ties excluding mentoring ones;</a:t>
            </a:r>
            <a:endParaRPr lang="en-US" sz="2200" dirty="0"/>
          </a:p>
        </p:txBody>
      </p:sp>
    </p:spTree>
    <p:extLst>
      <p:ext uri="{BB962C8B-B14F-4D97-AF65-F5344CB8AC3E}">
        <p14:creationId xmlns:p14="http://schemas.microsoft.com/office/powerpoint/2010/main" val="1994034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Successful and/or sustainable careers?</a:t>
            </a:r>
            <a:endParaRPr lang="en-US" dirty="0"/>
          </a:p>
        </p:txBody>
      </p:sp>
      <p:sp>
        <p:nvSpPr>
          <p:cNvPr id="3" name="Segnaposto contenuto 2"/>
          <p:cNvSpPr>
            <a:spLocks noGrp="1"/>
          </p:cNvSpPr>
          <p:nvPr>
            <p:ph idx="1"/>
          </p:nvPr>
        </p:nvSpPr>
        <p:spPr/>
        <p:txBody>
          <a:bodyPr/>
          <a:lstStyle/>
          <a:p>
            <a:r>
              <a:rPr lang="en-US" dirty="0" smtClean="0"/>
              <a:t>Current career trends – the rise in precarious work, growing job and economic insecurity, longer work hours, etc. – require that careers’ scholars concentrate on </a:t>
            </a:r>
            <a:r>
              <a:rPr lang="en-US" dirty="0" smtClean="0">
                <a:solidFill>
                  <a:srgbClr val="FF0000"/>
                </a:solidFill>
              </a:rPr>
              <a:t>career sustainability</a:t>
            </a:r>
            <a:r>
              <a:rPr lang="en-US" dirty="0" smtClean="0"/>
              <a:t>, that is protecting and fostering (rather than depleting) human and career development with a focus on balance and renewal (Newman, 2011);</a:t>
            </a:r>
          </a:p>
          <a:p>
            <a:r>
              <a:rPr lang="en-US" dirty="0" smtClean="0"/>
              <a:t>There is a growing disconnect between the mystique of what careers are thought to encompass and the experiences of many individuals; the myths that hard work, long hours and continuous employment promote career well-being are not aligned with 21</a:t>
            </a:r>
            <a:r>
              <a:rPr lang="en-US" baseline="30000" dirty="0" smtClean="0"/>
              <a:t>st</a:t>
            </a:r>
            <a:r>
              <a:rPr lang="en-US" dirty="0" smtClean="0"/>
              <a:t> century reality (Moen &amp; </a:t>
            </a:r>
            <a:r>
              <a:rPr lang="en-US" dirty="0" err="1" smtClean="0"/>
              <a:t>Roehling</a:t>
            </a:r>
            <a:r>
              <a:rPr lang="en-US" dirty="0" smtClean="0"/>
              <a:t>, 2005); </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32</a:t>
            </a:fld>
            <a:endParaRPr lang="it-IT"/>
          </a:p>
        </p:txBody>
      </p:sp>
    </p:spTree>
    <p:extLst>
      <p:ext uri="{BB962C8B-B14F-4D97-AF65-F5344CB8AC3E}">
        <p14:creationId xmlns:p14="http://schemas.microsoft.com/office/powerpoint/2010/main" val="4066852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Successful and/or sustainable careers?</a:t>
            </a:r>
            <a:endParaRPr lang="it-IT" dirty="0"/>
          </a:p>
        </p:txBody>
      </p:sp>
      <p:sp>
        <p:nvSpPr>
          <p:cNvPr id="3" name="Segnaposto contenuto 2"/>
          <p:cNvSpPr>
            <a:spLocks noGrp="1"/>
          </p:cNvSpPr>
          <p:nvPr>
            <p:ph idx="1"/>
          </p:nvPr>
        </p:nvSpPr>
        <p:spPr/>
        <p:txBody>
          <a:bodyPr>
            <a:noAutofit/>
          </a:bodyPr>
          <a:lstStyle/>
          <a:p>
            <a:r>
              <a:rPr lang="en-US" dirty="0" err="1" smtClean="0"/>
              <a:t>Kossek</a:t>
            </a:r>
            <a:r>
              <a:rPr lang="en-US" dirty="0" smtClean="0"/>
              <a:t> et al. (2013) proposed that a sustainable career is characterized by:</a:t>
            </a:r>
          </a:p>
          <a:p>
            <a:pPr lvl="1"/>
            <a:r>
              <a:rPr lang="en-US" dirty="0" smtClean="0"/>
              <a:t>Sufficient security to meet economic needs;</a:t>
            </a:r>
          </a:p>
          <a:p>
            <a:pPr lvl="1"/>
            <a:r>
              <a:rPr lang="en-US" dirty="0" smtClean="0"/>
              <a:t>Fit with one’s core career and life values;</a:t>
            </a:r>
          </a:p>
          <a:p>
            <a:pPr lvl="1"/>
            <a:r>
              <a:rPr lang="en-US" dirty="0" smtClean="0"/>
              <a:t>Flexibility and capability to evolve to suit one’s changing needs and interests;</a:t>
            </a:r>
          </a:p>
          <a:p>
            <a:pPr lvl="1"/>
            <a:r>
              <a:rPr lang="en-US" dirty="0" smtClean="0"/>
              <a:t>Renewability such that an individual has regular opportunities for rejuvenation; </a:t>
            </a:r>
          </a:p>
          <a:p>
            <a:r>
              <a:rPr lang="en-US" dirty="0" err="1" smtClean="0"/>
              <a:t>Greenhaus</a:t>
            </a:r>
            <a:r>
              <a:rPr lang="en-US" dirty="0" smtClean="0"/>
              <a:t> and </a:t>
            </a:r>
            <a:r>
              <a:rPr lang="en-US" dirty="0" err="1" smtClean="0"/>
              <a:t>Kossek</a:t>
            </a:r>
            <a:r>
              <a:rPr lang="en-US" dirty="0" smtClean="0"/>
              <a:t> (2014) also added:</a:t>
            </a:r>
          </a:p>
          <a:p>
            <a:pPr lvl="1"/>
            <a:r>
              <a:rPr lang="en-US" dirty="0" smtClean="0"/>
              <a:t>Dynamic ongoing work-home interdependencies over the life course;</a:t>
            </a:r>
          </a:p>
          <a:p>
            <a:pPr lvl="1"/>
            <a:r>
              <a:rPr lang="en-US" dirty="0" smtClean="0"/>
              <a:t>Questioning the career as a foreground and the rest of life as </a:t>
            </a:r>
          </a:p>
          <a:p>
            <a:pPr marL="457200" lvl="1" indent="0">
              <a:buNone/>
            </a:pPr>
            <a:r>
              <a:rPr lang="en-US" dirty="0" smtClean="0"/>
              <a:t>    background over time;</a:t>
            </a:r>
          </a:p>
          <a:p>
            <a:pPr lvl="1"/>
            <a:r>
              <a:rPr lang="en-US" dirty="0" smtClean="0"/>
              <a:t>Career-life trajectories.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33</a:t>
            </a:fld>
            <a:endParaRPr lang="it-IT"/>
          </a:p>
        </p:txBody>
      </p:sp>
      <p:pic>
        <p:nvPicPr>
          <p:cNvPr id="1026" name="Picture 2" descr="http://yourlifeworks.9msn.com.au/img/health%20check/medit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075" y="4660778"/>
            <a:ext cx="3000985" cy="274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5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Diversity</a:t>
            </a:r>
            <a:r>
              <a:rPr lang="it-IT" dirty="0" smtClean="0"/>
              <a:t> and </a:t>
            </a:r>
            <a:r>
              <a:rPr lang="it-IT" dirty="0" err="1" smtClean="0"/>
              <a:t>careers</a:t>
            </a:r>
            <a:endParaRPr lang="it-IT" dirty="0"/>
          </a:p>
        </p:txBody>
      </p:sp>
      <p:sp>
        <p:nvSpPr>
          <p:cNvPr id="3" name="Segnaposto contenuto 2"/>
          <p:cNvSpPr>
            <a:spLocks noGrp="1"/>
          </p:cNvSpPr>
          <p:nvPr>
            <p:ph idx="1"/>
          </p:nvPr>
        </p:nvSpPr>
        <p:spPr/>
        <p:txBody>
          <a:bodyPr>
            <a:normAutofit lnSpcReduction="10000"/>
          </a:bodyPr>
          <a:lstStyle/>
          <a:p>
            <a:r>
              <a:rPr lang="en-US" dirty="0" smtClean="0"/>
              <a:t>Key questions: do diverse people expect different careers?</a:t>
            </a:r>
          </a:p>
          <a:p>
            <a:r>
              <a:rPr lang="en-US" dirty="0" smtClean="0"/>
              <a:t>Diversity </a:t>
            </a:r>
            <a:r>
              <a:rPr lang="en-US" dirty="0" smtClean="0"/>
              <a:t>refers to heterogeneity among members of the workforce according to one or more salient characteristics (Bell, 2007);</a:t>
            </a:r>
          </a:p>
          <a:p>
            <a:r>
              <a:rPr lang="en-US" dirty="0" smtClean="0"/>
              <a:t>Diversity is pertinent to careers because it apparently relates to variance in employment patterns and opportunities; individuals may pursue different career goals or be offered different career options, depending on the group they belong to:</a:t>
            </a:r>
          </a:p>
          <a:p>
            <a:pPr lvl="1"/>
            <a:r>
              <a:rPr lang="en-US" dirty="0" smtClean="0">
                <a:solidFill>
                  <a:srgbClr val="FF0000"/>
                </a:solidFill>
              </a:rPr>
              <a:t>Surface-level diversity </a:t>
            </a:r>
            <a:r>
              <a:rPr lang="en-US" dirty="0" smtClean="0"/>
              <a:t>refers to differences in overtly identifiable features that are usually rooted in biological differences: sex, race, age, etc.</a:t>
            </a:r>
          </a:p>
          <a:p>
            <a:pPr lvl="1"/>
            <a:r>
              <a:rPr lang="en-US" dirty="0" smtClean="0">
                <a:solidFill>
                  <a:srgbClr val="FF0000"/>
                </a:solidFill>
              </a:rPr>
              <a:t>Deep-level diversity </a:t>
            </a:r>
            <a:r>
              <a:rPr lang="en-US" dirty="0" smtClean="0"/>
              <a:t>refers to heterogeneity in attitudes, beliefs, values, or even skills, knowledge and experiences;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34</a:t>
            </a:fld>
            <a:endParaRPr lang="it-IT"/>
          </a:p>
        </p:txBody>
      </p:sp>
    </p:spTree>
    <p:extLst>
      <p:ext uri="{BB962C8B-B14F-4D97-AF65-F5344CB8AC3E}">
        <p14:creationId xmlns:p14="http://schemas.microsoft.com/office/powerpoint/2010/main" val="3788477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37351" y="113047"/>
            <a:ext cx="5184559" cy="6663997"/>
          </a:xfrm>
          <a:prstGeom prst="rect">
            <a:avLst/>
          </a:prstGeom>
        </p:spPr>
      </p:pic>
      <p:sp>
        <p:nvSpPr>
          <p:cNvPr id="5" name="Segnaposto numero diapositiva 4"/>
          <p:cNvSpPr>
            <a:spLocks noGrp="1"/>
          </p:cNvSpPr>
          <p:nvPr>
            <p:ph type="sldNum" sz="quarter" idx="12"/>
          </p:nvPr>
        </p:nvSpPr>
        <p:spPr/>
        <p:txBody>
          <a:bodyPr/>
          <a:lstStyle/>
          <a:p>
            <a:fld id="{782103AB-3ED2-493D-A055-BC91A7EFA69E}" type="slidenum">
              <a:rPr lang="it-IT" smtClean="0"/>
              <a:t>35</a:t>
            </a:fld>
            <a:endParaRPr lang="it-IT"/>
          </a:p>
        </p:txBody>
      </p:sp>
      <p:pic>
        <p:nvPicPr>
          <p:cNvPr id="3" name="Immagine 2"/>
          <p:cNvPicPr>
            <a:picLocks noChangeAspect="1"/>
          </p:cNvPicPr>
          <p:nvPr/>
        </p:nvPicPr>
        <p:blipFill>
          <a:blip r:embed="rId3"/>
          <a:stretch>
            <a:fillRect/>
          </a:stretch>
        </p:blipFill>
        <p:spPr>
          <a:xfrm>
            <a:off x="6631620" y="113047"/>
            <a:ext cx="5228947" cy="6669466"/>
          </a:xfrm>
          <a:prstGeom prst="rect">
            <a:avLst/>
          </a:prstGeom>
        </p:spPr>
      </p:pic>
    </p:spTree>
    <p:extLst>
      <p:ext uri="{BB962C8B-B14F-4D97-AF65-F5344CB8AC3E}">
        <p14:creationId xmlns:p14="http://schemas.microsoft.com/office/powerpoint/2010/main" val="2573483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Diversity</a:t>
            </a:r>
            <a:r>
              <a:rPr lang="it-IT" dirty="0"/>
              <a:t> and </a:t>
            </a:r>
            <a:r>
              <a:rPr lang="it-IT" dirty="0" err="1"/>
              <a:t>careers</a:t>
            </a:r>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36</a:t>
            </a:fld>
            <a:endParaRPr lang="it-IT"/>
          </a:p>
        </p:txBody>
      </p:sp>
      <p:pic>
        <p:nvPicPr>
          <p:cNvPr id="2054" name="Picture 6" descr="http://harrisonamy.com/wp-content/uploads/2009/03/istock_000006492181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6746" y="4591878"/>
            <a:ext cx="3415254" cy="22661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p:txBody>
          <a:bodyPr>
            <a:normAutofit/>
          </a:bodyPr>
          <a:lstStyle/>
          <a:p>
            <a:r>
              <a:rPr lang="en-US" sz="3000" dirty="0" smtClean="0"/>
              <a:t>From a career perspective, it is surface level diversity which matters, insofar it is more likely to evoke immediate reactions that pertain to bias and prejudice, which give rise to discrimination (</a:t>
            </a:r>
            <a:r>
              <a:rPr lang="en-US" sz="3000" dirty="0" err="1" smtClean="0"/>
              <a:t>Dipboye</a:t>
            </a:r>
            <a:r>
              <a:rPr lang="en-US" sz="3000" dirty="0" smtClean="0"/>
              <a:t> &amp; Halverson, 2004);</a:t>
            </a:r>
          </a:p>
          <a:p>
            <a:r>
              <a:rPr lang="en-US" sz="3000" dirty="0" smtClean="0"/>
              <a:t>Ng and et. (2005) found significant disadvantages for women in both number of promotions and financial attainment;</a:t>
            </a:r>
          </a:p>
          <a:p>
            <a:r>
              <a:rPr lang="en-US" sz="3000" dirty="0" smtClean="0"/>
              <a:t>The term </a:t>
            </a:r>
            <a:r>
              <a:rPr lang="en-US" sz="3000" dirty="0" smtClean="0">
                <a:solidFill>
                  <a:srgbClr val="FF0000"/>
                </a:solidFill>
              </a:rPr>
              <a:t>glass ceiling </a:t>
            </a:r>
            <a:r>
              <a:rPr lang="en-US" sz="3000" dirty="0" smtClean="0"/>
              <a:t>has been coined to describe the presence of an invisible </a:t>
            </a:r>
            <a:r>
              <a:rPr lang="en-US" sz="3000" dirty="0" smtClean="0"/>
              <a:t>organizational barrier </a:t>
            </a:r>
            <a:r>
              <a:rPr lang="en-US" sz="3000" dirty="0" smtClean="0"/>
              <a:t>that prevents women and other groups from advancing into powerful positions;</a:t>
            </a:r>
            <a:endParaRPr lang="en-US" sz="3000" dirty="0"/>
          </a:p>
        </p:txBody>
      </p:sp>
    </p:spTree>
    <p:extLst>
      <p:ext uri="{BB962C8B-B14F-4D97-AF65-F5344CB8AC3E}">
        <p14:creationId xmlns:p14="http://schemas.microsoft.com/office/powerpoint/2010/main" val="866850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Diversity</a:t>
            </a:r>
            <a:r>
              <a:rPr lang="it-IT" dirty="0"/>
              <a:t> and </a:t>
            </a:r>
            <a:r>
              <a:rPr lang="it-IT" dirty="0" err="1"/>
              <a:t>careers</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A number of accounts, not mutually exclusive, have been offered for the observed gender differences in objective career success:</a:t>
            </a:r>
          </a:p>
          <a:p>
            <a:pPr lvl="1"/>
            <a:r>
              <a:rPr lang="en-US" dirty="0" smtClean="0"/>
              <a:t>Different expectations and priorities, rooted partly in socialization (</a:t>
            </a:r>
            <a:r>
              <a:rPr lang="en-US" dirty="0" err="1" smtClean="0"/>
              <a:t>Valcour</a:t>
            </a:r>
            <a:r>
              <a:rPr lang="en-US" dirty="0" smtClean="0"/>
              <a:t> &amp; </a:t>
            </a:r>
            <a:r>
              <a:rPr lang="en-US" dirty="0" err="1" smtClean="0"/>
              <a:t>Ladge</a:t>
            </a:r>
            <a:r>
              <a:rPr lang="en-US" dirty="0" smtClean="0"/>
              <a:t>, 2008);</a:t>
            </a:r>
          </a:p>
          <a:p>
            <a:pPr lvl="1"/>
            <a:r>
              <a:rPr lang="en-US" dirty="0" smtClean="0"/>
              <a:t>Human capital and career path differences (</a:t>
            </a:r>
            <a:r>
              <a:rPr lang="en-US" dirty="0" err="1" smtClean="0"/>
              <a:t>Dahlmann</a:t>
            </a:r>
            <a:r>
              <a:rPr lang="en-US" dirty="0" smtClean="0"/>
              <a:t> et al., 2008; </a:t>
            </a:r>
            <a:r>
              <a:rPr lang="en-US" dirty="0" err="1" smtClean="0"/>
              <a:t>Penner</a:t>
            </a:r>
            <a:r>
              <a:rPr lang="en-US" dirty="0" smtClean="0"/>
              <a:t>, 2008);</a:t>
            </a:r>
          </a:p>
          <a:p>
            <a:pPr lvl="1"/>
            <a:r>
              <a:rPr lang="en-US" dirty="0" smtClean="0"/>
              <a:t>Social capital and direct discrimination (Li et al., 2008);</a:t>
            </a:r>
          </a:p>
          <a:p>
            <a:r>
              <a:rPr lang="en-US" dirty="0" smtClean="0"/>
              <a:t>With regard to social capital differences, women’s deficit can be explained by:</a:t>
            </a:r>
          </a:p>
          <a:p>
            <a:pPr lvl="1"/>
            <a:r>
              <a:rPr lang="en-US" dirty="0" smtClean="0"/>
              <a:t>Women’s lower capacity, as relative newcomers in organizational life, to create career-instrumental social capital, as well as their alleged tendency to underestimate its importance for career advancement (Van </a:t>
            </a:r>
            <a:r>
              <a:rPr lang="en-US" dirty="0" err="1" smtClean="0"/>
              <a:t>Emmerik</a:t>
            </a:r>
            <a:r>
              <a:rPr lang="en-US" dirty="0" smtClean="0"/>
              <a:t>, 2006);</a:t>
            </a:r>
          </a:p>
          <a:p>
            <a:pPr lvl="1"/>
            <a:r>
              <a:rPr lang="en-US" dirty="0" smtClean="0"/>
              <a:t>High degree of </a:t>
            </a:r>
            <a:r>
              <a:rPr lang="en-US" dirty="0" err="1" smtClean="0"/>
              <a:t>homophily</a:t>
            </a:r>
            <a:r>
              <a:rPr lang="en-US" dirty="0" smtClean="0"/>
              <a:t> in women’s social capital ties; it means that they do not integrate into male networks, which carry most career-enhancing information and influence because of the traditional male dominance of organizational power structures (Roth, 2004);</a:t>
            </a:r>
          </a:p>
          <a:p>
            <a:pPr lvl="1"/>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37</a:t>
            </a:fld>
            <a:endParaRPr lang="it-IT"/>
          </a:p>
        </p:txBody>
      </p:sp>
    </p:spTree>
    <p:extLst>
      <p:ext uri="{BB962C8B-B14F-4D97-AF65-F5344CB8AC3E}">
        <p14:creationId xmlns:p14="http://schemas.microsoft.com/office/powerpoint/2010/main" val="4066774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ryloudriedger2.files.wordpress.com/2013/12/kaleidosc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98" y="5363032"/>
            <a:ext cx="1655469" cy="137955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err="1"/>
              <a:t>Diversity</a:t>
            </a:r>
            <a:r>
              <a:rPr lang="it-IT" dirty="0"/>
              <a:t> and </a:t>
            </a:r>
            <a:r>
              <a:rPr lang="it-IT" dirty="0" err="1"/>
              <a:t>careers</a:t>
            </a:r>
            <a:endParaRPr lang="it-IT" dirty="0"/>
          </a:p>
        </p:txBody>
      </p:sp>
      <p:sp>
        <p:nvSpPr>
          <p:cNvPr id="3" name="Segnaposto contenuto 2"/>
          <p:cNvSpPr>
            <a:spLocks noGrp="1"/>
          </p:cNvSpPr>
          <p:nvPr>
            <p:ph idx="1"/>
          </p:nvPr>
        </p:nvSpPr>
        <p:spPr/>
        <p:txBody>
          <a:bodyPr>
            <a:normAutofit fontScale="92500" lnSpcReduction="20000"/>
          </a:bodyPr>
          <a:lstStyle/>
          <a:p>
            <a:r>
              <a:rPr lang="en-US" dirty="0" smtClean="0"/>
              <a:t>Women’s apparent disadvantage in objective career success is not reflected in their subjective career evaluations (Ng et al., 2005);</a:t>
            </a:r>
          </a:p>
          <a:p>
            <a:r>
              <a:rPr lang="en-US" dirty="0" smtClean="0"/>
              <a:t>This paradox can be accounted for in terms of differential career expectations for men and women (Powell &amp; </a:t>
            </a:r>
            <a:r>
              <a:rPr lang="en-US" dirty="0" err="1" smtClean="0"/>
              <a:t>Eddleston</a:t>
            </a:r>
            <a:r>
              <a:rPr lang="en-US" dirty="0" smtClean="0"/>
              <a:t>, 2008) as well as in terms of alternative domains from which women can draw a sense of achievement and satisfaction;</a:t>
            </a:r>
          </a:p>
          <a:p>
            <a:r>
              <a:rPr lang="en-US" dirty="0" err="1" smtClean="0"/>
              <a:t>Mainiero</a:t>
            </a:r>
            <a:r>
              <a:rPr lang="en-US" dirty="0" smtClean="0"/>
              <a:t> and Sullivan’s (2005) </a:t>
            </a:r>
            <a:r>
              <a:rPr lang="en-US" i="1" dirty="0" smtClean="0">
                <a:solidFill>
                  <a:srgbClr val="FF0000"/>
                </a:solidFill>
              </a:rPr>
              <a:t>kaleidoscope career model </a:t>
            </a:r>
            <a:r>
              <a:rPr lang="en-US" dirty="0" smtClean="0"/>
              <a:t>proposes that relationships are pivotal in women’s careers in terms of:</a:t>
            </a:r>
          </a:p>
          <a:p>
            <a:pPr lvl="1"/>
            <a:r>
              <a:rPr lang="en-US" dirty="0" smtClean="0">
                <a:solidFill>
                  <a:srgbClr val="FF0000"/>
                </a:solidFill>
              </a:rPr>
              <a:t>Authenticity</a:t>
            </a:r>
            <a:r>
              <a:rPr lang="en-US" dirty="0" smtClean="0"/>
              <a:t>, or being true to oneself in the midst of the constant interplay of personal development with work and </a:t>
            </a:r>
            <a:r>
              <a:rPr lang="en-US" dirty="0" err="1" smtClean="0"/>
              <a:t>nonwork</a:t>
            </a:r>
            <a:r>
              <a:rPr lang="en-US" dirty="0" smtClean="0"/>
              <a:t> issues;</a:t>
            </a:r>
          </a:p>
          <a:p>
            <a:pPr lvl="1"/>
            <a:r>
              <a:rPr lang="en-US" dirty="0" smtClean="0">
                <a:solidFill>
                  <a:srgbClr val="FF0000"/>
                </a:solidFill>
              </a:rPr>
              <a:t>Balance</a:t>
            </a:r>
            <a:r>
              <a:rPr lang="en-US" dirty="0" smtClean="0"/>
              <a:t>, defined as making decisions in a way that work and </a:t>
            </a:r>
            <a:r>
              <a:rPr lang="en-US" dirty="0" err="1" smtClean="0"/>
              <a:t>nonwork</a:t>
            </a:r>
            <a:r>
              <a:rPr lang="en-US" dirty="0" smtClean="0"/>
              <a:t> aspects of life form a coherent whole;</a:t>
            </a:r>
          </a:p>
          <a:p>
            <a:pPr lvl="1"/>
            <a:r>
              <a:rPr lang="en-US" dirty="0" smtClean="0">
                <a:solidFill>
                  <a:srgbClr val="FF0000"/>
                </a:solidFill>
              </a:rPr>
              <a:t>Challenge</a:t>
            </a:r>
            <a:r>
              <a:rPr lang="en-US" dirty="0" smtClean="0"/>
              <a:t>, or engagement in activities that demand responsibility and allow learning and growth.</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38</a:t>
            </a:fld>
            <a:endParaRPr lang="it-IT"/>
          </a:p>
        </p:txBody>
      </p:sp>
    </p:spTree>
    <p:extLst>
      <p:ext uri="{BB962C8B-B14F-4D97-AF65-F5344CB8AC3E}">
        <p14:creationId xmlns:p14="http://schemas.microsoft.com/office/powerpoint/2010/main" val="3115576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Globalization</a:t>
            </a:r>
            <a:r>
              <a:rPr lang="it-IT" dirty="0" smtClean="0"/>
              <a:t> and </a:t>
            </a:r>
            <a:r>
              <a:rPr lang="it-IT" dirty="0" err="1" smtClean="0"/>
              <a:t>careers</a:t>
            </a:r>
            <a:r>
              <a:rPr lang="it-IT" dirty="0" smtClean="0"/>
              <a:t> </a:t>
            </a:r>
            <a:r>
              <a:rPr lang="it-IT" baseline="-25000" dirty="0" smtClean="0"/>
              <a:t>cultural </a:t>
            </a:r>
            <a:r>
              <a:rPr lang="it-IT" baseline="-25000" dirty="0" err="1" smtClean="0"/>
              <a:t>differences</a:t>
            </a:r>
            <a:endParaRPr lang="it-IT" baseline="-25000" dirty="0"/>
          </a:p>
        </p:txBody>
      </p:sp>
      <p:sp>
        <p:nvSpPr>
          <p:cNvPr id="3" name="Segnaposto contenuto 2"/>
          <p:cNvSpPr>
            <a:spLocks noGrp="1"/>
          </p:cNvSpPr>
          <p:nvPr>
            <p:ph idx="1"/>
          </p:nvPr>
        </p:nvSpPr>
        <p:spPr/>
        <p:txBody>
          <a:bodyPr>
            <a:normAutofit lnSpcReduction="10000"/>
          </a:bodyPr>
          <a:lstStyle/>
          <a:p>
            <a:r>
              <a:rPr lang="en-US" dirty="0" smtClean="0"/>
              <a:t>Career concepts that have been developed with economically developed societies as reference points may have limited or no applicability in certain areas or populations of the globe (ILO, 2009);</a:t>
            </a:r>
          </a:p>
          <a:p>
            <a:r>
              <a:rPr lang="en-US" dirty="0" smtClean="0"/>
              <a:t>There is some debate (</a:t>
            </a:r>
            <a:r>
              <a:rPr lang="en-US" dirty="0" err="1" smtClean="0"/>
              <a:t>Bozionelos</a:t>
            </a:r>
            <a:r>
              <a:rPr lang="en-US" dirty="0" smtClean="0"/>
              <a:t>, 2006) about the relevance of certain factors that are associated with career benefits within particular national contexts with respect to other contexts (e.g. mentoring, skills, etc.);</a:t>
            </a:r>
          </a:p>
          <a:p>
            <a:r>
              <a:rPr lang="en-US" dirty="0" smtClean="0"/>
              <a:t>The movement of labor across national borders has increased the prevalence of another form of diversity, </a:t>
            </a:r>
            <a:r>
              <a:rPr lang="en-US" dirty="0" smtClean="0">
                <a:solidFill>
                  <a:srgbClr val="FF0000"/>
                </a:solidFill>
              </a:rPr>
              <a:t>cultural diversity </a:t>
            </a:r>
            <a:r>
              <a:rPr lang="en-US" dirty="0" smtClean="0"/>
              <a:t>(</a:t>
            </a:r>
            <a:r>
              <a:rPr lang="en-US" dirty="0" err="1" smtClean="0"/>
              <a:t>Chope</a:t>
            </a:r>
            <a:r>
              <a:rPr lang="en-US" dirty="0" smtClean="0"/>
              <a:t>, 2008), which imposes additional challenges for organizations in terms of managing it with respect to their career systems;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39</a:t>
            </a:fld>
            <a:endParaRPr lang="it-IT"/>
          </a:p>
        </p:txBody>
      </p:sp>
    </p:spTree>
    <p:extLst>
      <p:ext uri="{BB962C8B-B14F-4D97-AF65-F5344CB8AC3E}">
        <p14:creationId xmlns:p14="http://schemas.microsoft.com/office/powerpoint/2010/main" val="3881105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time </a:t>
            </a:r>
            <a:r>
              <a:rPr lang="it-IT" dirty="0" err="1" smtClean="0"/>
              <a:t>element</a:t>
            </a:r>
            <a:r>
              <a:rPr lang="it-IT" dirty="0" smtClean="0"/>
              <a:t> in </a:t>
            </a:r>
            <a:r>
              <a:rPr lang="it-IT" dirty="0" err="1" smtClean="0"/>
              <a:t>careers</a:t>
            </a:r>
            <a:endParaRPr lang="it-IT" dirty="0"/>
          </a:p>
        </p:txBody>
      </p:sp>
      <p:sp>
        <p:nvSpPr>
          <p:cNvPr id="3" name="Segnaposto contenuto 2"/>
          <p:cNvSpPr>
            <a:spLocks noGrp="1"/>
          </p:cNvSpPr>
          <p:nvPr>
            <p:ph idx="1"/>
          </p:nvPr>
        </p:nvSpPr>
        <p:spPr>
          <a:xfrm>
            <a:off x="838200" y="1825625"/>
            <a:ext cx="7496175" cy="4351338"/>
          </a:xfrm>
        </p:spPr>
        <p:txBody>
          <a:bodyPr>
            <a:normAutofit fontScale="92500"/>
          </a:bodyPr>
          <a:lstStyle/>
          <a:p>
            <a:r>
              <a:rPr lang="en-US" dirty="0" smtClean="0"/>
              <a:t>Key question: how do careers develop over time?</a:t>
            </a:r>
          </a:p>
          <a:p>
            <a:endParaRPr lang="en-US" dirty="0"/>
          </a:p>
          <a:p>
            <a:r>
              <a:rPr lang="en-US" dirty="0" smtClean="0"/>
              <a:t>A substantial number of models conceptualize careers as sequences of distinct stages;</a:t>
            </a:r>
          </a:p>
          <a:p>
            <a:endParaRPr lang="en-US" dirty="0" smtClean="0"/>
          </a:p>
          <a:p>
            <a:r>
              <a:rPr lang="en-US" dirty="0" smtClean="0"/>
              <a:t>Super’s (1957) and Levinson’s (1978) models imply the notion of career progression through time from a </a:t>
            </a:r>
            <a:r>
              <a:rPr lang="en-US" dirty="0" err="1" smtClean="0"/>
              <a:t>nonstochastic</a:t>
            </a:r>
            <a:r>
              <a:rPr lang="en-US" dirty="0" smtClean="0"/>
              <a:t> point of view; that is, they posit that each stage is partially built on the previous ones;</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444" y="1677194"/>
            <a:ext cx="3051231" cy="4648200"/>
          </a:xfrm>
          <a:prstGeom prst="rect">
            <a:avLst/>
          </a:prstGeom>
        </p:spPr>
      </p:pic>
      <p:sp>
        <p:nvSpPr>
          <p:cNvPr id="6" name="Segnaposto numero diapositiva 5"/>
          <p:cNvSpPr>
            <a:spLocks noGrp="1"/>
          </p:cNvSpPr>
          <p:nvPr>
            <p:ph type="sldNum" sz="quarter" idx="12"/>
          </p:nvPr>
        </p:nvSpPr>
        <p:spPr/>
        <p:txBody>
          <a:bodyPr/>
          <a:lstStyle/>
          <a:p>
            <a:fld id="{782103AB-3ED2-493D-A055-BC91A7EFA69E}" type="slidenum">
              <a:rPr lang="it-IT" smtClean="0"/>
              <a:t>4</a:t>
            </a:fld>
            <a:endParaRPr lang="it-IT"/>
          </a:p>
        </p:txBody>
      </p:sp>
    </p:spTree>
    <p:extLst>
      <p:ext uri="{BB962C8B-B14F-4D97-AF65-F5344CB8AC3E}">
        <p14:creationId xmlns:p14="http://schemas.microsoft.com/office/powerpoint/2010/main" val="3801088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Globalization</a:t>
            </a:r>
            <a:r>
              <a:rPr lang="it-IT" dirty="0"/>
              <a:t> and </a:t>
            </a:r>
            <a:r>
              <a:rPr lang="it-IT" dirty="0" err="1"/>
              <a:t>careers</a:t>
            </a:r>
            <a:r>
              <a:rPr lang="it-IT" dirty="0"/>
              <a:t> </a:t>
            </a:r>
            <a:r>
              <a:rPr lang="it-IT" baseline="-25000" dirty="0" err="1" smtClean="0"/>
              <a:t>expatriation</a:t>
            </a:r>
            <a:endParaRPr lang="it-IT" dirty="0"/>
          </a:p>
        </p:txBody>
      </p:sp>
      <p:sp>
        <p:nvSpPr>
          <p:cNvPr id="3" name="Segnaposto contenuto 2"/>
          <p:cNvSpPr>
            <a:spLocks noGrp="1"/>
          </p:cNvSpPr>
          <p:nvPr>
            <p:ph idx="1"/>
          </p:nvPr>
        </p:nvSpPr>
        <p:spPr/>
        <p:txBody>
          <a:bodyPr>
            <a:normAutofit lnSpcReduction="10000"/>
          </a:bodyPr>
          <a:lstStyle/>
          <a:p>
            <a:r>
              <a:rPr lang="en-US" i="1" dirty="0" smtClean="0">
                <a:solidFill>
                  <a:srgbClr val="FF0000"/>
                </a:solidFill>
              </a:rPr>
              <a:t>Corporate-sponsored expatriation </a:t>
            </a:r>
            <a:r>
              <a:rPr lang="en-US" dirty="0" smtClean="0"/>
              <a:t>applies to individuals who are sponsored by a parent-country organization to go to a mission abroad and implies the management of employees’ careers before their expatriation, during their stay in the host country and upon their return as repatriates (Baruch &amp; Altman, 2002);</a:t>
            </a:r>
          </a:p>
          <a:p>
            <a:r>
              <a:rPr lang="en-US" dirty="0" smtClean="0"/>
              <a:t>Because repatriate turnover is apparently double the rate of the rest of the workforce, organizations are requested to enhance career prospects for their repatriates using systems such as (</a:t>
            </a:r>
            <a:r>
              <a:rPr lang="en-US" dirty="0" err="1" smtClean="0"/>
              <a:t>Bolino</a:t>
            </a:r>
            <a:r>
              <a:rPr lang="en-US" dirty="0" smtClean="0"/>
              <a:t>, 2007):</a:t>
            </a:r>
          </a:p>
          <a:p>
            <a:pPr lvl="1"/>
            <a:r>
              <a:rPr lang="en-US" dirty="0" smtClean="0"/>
              <a:t>Pre-departure career planning;</a:t>
            </a:r>
          </a:p>
          <a:p>
            <a:pPr lvl="1"/>
            <a:r>
              <a:rPr lang="en-US" dirty="0" smtClean="0"/>
              <a:t>Systematic career revision during the assignment;</a:t>
            </a:r>
          </a:p>
          <a:p>
            <a:pPr lvl="1"/>
            <a:r>
              <a:rPr lang="en-US" dirty="0" smtClean="0"/>
              <a:t>Allocation of a formal mentor based in the parent country;</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40</a:t>
            </a:fld>
            <a:endParaRPr lang="it-IT"/>
          </a:p>
        </p:txBody>
      </p:sp>
      <p:pic>
        <p:nvPicPr>
          <p:cNvPr id="4098" name="Picture 2" descr="http://4.bp.blogspot.com/-k_2iQ7187Ag/UYtdZNBo_KI/AAAAAAAAALE/gjHg5Y20bWE/s1600/Cut+out+2.f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9903" y="4524159"/>
            <a:ext cx="3500761" cy="233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0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Globalization</a:t>
            </a:r>
            <a:r>
              <a:rPr lang="it-IT" dirty="0"/>
              <a:t> and </a:t>
            </a:r>
            <a:r>
              <a:rPr lang="it-IT" dirty="0" err="1"/>
              <a:t>careers</a:t>
            </a:r>
            <a:r>
              <a:rPr lang="it-IT" dirty="0"/>
              <a:t> </a:t>
            </a:r>
            <a:r>
              <a:rPr lang="it-IT" baseline="-25000" dirty="0" err="1"/>
              <a:t>expatriation</a:t>
            </a:r>
            <a:endParaRPr lang="it-IT" dirty="0"/>
          </a:p>
        </p:txBody>
      </p:sp>
      <p:sp>
        <p:nvSpPr>
          <p:cNvPr id="3" name="Segnaposto contenuto 2"/>
          <p:cNvSpPr>
            <a:spLocks noGrp="1"/>
          </p:cNvSpPr>
          <p:nvPr>
            <p:ph idx="1"/>
          </p:nvPr>
        </p:nvSpPr>
        <p:spPr/>
        <p:txBody>
          <a:bodyPr/>
          <a:lstStyle/>
          <a:p>
            <a:r>
              <a:rPr lang="en-US" dirty="0" smtClean="0"/>
              <a:t>A complementary account posits that expatriation has mostly positive effects on career success but not necessarily as this is viewed from the traditional corporate-bound career perspective;</a:t>
            </a:r>
          </a:p>
          <a:p>
            <a:r>
              <a:rPr lang="en-US" dirty="0" smtClean="0"/>
              <a:t>That is, career actors may, upon return, opt to “cash” the human capital gained by the expatriate experience by means of an inter-organizational career move that is seen as providing greater career gains (</a:t>
            </a:r>
            <a:r>
              <a:rPr lang="en-US" dirty="0" err="1" smtClean="0"/>
              <a:t>Lazarova</a:t>
            </a:r>
            <a:r>
              <a:rPr lang="en-US" dirty="0" smtClean="0"/>
              <a:t> et al., 2009);</a:t>
            </a:r>
          </a:p>
          <a:p>
            <a:r>
              <a:rPr lang="en-US" dirty="0" smtClean="0"/>
              <a:t>The implication is that organizations may not have full control over retaining their repatriates, regardless of the quality of their expatriation and repatriation management systems;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41</a:t>
            </a:fld>
            <a:endParaRPr lang="it-IT"/>
          </a:p>
        </p:txBody>
      </p:sp>
    </p:spTree>
    <p:extLst>
      <p:ext uri="{BB962C8B-B14F-4D97-AF65-F5344CB8AC3E}">
        <p14:creationId xmlns:p14="http://schemas.microsoft.com/office/powerpoint/2010/main" val="3630533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Globalization</a:t>
            </a:r>
            <a:r>
              <a:rPr lang="it-IT" dirty="0"/>
              <a:t> and </a:t>
            </a:r>
            <a:r>
              <a:rPr lang="it-IT" dirty="0" err="1"/>
              <a:t>careers</a:t>
            </a:r>
            <a:r>
              <a:rPr lang="it-IT" dirty="0"/>
              <a:t> </a:t>
            </a:r>
            <a:r>
              <a:rPr lang="it-IT" baseline="-25000" dirty="0" err="1"/>
              <a:t>expatriation</a:t>
            </a:r>
            <a:endParaRPr lang="it-IT" dirty="0"/>
          </a:p>
        </p:txBody>
      </p:sp>
      <p:sp>
        <p:nvSpPr>
          <p:cNvPr id="3" name="Segnaposto contenuto 2"/>
          <p:cNvSpPr>
            <a:spLocks noGrp="1"/>
          </p:cNvSpPr>
          <p:nvPr>
            <p:ph idx="1"/>
          </p:nvPr>
        </p:nvSpPr>
        <p:spPr/>
        <p:txBody>
          <a:bodyPr>
            <a:normAutofit lnSpcReduction="10000"/>
          </a:bodyPr>
          <a:lstStyle/>
          <a:p>
            <a:r>
              <a:rPr lang="en-US" dirty="0" smtClean="0"/>
              <a:t>Both for intra- or inter-organizational career success, a key aspect for expatriates upon return appears to be proactivity, in particular (</a:t>
            </a:r>
            <a:r>
              <a:rPr lang="en-US" dirty="0" err="1" smtClean="0"/>
              <a:t>Kraimer</a:t>
            </a:r>
            <a:r>
              <a:rPr lang="en-US" dirty="0" smtClean="0"/>
              <a:t> et al., 2009):</a:t>
            </a:r>
          </a:p>
          <a:p>
            <a:pPr lvl="1"/>
            <a:r>
              <a:rPr lang="en-US" dirty="0" smtClean="0"/>
              <a:t>Seeking other expatriate assignments with developmental value or in subsidiaries with strategic importance;</a:t>
            </a:r>
          </a:p>
          <a:p>
            <a:pPr lvl="1"/>
            <a:r>
              <a:rPr lang="en-US" dirty="0" smtClean="0"/>
              <a:t>Actively maintaining and using ones’ social capital in the parent country, which can provide information on developments back home and can prevent the «out of sight, out of mind» syndrome;</a:t>
            </a:r>
          </a:p>
          <a:p>
            <a:pPr lvl="1"/>
            <a:r>
              <a:rPr lang="en-US" dirty="0" smtClean="0"/>
              <a:t>Seeking a repatriate position that allows use and recognition of the skills and experience acquired while abroad;</a:t>
            </a:r>
          </a:p>
          <a:p>
            <a:pPr lvl="1"/>
            <a:r>
              <a:rPr lang="en-US" dirty="0" smtClean="0"/>
              <a:t>Actively engaging social capital for career-related information and support, and scanning the job market for inter-organizational career moves.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42</a:t>
            </a:fld>
            <a:endParaRPr lang="it-IT"/>
          </a:p>
        </p:txBody>
      </p:sp>
    </p:spTree>
    <p:extLst>
      <p:ext uri="{BB962C8B-B14F-4D97-AF65-F5344CB8AC3E}">
        <p14:creationId xmlns:p14="http://schemas.microsoft.com/office/powerpoint/2010/main" val="2864802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smtClean="0"/>
              <a:t>Summing</a:t>
            </a:r>
            <a:r>
              <a:rPr lang="it-IT" i="1" dirty="0" smtClean="0"/>
              <a:t> up, </a:t>
            </a:r>
            <a:r>
              <a:rPr lang="it-IT" i="1" dirty="0" err="1" smtClean="0"/>
              <a:t>before</a:t>
            </a:r>
            <a:r>
              <a:rPr lang="it-IT" i="1" dirty="0" smtClean="0"/>
              <a:t> </a:t>
            </a:r>
            <a:r>
              <a:rPr lang="it-IT" i="1" dirty="0" err="1" smtClean="0"/>
              <a:t>going</a:t>
            </a:r>
            <a:r>
              <a:rPr lang="it-IT" i="1" dirty="0" smtClean="0"/>
              <a:t> on…</a:t>
            </a:r>
            <a:endParaRPr lang="it-IT" i="1" dirty="0"/>
          </a:p>
        </p:txBody>
      </p:sp>
      <p:sp>
        <p:nvSpPr>
          <p:cNvPr id="3" name="Segnaposto contenuto 2"/>
          <p:cNvSpPr>
            <a:spLocks noGrp="1"/>
          </p:cNvSpPr>
          <p:nvPr>
            <p:ph idx="1"/>
          </p:nvPr>
        </p:nvSpPr>
        <p:spPr/>
        <p:txBody>
          <a:bodyPr/>
          <a:lstStyle/>
          <a:p>
            <a:r>
              <a:rPr lang="en-US" dirty="0" smtClean="0"/>
              <a:t>Contemporary organizations must look at careers both in terms of human resource management and development;</a:t>
            </a:r>
          </a:p>
          <a:p>
            <a:r>
              <a:rPr lang="en-US" dirty="0" smtClean="0"/>
              <a:t>Career actors are now less likely to play out their careers in one or a small number of organization, experience frequent upward mobility within an organization, feel substantial job security;</a:t>
            </a:r>
          </a:p>
          <a:p>
            <a:r>
              <a:rPr lang="en-US" dirty="0" smtClean="0"/>
              <a:t>Recent trends depict career actors that are now more responsible, proactive, interested in challenge, personal and professional development, seek reduced-workload arrangements, make career decisions that accommodate their family or personal circumstances, adjust their timing of retirement to meet lifestyle needs;</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43</a:t>
            </a:fld>
            <a:endParaRPr lang="it-IT"/>
          </a:p>
        </p:txBody>
      </p:sp>
    </p:spTree>
    <p:extLst>
      <p:ext uri="{BB962C8B-B14F-4D97-AF65-F5344CB8AC3E}">
        <p14:creationId xmlns:p14="http://schemas.microsoft.com/office/powerpoint/2010/main" val="3500836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1627511209"/>
              </p:ext>
            </p:extLst>
          </p:nvPr>
        </p:nvGraphicFramePr>
        <p:xfrm>
          <a:off x="355106" y="295701"/>
          <a:ext cx="11523216" cy="6062805"/>
        </p:xfrm>
        <a:graphic>
          <a:graphicData uri="http://schemas.openxmlformats.org/drawingml/2006/table">
            <a:tbl>
              <a:tblPr firstRow="1" bandRow="1">
                <a:tableStyleId>{5C22544A-7EE6-4342-B048-85BDC9FD1C3A}</a:tableStyleId>
              </a:tblPr>
              <a:tblGrid>
                <a:gridCol w="2325951"/>
                <a:gridCol w="1535837"/>
                <a:gridCol w="3559945"/>
                <a:gridCol w="4101483"/>
              </a:tblGrid>
              <a:tr h="706357">
                <a:tc>
                  <a:txBody>
                    <a:bodyPr/>
                    <a:lstStyle/>
                    <a:p>
                      <a:pPr algn="ctr"/>
                      <a:r>
                        <a:rPr lang="en-US" sz="1400" noProof="0" dirty="0" smtClean="0"/>
                        <a:t>OB theories</a:t>
                      </a:r>
                      <a:endParaRPr lang="en-US" sz="1400" noProof="0" dirty="0"/>
                    </a:p>
                  </a:txBody>
                  <a:tcPr anchor="ctr"/>
                </a:tc>
                <a:tc>
                  <a:txBody>
                    <a:bodyPr/>
                    <a:lstStyle/>
                    <a:p>
                      <a:pPr algn="ctr"/>
                      <a:r>
                        <a:rPr lang="en-US" sz="1400" noProof="0" dirty="0" smtClean="0"/>
                        <a:t>HRM functions</a:t>
                      </a:r>
                      <a:endParaRPr lang="en-US" sz="1400" noProof="0" dirty="0"/>
                    </a:p>
                  </a:txBody>
                  <a:tcPr anchor="ctr"/>
                </a:tc>
                <a:tc>
                  <a:txBody>
                    <a:bodyPr/>
                    <a:lstStyle/>
                    <a:p>
                      <a:pPr algn="ctr"/>
                      <a:r>
                        <a:rPr lang="en-US" sz="1400" noProof="0" dirty="0" smtClean="0"/>
                        <a:t>HRM practices</a:t>
                      </a:r>
                      <a:endParaRPr lang="en-US" sz="1400" noProof="0" dirty="0"/>
                    </a:p>
                  </a:txBody>
                  <a:tcPr anchor="ctr"/>
                </a:tc>
                <a:tc>
                  <a:txBody>
                    <a:bodyPr/>
                    <a:lstStyle/>
                    <a:p>
                      <a:pPr algn="ctr"/>
                      <a:r>
                        <a:rPr lang="en-US" sz="1400" noProof="0" dirty="0" smtClean="0"/>
                        <a:t>Career issues</a:t>
                      </a:r>
                      <a:endParaRPr lang="en-US" sz="1400" noProof="0" dirty="0"/>
                    </a:p>
                  </a:txBody>
                  <a:tcPr anchor="ctr"/>
                </a:tc>
              </a:tr>
              <a:tr h="1009082">
                <a:tc>
                  <a:txBody>
                    <a:bodyPr/>
                    <a:lstStyle/>
                    <a:p>
                      <a:r>
                        <a:rPr lang="en-US" sz="1400" noProof="0" dirty="0" smtClean="0"/>
                        <a:t>Personality analysis</a:t>
                      </a:r>
                    </a:p>
                    <a:p>
                      <a:r>
                        <a:rPr lang="en-US" sz="1400" noProof="0" dirty="0" smtClean="0"/>
                        <a:t>Individual perception</a:t>
                      </a:r>
                    </a:p>
                    <a:p>
                      <a:r>
                        <a:rPr lang="en-US" sz="1400" noProof="0" dirty="0" smtClean="0"/>
                        <a:t>Race and ethnicity</a:t>
                      </a:r>
                      <a:endParaRPr lang="en-US" sz="1400" noProof="0" dirty="0"/>
                    </a:p>
                  </a:txBody>
                  <a:tcPr anchor="ctr"/>
                </a:tc>
                <a:tc>
                  <a:txBody>
                    <a:bodyPr/>
                    <a:lstStyle/>
                    <a:p>
                      <a:pPr algn="ctr"/>
                      <a:r>
                        <a:rPr lang="en-US" sz="1400" noProof="0" dirty="0" smtClean="0"/>
                        <a:t>selection</a:t>
                      </a:r>
                      <a:endParaRPr lang="en-US" sz="1400" noProof="0" dirty="0"/>
                    </a:p>
                  </a:txBody>
                  <a:tcPr anchor="ctr"/>
                </a:tc>
                <a:tc>
                  <a:txBody>
                    <a:bodyPr/>
                    <a:lstStyle/>
                    <a:p>
                      <a:r>
                        <a:rPr lang="en-US" sz="1400" noProof="0" dirty="0" smtClean="0"/>
                        <a:t>Structure interviews</a:t>
                      </a:r>
                      <a:r>
                        <a:rPr lang="en-US" sz="1400" baseline="0" noProof="0" dirty="0" smtClean="0"/>
                        <a:t> and personality tests to «match» the right person into right job</a:t>
                      </a:r>
                      <a:endParaRPr lang="en-US" sz="1400" noProof="0" dirty="0"/>
                    </a:p>
                  </a:txBody>
                  <a:tcPr anchor="ctr"/>
                </a:tc>
                <a:tc>
                  <a:txBody>
                    <a:bodyPr/>
                    <a:lstStyle/>
                    <a:p>
                      <a:r>
                        <a:rPr lang="en-US" sz="1400" noProof="0" dirty="0" smtClean="0"/>
                        <a:t>Match</a:t>
                      </a:r>
                      <a:r>
                        <a:rPr lang="en-US" sz="1400" baseline="0" noProof="0" dirty="0" smtClean="0"/>
                        <a:t> organizational career prospects with individual career aspirations in terms of values, opportunities, diversity, expatriation, etc.</a:t>
                      </a:r>
                      <a:endParaRPr lang="en-US" sz="1400" noProof="0" dirty="0"/>
                    </a:p>
                  </a:txBody>
                  <a:tcPr anchor="ctr"/>
                </a:tc>
              </a:tr>
              <a:tr h="1311807">
                <a:tc>
                  <a:txBody>
                    <a:bodyPr/>
                    <a:lstStyle/>
                    <a:p>
                      <a:r>
                        <a:rPr lang="en-US" sz="1400" noProof="0" dirty="0" smtClean="0"/>
                        <a:t>Adult learning</a:t>
                      </a:r>
                    </a:p>
                    <a:p>
                      <a:r>
                        <a:rPr lang="en-US" sz="1400" noProof="0" dirty="0" smtClean="0"/>
                        <a:t>Organizational design</a:t>
                      </a:r>
                    </a:p>
                    <a:p>
                      <a:r>
                        <a:rPr lang="en-US" sz="1400" noProof="0" dirty="0" smtClean="0"/>
                        <a:t>Technological</a:t>
                      </a:r>
                      <a:r>
                        <a:rPr lang="en-US" sz="1400" baseline="0" noProof="0" dirty="0" smtClean="0"/>
                        <a:t> change</a:t>
                      </a:r>
                    </a:p>
                    <a:p>
                      <a:r>
                        <a:rPr lang="en-US" sz="1400" baseline="0" noProof="0" dirty="0" smtClean="0"/>
                        <a:t>Leadership styles</a:t>
                      </a:r>
                      <a:endParaRPr lang="en-US" sz="1400" noProof="0" dirty="0"/>
                    </a:p>
                  </a:txBody>
                  <a:tcPr anchor="ctr"/>
                </a:tc>
                <a:tc>
                  <a:txBody>
                    <a:bodyPr/>
                    <a:lstStyle/>
                    <a:p>
                      <a:pPr algn="ctr"/>
                      <a:r>
                        <a:rPr lang="en-US" sz="1400" noProof="0" dirty="0" smtClean="0"/>
                        <a:t>training</a:t>
                      </a:r>
                      <a:endParaRPr lang="en-US" sz="1400" noProof="0" dirty="0"/>
                    </a:p>
                  </a:txBody>
                  <a:tcPr anchor="ctr"/>
                </a:tc>
                <a:tc>
                  <a:txBody>
                    <a:bodyPr/>
                    <a:lstStyle/>
                    <a:p>
                      <a:r>
                        <a:rPr lang="en-US" sz="1400" noProof="0" dirty="0" smtClean="0"/>
                        <a:t>Designing orientation</a:t>
                      </a:r>
                      <a:r>
                        <a:rPr lang="en-US" sz="1400" baseline="0" noProof="0" dirty="0" smtClean="0"/>
                        <a:t> and training workshops for new employees, job redesign and leadership to encourage informal learning and change</a:t>
                      </a:r>
                      <a:endParaRPr lang="en-US" sz="1400" noProof="0" dirty="0"/>
                    </a:p>
                  </a:txBody>
                  <a:tcPr anchor="ctr"/>
                </a:tc>
                <a:tc>
                  <a:txBody>
                    <a:bodyPr/>
                    <a:lstStyle/>
                    <a:p>
                      <a:r>
                        <a:rPr lang="en-US" sz="1400" noProof="0" dirty="0" smtClean="0"/>
                        <a:t>Support </a:t>
                      </a:r>
                      <a:r>
                        <a:rPr lang="en-US" sz="1400" baseline="0" noProof="0" dirty="0" smtClean="0"/>
                        <a:t>employee career development with “for both parties” appropriate training in terms of professional and personal development, leadership, org. performance, change management, etc.</a:t>
                      </a:r>
                    </a:p>
                    <a:p>
                      <a:r>
                        <a:rPr lang="en-US" sz="1400" baseline="0" noProof="0" dirty="0" smtClean="0"/>
                        <a:t>Organizational socialization and newcomers’ career development</a:t>
                      </a:r>
                      <a:endParaRPr lang="en-US" sz="1400" noProof="0" dirty="0"/>
                    </a:p>
                  </a:txBody>
                  <a:tcPr anchor="ctr"/>
                </a:tc>
              </a:tr>
              <a:tr h="706357">
                <a:tc>
                  <a:txBody>
                    <a:bodyPr/>
                    <a:lstStyle/>
                    <a:p>
                      <a:r>
                        <a:rPr lang="en-US" sz="1400" noProof="0" dirty="0" smtClean="0"/>
                        <a:t>Motivation</a:t>
                      </a:r>
                    </a:p>
                    <a:p>
                      <a:r>
                        <a:rPr lang="en-US" sz="1400" noProof="0" dirty="0" smtClean="0"/>
                        <a:t>Alienation</a:t>
                      </a:r>
                      <a:endParaRPr lang="en-US" sz="1400" noProof="0" dirty="0"/>
                    </a:p>
                  </a:txBody>
                  <a:tcPr anchor="ctr"/>
                </a:tc>
                <a:tc>
                  <a:txBody>
                    <a:bodyPr/>
                    <a:lstStyle/>
                    <a:p>
                      <a:pPr algn="ctr"/>
                      <a:r>
                        <a:rPr lang="en-US" sz="1400" noProof="0" dirty="0" smtClean="0"/>
                        <a:t>Rewards</a:t>
                      </a:r>
                      <a:r>
                        <a:rPr lang="en-US" sz="1400" baseline="0" noProof="0" dirty="0" smtClean="0"/>
                        <a:t> management</a:t>
                      </a:r>
                      <a:endParaRPr lang="en-US" sz="1400" noProof="0" dirty="0"/>
                    </a:p>
                  </a:txBody>
                  <a:tcPr anchor="ctr"/>
                </a:tc>
                <a:tc>
                  <a:txBody>
                    <a:bodyPr/>
                    <a:lstStyle/>
                    <a:p>
                      <a:r>
                        <a:rPr lang="en-US" sz="1400" noProof="0" dirty="0" smtClean="0"/>
                        <a:t>Pay systems,</a:t>
                      </a:r>
                      <a:r>
                        <a:rPr lang="en-US" sz="1400" baseline="0" noProof="0" dirty="0" smtClean="0"/>
                        <a:t> bonuses and benefit packages to maximize individual performance</a:t>
                      </a:r>
                      <a:endParaRPr lang="en-US" sz="1400" noProof="0" dirty="0"/>
                    </a:p>
                  </a:txBody>
                  <a:tcPr anchor="ctr"/>
                </a:tc>
                <a:tc>
                  <a:txBody>
                    <a:bodyPr/>
                    <a:lstStyle/>
                    <a:p>
                      <a:r>
                        <a:rPr lang="en-US" sz="1400" noProof="0" dirty="0" smtClean="0"/>
                        <a:t>Link career advancement to appropriate</a:t>
                      </a:r>
                      <a:r>
                        <a:rPr lang="en-US" sz="1400" baseline="0" noProof="0" dirty="0" smtClean="0"/>
                        <a:t> intrinsic and extrinsic rewards</a:t>
                      </a:r>
                    </a:p>
                    <a:p>
                      <a:r>
                        <a:rPr lang="en-US" sz="1400" baseline="0" noProof="0" dirty="0" smtClean="0"/>
                        <a:t>Link with psychological contract issues</a:t>
                      </a:r>
                      <a:endParaRPr lang="en-US" sz="1400" noProof="0" dirty="0"/>
                    </a:p>
                  </a:txBody>
                  <a:tcPr anchor="ctr"/>
                </a:tc>
              </a:tr>
              <a:tr h="1311807">
                <a:tc>
                  <a:txBody>
                    <a:bodyPr/>
                    <a:lstStyle/>
                    <a:p>
                      <a:r>
                        <a:rPr lang="en-US" sz="1400" noProof="0" dirty="0" smtClean="0"/>
                        <a:t>Motivation</a:t>
                      </a:r>
                    </a:p>
                    <a:p>
                      <a:r>
                        <a:rPr lang="en-US" sz="1400" noProof="0" dirty="0" smtClean="0"/>
                        <a:t>Communication</a:t>
                      </a:r>
                    </a:p>
                    <a:p>
                      <a:r>
                        <a:rPr lang="en-US" sz="1400" noProof="0" dirty="0" smtClean="0"/>
                        <a:t>Psychological contract</a:t>
                      </a:r>
                    </a:p>
                    <a:p>
                      <a:r>
                        <a:rPr lang="en-US" sz="1400" noProof="0" dirty="0" smtClean="0"/>
                        <a:t>Group dynamics</a:t>
                      </a:r>
                      <a:endParaRPr lang="en-US" sz="1400" noProof="0" dirty="0"/>
                    </a:p>
                  </a:txBody>
                  <a:tcPr anchor="ctr"/>
                </a:tc>
                <a:tc>
                  <a:txBody>
                    <a:bodyPr/>
                    <a:lstStyle/>
                    <a:p>
                      <a:pPr algn="ctr"/>
                      <a:r>
                        <a:rPr lang="en-US" sz="1400" noProof="0" dirty="0" smtClean="0"/>
                        <a:t>Appraisal</a:t>
                      </a:r>
                      <a:endParaRPr lang="en-US" sz="1400" noProof="0" dirty="0"/>
                    </a:p>
                  </a:txBody>
                  <a:tcPr anchor="ctr"/>
                </a:tc>
                <a:tc>
                  <a:txBody>
                    <a:bodyPr/>
                    <a:lstStyle/>
                    <a:p>
                      <a:r>
                        <a:rPr lang="en-US" sz="1400" noProof="0" dirty="0" smtClean="0"/>
                        <a:t>Interview</a:t>
                      </a:r>
                      <a:r>
                        <a:rPr lang="en-US" sz="1400" baseline="0" noProof="0" dirty="0" smtClean="0"/>
                        <a:t> appraisal, pay policy, training policy, disciplinary policy</a:t>
                      </a:r>
                      <a:endParaRPr lang="en-US" sz="1400" noProof="0" dirty="0"/>
                    </a:p>
                  </a:txBody>
                  <a:tcPr anchor="ctr"/>
                </a:tc>
                <a:tc>
                  <a:txBody>
                    <a:bodyPr/>
                    <a:lstStyle/>
                    <a:p>
                      <a:r>
                        <a:rPr lang="en-US" sz="1400" noProof="0" dirty="0" smtClean="0"/>
                        <a:t>Collect data that can support</a:t>
                      </a:r>
                      <a:r>
                        <a:rPr lang="en-US" sz="1400" baseline="0" noProof="0" dirty="0" smtClean="0"/>
                        <a:t> the organization in managing employees’ career development and provide employees with adequate feedback about their actual performance and prospect opportunities</a:t>
                      </a:r>
                      <a:endParaRPr lang="en-US" sz="1400" noProof="0" dirty="0"/>
                    </a:p>
                  </a:txBody>
                  <a:tcPr anchor="ctr"/>
                </a:tc>
              </a:tr>
              <a:tr h="932439">
                <a:tc>
                  <a:txBody>
                    <a:bodyPr/>
                    <a:lstStyle/>
                    <a:p>
                      <a:r>
                        <a:rPr lang="en-US" sz="1400" noProof="0" dirty="0" smtClean="0"/>
                        <a:t>Conflict</a:t>
                      </a:r>
                    </a:p>
                    <a:p>
                      <a:r>
                        <a:rPr lang="en-US" sz="1400" noProof="0" dirty="0" smtClean="0"/>
                        <a:t>Workplace</a:t>
                      </a:r>
                      <a:r>
                        <a:rPr lang="en-US" sz="1400" baseline="0" noProof="0" dirty="0" smtClean="0"/>
                        <a:t> resistance</a:t>
                      </a:r>
                    </a:p>
                    <a:p>
                      <a:r>
                        <a:rPr lang="en-US" sz="1400" baseline="0" noProof="0" dirty="0" smtClean="0"/>
                        <a:t>Groupthink</a:t>
                      </a:r>
                      <a:endParaRPr lang="en-US" sz="1400" noProof="0" dirty="0"/>
                    </a:p>
                  </a:txBody>
                  <a:tcPr anchor="ctr"/>
                </a:tc>
                <a:tc>
                  <a:txBody>
                    <a:bodyPr/>
                    <a:lstStyle/>
                    <a:p>
                      <a:pPr algn="ctr"/>
                      <a:r>
                        <a:rPr lang="en-US" sz="1400" noProof="0" dirty="0" smtClean="0"/>
                        <a:t>Employment relations</a:t>
                      </a:r>
                      <a:endParaRPr lang="en-US" sz="1400" noProof="0" dirty="0"/>
                    </a:p>
                  </a:txBody>
                  <a:tcPr anchor="ctr"/>
                </a:tc>
                <a:tc>
                  <a:txBody>
                    <a:bodyPr/>
                    <a:lstStyle/>
                    <a:p>
                      <a:r>
                        <a:rPr lang="en-US" sz="1400" noProof="0" dirty="0" smtClean="0"/>
                        <a:t>Handling</a:t>
                      </a:r>
                      <a:r>
                        <a:rPr lang="en-US" sz="1400" baseline="0" noProof="0" dirty="0" smtClean="0"/>
                        <a:t> individual and group grievances, communication of policies, negotiating with unions</a:t>
                      </a:r>
                      <a:endParaRPr lang="en-US" sz="1400" noProof="0" dirty="0"/>
                    </a:p>
                  </a:txBody>
                  <a:tcPr anchor="ctr"/>
                </a:tc>
                <a:tc>
                  <a:txBody>
                    <a:bodyPr/>
                    <a:lstStyle/>
                    <a:p>
                      <a:r>
                        <a:rPr lang="en-US" sz="1400" noProof="0" dirty="0" smtClean="0"/>
                        <a:t>Offer equal</a:t>
                      </a:r>
                      <a:r>
                        <a:rPr lang="en-US" sz="1400" baseline="0" noProof="0" dirty="0" smtClean="0"/>
                        <a:t> career opportunities, late-career workers, outplacement, work-home needs and negotiation, etc.</a:t>
                      </a:r>
                      <a:endParaRPr lang="en-US" sz="1400" noProof="0" dirty="0"/>
                    </a:p>
                  </a:txBody>
                  <a:tcPr anchor="ctr"/>
                </a:tc>
              </a:tr>
            </a:tbl>
          </a:graphicData>
        </a:graphic>
      </p:graphicFrame>
      <p:sp>
        <p:nvSpPr>
          <p:cNvPr id="7" name="CasellaDiTesto 6"/>
          <p:cNvSpPr txBox="1"/>
          <p:nvPr/>
        </p:nvSpPr>
        <p:spPr>
          <a:xfrm>
            <a:off x="310718" y="6470912"/>
            <a:ext cx="2796086" cy="307777"/>
          </a:xfrm>
          <a:prstGeom prst="rect">
            <a:avLst/>
          </a:prstGeom>
          <a:noFill/>
        </p:spPr>
        <p:txBody>
          <a:bodyPr wrap="none" rtlCol="0">
            <a:spAutoFit/>
          </a:bodyPr>
          <a:lstStyle/>
          <a:p>
            <a:r>
              <a:rPr lang="it-IT" sz="1400" dirty="0" err="1" smtClean="0"/>
              <a:t>Adapted</a:t>
            </a:r>
            <a:r>
              <a:rPr lang="it-IT" sz="1400" dirty="0" smtClean="0"/>
              <a:t> from </a:t>
            </a:r>
            <a:r>
              <a:rPr lang="it-IT" sz="1400" dirty="0" err="1" smtClean="0"/>
              <a:t>Sawchuk</a:t>
            </a:r>
            <a:r>
              <a:rPr lang="it-IT" sz="1400" dirty="0" smtClean="0"/>
              <a:t> et al. (2010)</a:t>
            </a:r>
            <a:endParaRPr lang="it-IT" sz="1400" dirty="0"/>
          </a:p>
        </p:txBody>
      </p:sp>
      <p:sp>
        <p:nvSpPr>
          <p:cNvPr id="8" name="Segnaposto numero diapositiva 7"/>
          <p:cNvSpPr>
            <a:spLocks noGrp="1"/>
          </p:cNvSpPr>
          <p:nvPr>
            <p:ph type="sldNum" sz="quarter" idx="12"/>
          </p:nvPr>
        </p:nvSpPr>
        <p:spPr/>
        <p:txBody>
          <a:bodyPr/>
          <a:lstStyle/>
          <a:p>
            <a:fld id="{782103AB-3ED2-493D-A055-BC91A7EFA69E}" type="slidenum">
              <a:rPr lang="it-IT" smtClean="0"/>
              <a:t>44</a:t>
            </a:fld>
            <a:endParaRPr lang="it-IT"/>
          </a:p>
        </p:txBody>
      </p:sp>
    </p:spTree>
    <p:extLst>
      <p:ext uri="{BB962C8B-B14F-4D97-AF65-F5344CB8AC3E}">
        <p14:creationId xmlns:p14="http://schemas.microsoft.com/office/powerpoint/2010/main" val="2350701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References</a:t>
            </a:r>
            <a:endParaRPr lang="it-IT" dirty="0"/>
          </a:p>
        </p:txBody>
      </p:sp>
      <p:sp>
        <p:nvSpPr>
          <p:cNvPr id="3" name="Segnaposto contenuto 2"/>
          <p:cNvSpPr>
            <a:spLocks noGrp="1"/>
          </p:cNvSpPr>
          <p:nvPr>
            <p:ph idx="1"/>
          </p:nvPr>
        </p:nvSpPr>
        <p:spPr/>
        <p:txBody>
          <a:bodyPr>
            <a:normAutofit fontScale="55000" lnSpcReduction="20000"/>
          </a:bodyPr>
          <a:lstStyle/>
          <a:p>
            <a:r>
              <a:rPr lang="en-US" dirty="0"/>
              <a:t>Baruch, Y. (2006). Career development in organizations and beyond: balancing traditional and contemporary viewpoints. </a:t>
            </a:r>
            <a:r>
              <a:rPr lang="en-US" i="1" dirty="0"/>
              <a:t>Human Resource Management Review, 16</a:t>
            </a:r>
            <a:r>
              <a:rPr lang="en-US" dirty="0"/>
              <a:t>, 125-138.</a:t>
            </a:r>
            <a:endParaRPr lang="it-IT" dirty="0"/>
          </a:p>
          <a:p>
            <a:r>
              <a:rPr lang="en-US" dirty="0"/>
              <a:t>Baruch, Y., &amp; Altman, Y. (2002). Expatriation and repatriation in MNCs: a taxonomy. </a:t>
            </a:r>
            <a:r>
              <a:rPr lang="en-US" i="1" dirty="0"/>
              <a:t>Human Resource Management, 41</a:t>
            </a:r>
            <a:r>
              <a:rPr lang="en-US" dirty="0"/>
              <a:t>, 239-259.</a:t>
            </a:r>
            <a:endParaRPr lang="it-IT" dirty="0"/>
          </a:p>
          <a:p>
            <a:r>
              <a:rPr lang="en-US" dirty="0"/>
              <a:t>Baruch, Y., &amp; </a:t>
            </a:r>
            <a:r>
              <a:rPr lang="en-US" dirty="0" err="1"/>
              <a:t>Bozionelos</a:t>
            </a:r>
            <a:r>
              <a:rPr lang="en-US" dirty="0"/>
              <a:t>, N. (2010). Career issues. In S. </a:t>
            </a:r>
            <a:r>
              <a:rPr lang="en-US" dirty="0" err="1"/>
              <a:t>Zedeck</a:t>
            </a:r>
            <a:r>
              <a:rPr lang="en-US" dirty="0"/>
              <a:t> (ed.), </a:t>
            </a:r>
            <a:r>
              <a:rPr lang="en-US" i="1" dirty="0"/>
              <a:t>APA handbook of industrial and organizational psychology, Volume 2: Selecting &amp; developing members for the organization</a:t>
            </a:r>
            <a:r>
              <a:rPr lang="en-US" dirty="0"/>
              <a:t> (67-113). Washington DC: American Psychological Association.</a:t>
            </a:r>
            <a:endParaRPr lang="it-IT" dirty="0"/>
          </a:p>
          <a:p>
            <a:r>
              <a:rPr lang="en-GB" dirty="0"/>
              <a:t>Beck, U. (1999). </a:t>
            </a:r>
            <a:r>
              <a:rPr lang="de-DE" i="1" dirty="0"/>
              <a:t>Schone neue </a:t>
            </a:r>
            <a:r>
              <a:rPr lang="de-DE" i="1" dirty="0" err="1"/>
              <a:t>arbeitswelt</a:t>
            </a:r>
            <a:r>
              <a:rPr lang="de-DE" i="1" dirty="0"/>
              <a:t>. Vision: </a:t>
            </a:r>
            <a:r>
              <a:rPr lang="de-DE" i="1" dirty="0" err="1"/>
              <a:t>weltburgergesellschaft</a:t>
            </a:r>
            <a:r>
              <a:rPr lang="de-DE" dirty="0"/>
              <a:t>. </a:t>
            </a:r>
            <a:r>
              <a:rPr lang="en-US" dirty="0"/>
              <a:t>Frankfurt am Main: Campus </a:t>
            </a:r>
            <a:r>
              <a:rPr lang="en-US" dirty="0" err="1"/>
              <a:t>Verlag</a:t>
            </a:r>
            <a:r>
              <a:rPr lang="en-US" dirty="0"/>
              <a:t> GmbH.</a:t>
            </a:r>
            <a:endParaRPr lang="it-IT" dirty="0"/>
          </a:p>
          <a:p>
            <a:r>
              <a:rPr lang="de-DE" dirty="0"/>
              <a:t>Beck Gernsheim, E. (1982). </a:t>
            </a:r>
            <a:r>
              <a:rPr lang="de-DE" i="1" dirty="0" err="1"/>
              <a:t>Mannerwelt</a:t>
            </a:r>
            <a:r>
              <a:rPr lang="de-DE" i="1" dirty="0"/>
              <a:t> beruf, </a:t>
            </a:r>
            <a:r>
              <a:rPr lang="de-DE" i="1" dirty="0" err="1"/>
              <a:t>frauenwelt</a:t>
            </a:r>
            <a:r>
              <a:rPr lang="de-DE" i="1" dirty="0"/>
              <a:t> </a:t>
            </a:r>
            <a:r>
              <a:rPr lang="de-DE" i="1" dirty="0" err="1"/>
              <a:t>familie</a:t>
            </a:r>
            <a:r>
              <a:rPr lang="de-DE" dirty="0"/>
              <a:t>. Frankfurt am Main: Fischer-Taschenbuch-Verlag</a:t>
            </a:r>
            <a:endParaRPr lang="it-IT" dirty="0"/>
          </a:p>
          <a:p>
            <a:r>
              <a:rPr lang="en-US" dirty="0"/>
              <a:t>Bell, M. P. (2007). </a:t>
            </a:r>
            <a:r>
              <a:rPr lang="en-US" i="1" dirty="0"/>
              <a:t>Diversity in organizations</a:t>
            </a:r>
            <a:r>
              <a:rPr lang="en-US" dirty="0"/>
              <a:t>. Mason: South-Western.</a:t>
            </a:r>
            <a:endParaRPr lang="it-IT" dirty="0"/>
          </a:p>
          <a:p>
            <a:r>
              <a:rPr lang="en-US" dirty="0" err="1"/>
              <a:t>Bolino</a:t>
            </a:r>
            <a:r>
              <a:rPr lang="en-US" dirty="0"/>
              <a:t>, M. C. (2007). Expatriates assignments and </a:t>
            </a:r>
            <a:r>
              <a:rPr lang="en-US" dirty="0" err="1"/>
              <a:t>intraorganizational</a:t>
            </a:r>
            <a:r>
              <a:rPr lang="en-US" dirty="0"/>
              <a:t> career success: implications for individuals and organizations. </a:t>
            </a:r>
            <a:r>
              <a:rPr lang="en-US" i="1" dirty="0"/>
              <a:t>Journal of International Business Studies, 38</a:t>
            </a:r>
            <a:r>
              <a:rPr lang="en-US" dirty="0"/>
              <a:t>, 819-835.</a:t>
            </a:r>
            <a:endParaRPr lang="it-IT" dirty="0"/>
          </a:p>
          <a:p>
            <a:r>
              <a:rPr lang="en-US" dirty="0" err="1"/>
              <a:t>Bozionelos</a:t>
            </a:r>
            <a:r>
              <a:rPr lang="en-US" dirty="0"/>
              <a:t>, N. (2006). Mentoring and expressive network resources: their relationship with career success and emotional exhaustion among Hellenes employees involved in emotion work. </a:t>
            </a:r>
            <a:r>
              <a:rPr lang="en-US" i="1" dirty="0"/>
              <a:t>International Journal of Human Resource Management, 17</a:t>
            </a:r>
            <a:r>
              <a:rPr lang="en-US" dirty="0"/>
              <a:t>, 362-378.</a:t>
            </a:r>
            <a:endParaRPr lang="it-IT" dirty="0"/>
          </a:p>
          <a:p>
            <a:r>
              <a:rPr lang="en-US" dirty="0"/>
              <a:t>Briscoe, J. P., &amp; Finkelstein, L. M. (2009). The “new career” and organizational commitment: Do boundaryless and protean career attitudes make a difference? </a:t>
            </a:r>
            <a:r>
              <a:rPr lang="it-IT" i="1" dirty="0"/>
              <a:t>Career Development International, 14</a:t>
            </a:r>
            <a:r>
              <a:rPr lang="it-IT" dirty="0"/>
              <a:t>, 242–260.</a:t>
            </a:r>
          </a:p>
          <a:p>
            <a:r>
              <a:rPr lang="en-US" dirty="0"/>
              <a:t>Briscoe, J. P., Hall, D. T., &amp; </a:t>
            </a:r>
            <a:r>
              <a:rPr lang="en-US" dirty="0" err="1"/>
              <a:t>DeMuth</a:t>
            </a:r>
            <a:r>
              <a:rPr lang="en-US" dirty="0"/>
              <a:t>, R. L. F. (2006). Protean and boundaryless careers: an empirical exploration. </a:t>
            </a:r>
            <a:r>
              <a:rPr lang="en-US" i="1" dirty="0"/>
              <a:t>Journal of Vocational Behavior, 69</a:t>
            </a:r>
            <a:r>
              <a:rPr lang="en-US" dirty="0"/>
              <a:t>, 30-47</a:t>
            </a:r>
            <a:r>
              <a:rPr lang="en-US" dirty="0" smtClean="0"/>
              <a:t>.</a:t>
            </a:r>
          </a:p>
          <a:p>
            <a:r>
              <a:rPr lang="en-US" dirty="0"/>
              <a:t>Brown, W. S. (2005). The new employment contract and the “at risk” worker. </a:t>
            </a:r>
            <a:r>
              <a:rPr lang="en-US" i="1" dirty="0"/>
              <a:t>Journal of Business Ethics, 58</a:t>
            </a:r>
            <a:r>
              <a:rPr lang="en-US" dirty="0"/>
              <a:t>, 195-201.</a:t>
            </a:r>
            <a:endParaRPr lang="it-IT" dirty="0"/>
          </a:p>
          <a:p>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pPr/>
              <a:t>45</a:t>
            </a:fld>
            <a:endParaRPr lang="it-IT" dirty="0"/>
          </a:p>
        </p:txBody>
      </p:sp>
    </p:spTree>
    <p:extLst>
      <p:ext uri="{BB962C8B-B14F-4D97-AF65-F5344CB8AC3E}">
        <p14:creationId xmlns:p14="http://schemas.microsoft.com/office/powerpoint/2010/main" val="3254390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References</a:t>
            </a:r>
            <a:endParaRPr lang="it-IT" dirty="0"/>
          </a:p>
        </p:txBody>
      </p:sp>
      <p:sp>
        <p:nvSpPr>
          <p:cNvPr id="3" name="Segnaposto contenuto 2"/>
          <p:cNvSpPr>
            <a:spLocks noGrp="1"/>
          </p:cNvSpPr>
          <p:nvPr>
            <p:ph idx="1"/>
          </p:nvPr>
        </p:nvSpPr>
        <p:spPr/>
        <p:txBody>
          <a:bodyPr>
            <a:normAutofit fontScale="32500" lnSpcReduction="20000"/>
          </a:bodyPr>
          <a:lstStyle/>
          <a:p>
            <a:r>
              <a:rPr lang="en-US" sz="4600" dirty="0" err="1"/>
              <a:t>Cakmak-Ototluoglu</a:t>
            </a:r>
            <a:r>
              <a:rPr lang="en-US" sz="4600" dirty="0"/>
              <a:t>, K. O. (2012). Protean and boundaryless career attitudes and organizational commitment: the effects of perceived supervisor support. </a:t>
            </a:r>
            <a:r>
              <a:rPr lang="en-US" sz="4600" i="1" dirty="0"/>
              <a:t>Journal of Vocational Behavior, 80</a:t>
            </a:r>
            <a:r>
              <a:rPr lang="en-US" sz="4600" dirty="0"/>
              <a:t>, 638-646.</a:t>
            </a:r>
            <a:endParaRPr lang="it-IT" sz="4600" dirty="0"/>
          </a:p>
          <a:p>
            <a:r>
              <a:rPr lang="en-US" sz="4600" dirty="0" err="1"/>
              <a:t>Chope</a:t>
            </a:r>
            <a:r>
              <a:rPr lang="en-US" sz="4600" dirty="0"/>
              <a:t>, R. C. (2008). Practice and research in career counseling and development – 2007. </a:t>
            </a:r>
            <a:r>
              <a:rPr lang="en-US" sz="4600" i="1" dirty="0"/>
              <a:t>Career Development Quarterly, 57</a:t>
            </a:r>
            <a:r>
              <a:rPr lang="en-US" sz="4600" dirty="0"/>
              <a:t>, 98-173.</a:t>
            </a:r>
            <a:endParaRPr lang="it-IT" sz="4600" dirty="0"/>
          </a:p>
          <a:p>
            <a:r>
              <a:rPr lang="en-US" sz="4600" dirty="0" err="1"/>
              <a:t>Dahlmann</a:t>
            </a:r>
            <a:r>
              <a:rPr lang="en-US" sz="4600" dirty="0"/>
              <a:t>, N., </a:t>
            </a:r>
            <a:r>
              <a:rPr lang="en-US" sz="4600" dirty="0" err="1"/>
              <a:t>Elsner</a:t>
            </a:r>
            <a:r>
              <a:rPr lang="en-US" sz="4600" dirty="0"/>
              <a:t>, M., </a:t>
            </a:r>
            <a:r>
              <a:rPr lang="en-US" sz="4600" dirty="0" err="1"/>
              <a:t>Jeschke</a:t>
            </a:r>
            <a:r>
              <a:rPr lang="en-US" sz="4600" dirty="0"/>
              <a:t>, S., </a:t>
            </a:r>
            <a:r>
              <a:rPr lang="en-US" sz="4600" dirty="0" err="1"/>
              <a:t>Natho</a:t>
            </a:r>
            <a:r>
              <a:rPr lang="en-US" sz="4600" dirty="0"/>
              <a:t>, N., &amp; Schroder, C. (2008, June). </a:t>
            </a:r>
            <a:r>
              <a:rPr lang="en-US" sz="4600" i="1" dirty="0"/>
              <a:t>Gender gap in technological disciplines. Societal causes and consequences</a:t>
            </a:r>
            <a:r>
              <a:rPr lang="en-US" sz="4600" dirty="0"/>
              <a:t>. Paper presented at the IEEE International symposium on technology and society, Fredericton, Canada.</a:t>
            </a:r>
            <a:endParaRPr lang="it-IT" sz="4600" dirty="0"/>
          </a:p>
          <a:p>
            <a:r>
              <a:rPr lang="en-US" sz="4600" dirty="0"/>
              <a:t>De </a:t>
            </a:r>
            <a:r>
              <a:rPr lang="en-US" sz="4600" dirty="0" err="1"/>
              <a:t>Vos</a:t>
            </a:r>
            <a:r>
              <a:rPr lang="en-US" sz="4600" dirty="0"/>
              <a:t>, A, De </a:t>
            </a:r>
            <a:r>
              <a:rPr lang="en-US" sz="4600" dirty="0" err="1"/>
              <a:t>Hauw</a:t>
            </a:r>
            <a:r>
              <a:rPr lang="en-US" sz="4600" dirty="0"/>
              <a:t> S., &amp; Van der </a:t>
            </a:r>
            <a:r>
              <a:rPr lang="en-US" sz="4600" dirty="0" err="1"/>
              <a:t>Heijden</a:t>
            </a:r>
            <a:r>
              <a:rPr lang="en-US" sz="4600" dirty="0"/>
              <a:t>, I. J. M. (2011). Competency development and career success: the mediating role of employability</a:t>
            </a:r>
            <a:r>
              <a:rPr lang="en-US" sz="4600" i="1" dirty="0"/>
              <a:t>. Journal of Vocational Behavior, </a:t>
            </a:r>
            <a:r>
              <a:rPr lang="it-IT" sz="4600" i="1" dirty="0"/>
              <a:t>79</a:t>
            </a:r>
            <a:r>
              <a:rPr lang="it-IT" sz="4600" dirty="0"/>
              <a:t>, 438–47</a:t>
            </a:r>
          </a:p>
          <a:p>
            <a:r>
              <a:rPr lang="en-US" sz="4600" dirty="0" err="1"/>
              <a:t>Dipboye</a:t>
            </a:r>
            <a:r>
              <a:rPr lang="en-US" sz="4600" dirty="0"/>
              <a:t>, R. L., &amp; Halverson, S. K. (2004). Subtle (and not so subtle) discrimination in organizations. In R. W. Griffin &amp; A. M. O’Leary-Kelly (eds.), </a:t>
            </a:r>
            <a:r>
              <a:rPr lang="en-US" sz="4600" i="1" dirty="0"/>
              <a:t>The dark side of organizational behavior</a:t>
            </a:r>
            <a:r>
              <a:rPr lang="en-US" sz="4600" dirty="0"/>
              <a:t> (pp.131-158). San Francisco: </a:t>
            </a:r>
            <a:r>
              <a:rPr lang="en-US" sz="4600" dirty="0" err="1"/>
              <a:t>Jossey</a:t>
            </a:r>
            <a:r>
              <a:rPr lang="en-US" sz="4600" dirty="0"/>
              <a:t>-Bass.</a:t>
            </a:r>
            <a:endParaRPr lang="it-IT" sz="4600" dirty="0"/>
          </a:p>
          <a:p>
            <a:r>
              <a:rPr lang="en-US" sz="4600" dirty="0"/>
              <a:t>Fugate, M., </a:t>
            </a:r>
            <a:r>
              <a:rPr lang="en-US" sz="4600" dirty="0" err="1"/>
              <a:t>Kinicki</a:t>
            </a:r>
            <a:r>
              <a:rPr lang="en-US" sz="4600" dirty="0"/>
              <a:t>, A. J., &amp; </a:t>
            </a:r>
            <a:r>
              <a:rPr lang="en-US" sz="4600" dirty="0" err="1"/>
              <a:t>Ashforth</a:t>
            </a:r>
            <a:r>
              <a:rPr lang="en-US" sz="4600" dirty="0"/>
              <a:t>, B. E. (2004). Employability: a psycho-social construct, its dimensions, and applications. </a:t>
            </a:r>
            <a:r>
              <a:rPr lang="en-US" sz="4600" i="1" dirty="0"/>
              <a:t>Journal of Vocational Behavior, 65</a:t>
            </a:r>
            <a:r>
              <a:rPr lang="en-US" sz="4600" dirty="0"/>
              <a:t>, 14-38.</a:t>
            </a:r>
            <a:endParaRPr lang="it-IT" sz="4600" dirty="0"/>
          </a:p>
          <a:p>
            <a:r>
              <a:rPr lang="en-US" sz="4600" dirty="0" err="1"/>
              <a:t>Gattiker</a:t>
            </a:r>
            <a:r>
              <a:rPr lang="en-US" sz="4600" dirty="0"/>
              <a:t>, U. E., &amp; </a:t>
            </a:r>
            <a:r>
              <a:rPr lang="en-US" sz="4600" dirty="0" err="1"/>
              <a:t>Larwood</a:t>
            </a:r>
            <a:r>
              <a:rPr lang="en-US" sz="4600" dirty="0"/>
              <a:t>, L. (1988). Subjective career success: a study of managers and support personnel. </a:t>
            </a:r>
            <a:r>
              <a:rPr lang="en-US" sz="4600" i="1" dirty="0"/>
              <a:t>Journal of Business and Psychology, 1</a:t>
            </a:r>
            <a:r>
              <a:rPr lang="en-US" sz="4600" dirty="0"/>
              <a:t>, 78-94.</a:t>
            </a:r>
            <a:endParaRPr lang="it-IT" sz="4600" dirty="0"/>
          </a:p>
          <a:p>
            <a:r>
              <a:rPr lang="en-US" sz="4600" dirty="0" err="1"/>
              <a:t>Greenhaus</a:t>
            </a:r>
            <a:r>
              <a:rPr lang="en-US" sz="4600" dirty="0"/>
              <a:t>, J., H., &amp; </a:t>
            </a:r>
            <a:r>
              <a:rPr lang="en-US" sz="4600" dirty="0" err="1"/>
              <a:t>Kossek</a:t>
            </a:r>
            <a:r>
              <a:rPr lang="en-US" sz="4600" dirty="0"/>
              <a:t>, E. E. (2014). The contemporary career: a work-home perspective. </a:t>
            </a:r>
            <a:r>
              <a:rPr lang="en-US" sz="4600" i="1" dirty="0"/>
              <a:t>Annual Review of Organizational Psychology and Organizational Behavior, 1</a:t>
            </a:r>
            <a:r>
              <a:rPr lang="en-US" sz="4600" dirty="0"/>
              <a:t>, 361-388.</a:t>
            </a:r>
            <a:endParaRPr lang="it-IT" sz="4600" dirty="0"/>
          </a:p>
          <a:p>
            <a:r>
              <a:rPr lang="en-US" sz="4600" dirty="0" err="1"/>
              <a:t>Greenhaus</a:t>
            </a:r>
            <a:r>
              <a:rPr lang="en-US" sz="4600" dirty="0"/>
              <a:t>, J. H., &amp; Powell, G. (2006). When work and family are allies: theory of work-family enrichment. </a:t>
            </a:r>
            <a:r>
              <a:rPr lang="en-US" sz="4600" i="1" dirty="0"/>
              <a:t>Academy of Management Review, 31</a:t>
            </a:r>
            <a:r>
              <a:rPr lang="en-US" sz="4600" dirty="0"/>
              <a:t>, 77-92.</a:t>
            </a:r>
            <a:endParaRPr lang="it-IT" sz="4600" dirty="0"/>
          </a:p>
          <a:p>
            <a:r>
              <a:rPr lang="en-US" sz="4600" dirty="0" err="1"/>
              <a:t>Heslin</a:t>
            </a:r>
            <a:r>
              <a:rPr lang="en-US" sz="4600" dirty="0"/>
              <a:t>, P. A. (2005). Conceptualizing and evaluating career success. </a:t>
            </a:r>
            <a:r>
              <a:rPr lang="en-US" sz="4600" i="1" dirty="0"/>
              <a:t>Journal of Organizational Behavior, 26</a:t>
            </a:r>
            <a:r>
              <a:rPr lang="en-US" sz="4600" dirty="0"/>
              <a:t>, 113-126.</a:t>
            </a:r>
            <a:endParaRPr lang="it-IT" sz="4600" dirty="0"/>
          </a:p>
          <a:p>
            <a:pPr marL="0" indent="0">
              <a:buNone/>
            </a:pPr>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pPr/>
              <a:t>46</a:t>
            </a:fld>
            <a:endParaRPr lang="it-IT" dirty="0"/>
          </a:p>
        </p:txBody>
      </p:sp>
    </p:spTree>
    <p:extLst>
      <p:ext uri="{BB962C8B-B14F-4D97-AF65-F5344CB8AC3E}">
        <p14:creationId xmlns:p14="http://schemas.microsoft.com/office/powerpoint/2010/main" val="40685089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References</a:t>
            </a:r>
            <a:endParaRPr lang="it-IT" dirty="0"/>
          </a:p>
        </p:txBody>
      </p:sp>
      <p:sp>
        <p:nvSpPr>
          <p:cNvPr id="3" name="Segnaposto contenuto 2"/>
          <p:cNvSpPr>
            <a:spLocks noGrp="1"/>
          </p:cNvSpPr>
          <p:nvPr>
            <p:ph idx="1"/>
          </p:nvPr>
        </p:nvSpPr>
        <p:spPr/>
        <p:txBody>
          <a:bodyPr>
            <a:normAutofit fontScale="55000" lnSpcReduction="20000"/>
          </a:bodyPr>
          <a:lstStyle/>
          <a:p>
            <a:r>
              <a:rPr lang="en-US" dirty="0"/>
              <a:t>ILO (2009). </a:t>
            </a:r>
            <a:r>
              <a:rPr lang="en-US" i="1" dirty="0" err="1"/>
              <a:t>Laborsta</a:t>
            </a:r>
            <a:r>
              <a:rPr lang="en-US" i="1" dirty="0"/>
              <a:t>: Database of </a:t>
            </a:r>
            <a:r>
              <a:rPr lang="en-US" i="1" dirty="0" err="1"/>
              <a:t>labour</a:t>
            </a:r>
            <a:r>
              <a:rPr lang="en-US" i="1" dirty="0"/>
              <a:t> statistics</a:t>
            </a:r>
            <a:r>
              <a:rPr lang="en-US" dirty="0"/>
              <a:t>. </a:t>
            </a:r>
            <a:r>
              <a:rPr lang="en-US" u="sng" dirty="0">
                <a:hlinkClick r:id="rId2"/>
              </a:rPr>
              <a:t>http://laborsta.ilo.org</a:t>
            </a:r>
            <a:endParaRPr lang="it-IT" dirty="0"/>
          </a:p>
          <a:p>
            <a:r>
              <a:rPr lang="en-US" dirty="0" err="1"/>
              <a:t>Kossek</a:t>
            </a:r>
            <a:r>
              <a:rPr lang="en-US" dirty="0"/>
              <a:t>, E. E., </a:t>
            </a:r>
            <a:r>
              <a:rPr lang="en-US" dirty="0" err="1"/>
              <a:t>Lirio</a:t>
            </a:r>
            <a:r>
              <a:rPr lang="en-US" dirty="0"/>
              <a:t>, P., &amp; </a:t>
            </a:r>
            <a:r>
              <a:rPr lang="en-US" dirty="0" err="1"/>
              <a:t>Valcour</a:t>
            </a:r>
            <a:r>
              <a:rPr lang="en-US" dirty="0"/>
              <a:t>, M. (2013, July). </a:t>
            </a:r>
            <a:r>
              <a:rPr lang="en-US" i="1" dirty="0"/>
              <a:t>The sustainable workforce: organizational strategies for promoting work-life wellbeing</a:t>
            </a:r>
            <a:r>
              <a:rPr lang="en-US" dirty="0"/>
              <a:t>. Paper presented at the International Conference on Work-Family. Barcelona.</a:t>
            </a:r>
            <a:endParaRPr lang="it-IT" dirty="0"/>
          </a:p>
          <a:p>
            <a:r>
              <a:rPr lang="en-US" dirty="0" err="1"/>
              <a:t>Kraimer</a:t>
            </a:r>
            <a:r>
              <a:rPr lang="en-US" dirty="0"/>
              <a:t>, M. L., Shaffer, M. A., &amp; </a:t>
            </a:r>
            <a:r>
              <a:rPr lang="en-US" dirty="0" err="1"/>
              <a:t>Bolino</a:t>
            </a:r>
            <a:r>
              <a:rPr lang="en-US" dirty="0"/>
              <a:t>, M. (2009). The influence of expatriate and repatriate experiences on career advancement and repatriate retention. </a:t>
            </a:r>
            <a:r>
              <a:rPr lang="en-US" i="1" dirty="0"/>
              <a:t>Human Resource Management, 48</a:t>
            </a:r>
            <a:r>
              <a:rPr lang="en-US" dirty="0"/>
              <a:t>, 27-47.</a:t>
            </a:r>
            <a:endParaRPr lang="it-IT" dirty="0"/>
          </a:p>
          <a:p>
            <a:r>
              <a:rPr lang="en-US" dirty="0"/>
              <a:t>Latham, G. P., &amp; Mann, S. (2006). Advances in the science of performance appraisal: implications for practice. </a:t>
            </a:r>
            <a:r>
              <a:rPr lang="en-US" i="1" dirty="0"/>
              <a:t>International Review of Industrial and Organizational Psychology, 21</a:t>
            </a:r>
            <a:r>
              <a:rPr lang="en-US" dirty="0"/>
              <a:t>, 295-337.</a:t>
            </a:r>
            <a:endParaRPr lang="it-IT" dirty="0"/>
          </a:p>
          <a:p>
            <a:r>
              <a:rPr lang="en-US" dirty="0" err="1"/>
              <a:t>Lazarova</a:t>
            </a:r>
            <a:r>
              <a:rPr lang="en-US" dirty="0"/>
              <a:t>, M., &amp; Taylor, S. (2009). Boundaryless careers, social capital, and knowledge management: implications for organizational performance. </a:t>
            </a:r>
            <a:r>
              <a:rPr lang="en-US" i="1" dirty="0"/>
              <a:t>Journal of Organizational Behavior, 30</a:t>
            </a:r>
            <a:r>
              <a:rPr lang="en-US" dirty="0"/>
              <a:t>, 119-139.</a:t>
            </a:r>
            <a:endParaRPr lang="it-IT" dirty="0"/>
          </a:p>
          <a:p>
            <a:r>
              <a:rPr lang="en-US" dirty="0"/>
              <a:t>Levinson, D. (1978). </a:t>
            </a:r>
            <a:r>
              <a:rPr lang="en-US" i="1" dirty="0"/>
              <a:t>Seasons of a man’s life</a:t>
            </a:r>
            <a:r>
              <a:rPr lang="en-US" dirty="0"/>
              <a:t>. New York: </a:t>
            </a:r>
            <a:r>
              <a:rPr lang="en-US" dirty="0" err="1"/>
              <a:t>Knof</a:t>
            </a:r>
            <a:r>
              <a:rPr lang="en-US" dirty="0"/>
              <a:t>.</a:t>
            </a:r>
            <a:endParaRPr lang="it-IT" dirty="0"/>
          </a:p>
          <a:p>
            <a:r>
              <a:rPr lang="en-US" dirty="0"/>
              <a:t>Li, Y., Savage, M., &amp; </a:t>
            </a:r>
            <a:r>
              <a:rPr lang="en-US" dirty="0" err="1"/>
              <a:t>Warde</a:t>
            </a:r>
            <a:r>
              <a:rPr lang="en-US" dirty="0"/>
              <a:t>, A. (2008). Social mobility and social capital in contemporary Britain. </a:t>
            </a:r>
            <a:r>
              <a:rPr lang="en-US" i="1" dirty="0"/>
              <a:t>British Journal of Sociology</a:t>
            </a:r>
            <a:r>
              <a:rPr lang="en-US" dirty="0"/>
              <a:t>, 59, 391-411.</a:t>
            </a:r>
            <a:endParaRPr lang="it-IT" dirty="0"/>
          </a:p>
          <a:p>
            <a:r>
              <a:rPr lang="it-IT" dirty="0"/>
              <a:t>Lo Presti, A., </a:t>
            </a:r>
            <a:r>
              <a:rPr lang="it-IT" dirty="0" err="1"/>
              <a:t>Manuti</a:t>
            </a:r>
            <a:r>
              <a:rPr lang="it-IT" dirty="0"/>
              <a:t>, A., &amp; </a:t>
            </a:r>
            <a:r>
              <a:rPr lang="it-IT" dirty="0" err="1"/>
              <a:t>Briscoe</a:t>
            </a:r>
            <a:r>
              <a:rPr lang="it-IT" dirty="0"/>
              <a:t>, J. P. (under </a:t>
            </a:r>
            <a:r>
              <a:rPr lang="it-IT" dirty="0" err="1"/>
              <a:t>preparation</a:t>
            </a:r>
            <a:r>
              <a:rPr lang="it-IT" dirty="0"/>
              <a:t>). </a:t>
            </a:r>
            <a:r>
              <a:rPr lang="en-US" dirty="0"/>
              <a:t>Homo </a:t>
            </a:r>
            <a:r>
              <a:rPr lang="en-US" dirty="0" err="1"/>
              <a:t>faber</a:t>
            </a:r>
            <a:r>
              <a:rPr lang="en-US" dirty="0"/>
              <a:t> </a:t>
            </a:r>
            <a:r>
              <a:rPr lang="en-US" dirty="0" err="1"/>
              <a:t>cursus</a:t>
            </a:r>
            <a:r>
              <a:rPr lang="en-US" dirty="0"/>
              <a:t> </a:t>
            </a:r>
            <a:r>
              <a:rPr lang="en-US" dirty="0" err="1"/>
              <a:t>ipsius</a:t>
            </a:r>
            <a:r>
              <a:rPr lang="en-US" dirty="0"/>
              <a:t> and </a:t>
            </a:r>
            <a:r>
              <a:rPr lang="en-US" i="1" dirty="0" err="1"/>
              <a:t>viceversa</a:t>
            </a:r>
            <a:r>
              <a:rPr lang="en-US" dirty="0"/>
              <a:t>: Could protean and boundaryless workers be reliable and responsible organizational members?</a:t>
            </a:r>
            <a:endParaRPr lang="it-IT" dirty="0"/>
          </a:p>
          <a:p>
            <a:r>
              <a:rPr lang="it-IT" dirty="0"/>
              <a:t>Mainiero, L. A., &amp; </a:t>
            </a:r>
            <a:r>
              <a:rPr lang="it-IT" dirty="0" err="1"/>
              <a:t>Sullivan</a:t>
            </a:r>
            <a:r>
              <a:rPr lang="it-IT" dirty="0"/>
              <a:t>, S. E. (2005). </a:t>
            </a:r>
            <a:r>
              <a:rPr lang="en-US" dirty="0"/>
              <a:t>Kaleidoscope careers: an alternative explanation for the opt-out evolution. </a:t>
            </a:r>
            <a:r>
              <a:rPr lang="en-US" i="1" dirty="0"/>
              <a:t>Academy of Management Executive, 19</a:t>
            </a:r>
            <a:r>
              <a:rPr lang="en-US" dirty="0"/>
              <a:t>, 106-123.</a:t>
            </a:r>
            <a:endParaRPr lang="it-IT" dirty="0"/>
          </a:p>
          <a:p>
            <a:r>
              <a:rPr lang="en-US" dirty="0"/>
              <a:t>Moen, P., &amp; </a:t>
            </a:r>
            <a:r>
              <a:rPr lang="en-US" dirty="0" err="1"/>
              <a:t>Roehling</a:t>
            </a:r>
            <a:r>
              <a:rPr lang="en-US" dirty="0"/>
              <a:t>, P. (2005). </a:t>
            </a:r>
            <a:r>
              <a:rPr lang="en-US" i="1" dirty="0"/>
              <a:t>The career mystique: cracks in the American dream</a:t>
            </a:r>
            <a:r>
              <a:rPr lang="en-US" dirty="0"/>
              <a:t>. Lanham: </a:t>
            </a:r>
            <a:r>
              <a:rPr lang="en-US" dirty="0" err="1"/>
              <a:t>Rowman</a:t>
            </a:r>
            <a:r>
              <a:rPr lang="en-US" dirty="0"/>
              <a:t> &amp; Littlefield.</a:t>
            </a:r>
            <a:endParaRPr lang="it-IT" dirty="0"/>
          </a:p>
          <a:p>
            <a:r>
              <a:rPr lang="en-US" dirty="0"/>
              <a:t>Newman, K. L. (2011). Sustainable careers: lifecycle engagement in work. </a:t>
            </a:r>
            <a:r>
              <a:rPr lang="en-US" i="1" dirty="0"/>
              <a:t>Organizational Dynamics, 40</a:t>
            </a:r>
            <a:r>
              <a:rPr lang="en-US" dirty="0"/>
              <a:t>, 136-143.</a:t>
            </a:r>
            <a:endParaRPr lang="it-IT" dirty="0"/>
          </a:p>
          <a:p>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pPr/>
              <a:t>47</a:t>
            </a:fld>
            <a:endParaRPr lang="it-IT" dirty="0"/>
          </a:p>
        </p:txBody>
      </p:sp>
    </p:spTree>
    <p:extLst>
      <p:ext uri="{BB962C8B-B14F-4D97-AF65-F5344CB8AC3E}">
        <p14:creationId xmlns:p14="http://schemas.microsoft.com/office/powerpoint/2010/main" val="2800177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References</a:t>
            </a:r>
            <a:endParaRPr lang="it-IT" dirty="0"/>
          </a:p>
        </p:txBody>
      </p:sp>
      <p:sp>
        <p:nvSpPr>
          <p:cNvPr id="3" name="Segnaposto contenuto 2"/>
          <p:cNvSpPr>
            <a:spLocks noGrp="1"/>
          </p:cNvSpPr>
          <p:nvPr>
            <p:ph idx="1"/>
          </p:nvPr>
        </p:nvSpPr>
        <p:spPr/>
        <p:txBody>
          <a:bodyPr>
            <a:normAutofit fontScale="55000" lnSpcReduction="20000"/>
          </a:bodyPr>
          <a:lstStyle/>
          <a:p>
            <a:r>
              <a:rPr lang="en-US" dirty="0"/>
              <a:t>Ng, T. W. H., </a:t>
            </a:r>
            <a:r>
              <a:rPr lang="en-US" dirty="0" err="1"/>
              <a:t>Eby</a:t>
            </a:r>
            <a:r>
              <a:rPr lang="en-US" dirty="0"/>
              <a:t>, L. T., Sorensen, K. L., &amp; Feldman, D. C. (2005). Predictors of objective and subjective career success: a meta-analysis. </a:t>
            </a:r>
            <a:r>
              <a:rPr lang="en-US" i="1" dirty="0"/>
              <a:t>Personnel Psychology, 58</a:t>
            </a:r>
            <a:r>
              <a:rPr lang="en-US" dirty="0"/>
              <a:t>, 367-408.</a:t>
            </a:r>
            <a:endParaRPr lang="it-IT" dirty="0"/>
          </a:p>
          <a:p>
            <a:r>
              <a:rPr lang="en-US" dirty="0" err="1"/>
              <a:t>Penner</a:t>
            </a:r>
            <a:r>
              <a:rPr lang="en-US" dirty="0"/>
              <a:t>, A. M. (2008). Race and gender differences in wages: the role of occupational sorting at the point of hire. </a:t>
            </a:r>
            <a:r>
              <a:rPr lang="en-US" i="1" dirty="0"/>
              <a:t>The Sociological Quarterly, 49</a:t>
            </a:r>
            <a:r>
              <a:rPr lang="en-US" dirty="0"/>
              <a:t>, 597-614.</a:t>
            </a:r>
            <a:endParaRPr lang="it-IT" dirty="0"/>
          </a:p>
          <a:p>
            <a:r>
              <a:rPr lang="en-US" dirty="0"/>
              <a:t>Powell, G. N., &amp; </a:t>
            </a:r>
            <a:r>
              <a:rPr lang="en-US" dirty="0" err="1"/>
              <a:t>Eddleston</a:t>
            </a:r>
            <a:r>
              <a:rPr lang="en-US" dirty="0"/>
              <a:t>, K. A. (2008). The paradox of the contended female business owner. </a:t>
            </a:r>
            <a:r>
              <a:rPr lang="en-US" i="1" dirty="0"/>
              <a:t>Journal of Vocational Behavior, 73</a:t>
            </a:r>
            <a:r>
              <a:rPr lang="en-US" dirty="0"/>
              <a:t>, 24-36.</a:t>
            </a:r>
            <a:endParaRPr lang="it-IT" dirty="0"/>
          </a:p>
          <a:p>
            <a:r>
              <a:rPr lang="en-US" dirty="0"/>
              <a:t>Roth, L. M. (2004). The social psychology of tokenism: status and </a:t>
            </a:r>
            <a:r>
              <a:rPr lang="en-US" dirty="0" err="1"/>
              <a:t>homophily</a:t>
            </a:r>
            <a:r>
              <a:rPr lang="en-US" dirty="0"/>
              <a:t> processes on Wall Street. </a:t>
            </a:r>
            <a:r>
              <a:rPr lang="en-US" i="1" dirty="0"/>
              <a:t>Sociological Perspectives, 47</a:t>
            </a:r>
            <a:r>
              <a:rPr lang="en-US" dirty="0"/>
              <a:t>, 189-214.</a:t>
            </a:r>
            <a:endParaRPr lang="it-IT" dirty="0"/>
          </a:p>
          <a:p>
            <a:r>
              <a:rPr lang="en-US" dirty="0" err="1"/>
              <a:t>Sawchuk</a:t>
            </a:r>
            <a:r>
              <a:rPr lang="en-US" dirty="0"/>
              <a:t>, P., Forshaw, C., </a:t>
            </a:r>
            <a:r>
              <a:rPr lang="en-US" dirty="0" err="1"/>
              <a:t>Callinan</a:t>
            </a:r>
            <a:r>
              <a:rPr lang="en-US" dirty="0"/>
              <a:t>, M., &amp; Corbett, M. (2010). </a:t>
            </a:r>
            <a:r>
              <a:rPr lang="en-US" i="1" dirty="0"/>
              <a:t>Work &amp; Organizational </a:t>
            </a:r>
            <a:r>
              <a:rPr lang="en-US" i="1" dirty="0" err="1"/>
              <a:t>Behaviour</a:t>
            </a:r>
            <a:r>
              <a:rPr lang="en-US" dirty="0"/>
              <a:t>. </a:t>
            </a:r>
            <a:r>
              <a:rPr lang="en-US" dirty="0" err="1"/>
              <a:t>Houndmills</a:t>
            </a:r>
            <a:r>
              <a:rPr lang="en-US" dirty="0"/>
              <a:t>: Palgrave Macmillan.</a:t>
            </a:r>
            <a:endParaRPr lang="it-IT" dirty="0"/>
          </a:p>
          <a:p>
            <a:r>
              <a:rPr lang="en-US" dirty="0"/>
              <a:t>Seibert, S. E., </a:t>
            </a:r>
            <a:r>
              <a:rPr lang="en-US" dirty="0" err="1"/>
              <a:t>Kraimer</a:t>
            </a:r>
            <a:r>
              <a:rPr lang="en-US" dirty="0"/>
              <a:t>, M. L., &amp; </a:t>
            </a:r>
            <a:r>
              <a:rPr lang="en-US" dirty="0" err="1"/>
              <a:t>Liden</a:t>
            </a:r>
            <a:r>
              <a:rPr lang="en-US" dirty="0"/>
              <a:t>, R. C. (2001). A social capital theory of career success. </a:t>
            </a:r>
            <a:r>
              <a:rPr lang="en-US" i="1" dirty="0"/>
              <a:t>Academy of Management Review, 44</a:t>
            </a:r>
            <a:r>
              <a:rPr lang="en-US" dirty="0"/>
              <a:t>, 219-237.</a:t>
            </a:r>
            <a:endParaRPr lang="it-IT" dirty="0"/>
          </a:p>
          <a:p>
            <a:r>
              <a:rPr lang="en-US" dirty="0" err="1"/>
              <a:t>Sonnenfeld</a:t>
            </a:r>
            <a:r>
              <a:rPr lang="en-US" dirty="0"/>
              <a:t>, J. A., </a:t>
            </a:r>
            <a:r>
              <a:rPr lang="en-US" dirty="0" err="1"/>
              <a:t>Peiperl</a:t>
            </a:r>
            <a:r>
              <a:rPr lang="en-US" dirty="0"/>
              <a:t>, M. A., &amp; </a:t>
            </a:r>
            <a:r>
              <a:rPr lang="en-US" dirty="0" err="1"/>
              <a:t>Kotter</a:t>
            </a:r>
            <a:r>
              <a:rPr lang="en-US" dirty="0"/>
              <a:t>, J. P. (1988). Strategic determinants of managerial labor markets: a career system view. </a:t>
            </a:r>
            <a:r>
              <a:rPr lang="en-US" i="1" dirty="0"/>
              <a:t>Human Resource Management, 27</a:t>
            </a:r>
            <a:r>
              <a:rPr lang="en-US" dirty="0"/>
              <a:t>, 369-388.</a:t>
            </a:r>
            <a:endParaRPr lang="it-IT" dirty="0"/>
          </a:p>
          <a:p>
            <a:r>
              <a:rPr lang="en-US" dirty="0"/>
              <a:t>Sullivan, S. E., &amp; Arthur, M. B. (2006). The evolution of the boundaryless career concept: examining physical and psychological mobility. </a:t>
            </a:r>
            <a:r>
              <a:rPr lang="en-US" i="1" dirty="0"/>
              <a:t>Journal of Vocational Behavior, 69</a:t>
            </a:r>
            <a:r>
              <a:rPr lang="en-US" dirty="0"/>
              <a:t>, 19-29.</a:t>
            </a:r>
            <a:endParaRPr lang="it-IT" dirty="0"/>
          </a:p>
          <a:p>
            <a:r>
              <a:rPr lang="en-US" dirty="0"/>
              <a:t>Super, D. E. (1957).  </a:t>
            </a:r>
            <a:r>
              <a:rPr lang="en-US" i="1" dirty="0"/>
              <a:t>The psychology of careers</a:t>
            </a:r>
            <a:r>
              <a:rPr lang="en-US" dirty="0"/>
              <a:t>. New York: Harper &amp; Row.</a:t>
            </a:r>
            <a:endParaRPr lang="it-IT" dirty="0"/>
          </a:p>
          <a:p>
            <a:r>
              <a:rPr lang="en-US" dirty="0"/>
              <a:t>Thatcher, S. M. B., &amp; Zhu, X. M. (2006). Changing identities in a changing workplace: identification, identity enactment, self-verification, and telecommuting. </a:t>
            </a:r>
            <a:r>
              <a:rPr lang="en-US" i="1" dirty="0"/>
              <a:t>Academy of Management Review, 31</a:t>
            </a:r>
            <a:r>
              <a:rPr lang="en-US" dirty="0"/>
              <a:t>, 1076-1088.</a:t>
            </a:r>
            <a:endParaRPr lang="it-IT" dirty="0"/>
          </a:p>
          <a:p>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pPr/>
              <a:t>48</a:t>
            </a:fld>
            <a:endParaRPr lang="it-IT" dirty="0"/>
          </a:p>
        </p:txBody>
      </p:sp>
    </p:spTree>
    <p:extLst>
      <p:ext uri="{BB962C8B-B14F-4D97-AF65-F5344CB8AC3E}">
        <p14:creationId xmlns:p14="http://schemas.microsoft.com/office/powerpoint/2010/main" val="3143870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References</a:t>
            </a:r>
            <a:endParaRPr lang="it-IT" dirty="0"/>
          </a:p>
        </p:txBody>
      </p:sp>
      <p:sp>
        <p:nvSpPr>
          <p:cNvPr id="3" name="Segnaposto contenuto 2"/>
          <p:cNvSpPr>
            <a:spLocks noGrp="1"/>
          </p:cNvSpPr>
          <p:nvPr>
            <p:ph idx="1"/>
          </p:nvPr>
        </p:nvSpPr>
        <p:spPr/>
        <p:txBody>
          <a:bodyPr>
            <a:normAutofit/>
          </a:bodyPr>
          <a:lstStyle/>
          <a:p>
            <a:r>
              <a:rPr lang="en-US" sz="1600" dirty="0" err="1"/>
              <a:t>Valcour</a:t>
            </a:r>
            <a:r>
              <a:rPr lang="en-US" sz="1600" dirty="0"/>
              <a:t>, M., &amp; </a:t>
            </a:r>
            <a:r>
              <a:rPr lang="en-US" sz="1600" dirty="0" err="1"/>
              <a:t>Ladge</a:t>
            </a:r>
            <a:r>
              <a:rPr lang="en-US" sz="1600" dirty="0"/>
              <a:t>, J. J. (2008). Family and career path characteristics as predictors of women’s objective and subjective career success: integrating traditional and protean career explanations. </a:t>
            </a:r>
            <a:r>
              <a:rPr lang="en-US" sz="1600" i="1" dirty="0"/>
              <a:t>Journal of Vocational Behavior, 73</a:t>
            </a:r>
            <a:r>
              <a:rPr lang="en-US" sz="1600" dirty="0"/>
              <a:t>, 300-309.</a:t>
            </a:r>
            <a:endParaRPr lang="it-IT" sz="1600" dirty="0"/>
          </a:p>
          <a:p>
            <a:r>
              <a:rPr lang="en-US" sz="1600" dirty="0"/>
              <a:t>Van der </a:t>
            </a:r>
            <a:r>
              <a:rPr lang="en-US" sz="1600" dirty="0" err="1"/>
              <a:t>Heijde</a:t>
            </a:r>
            <a:r>
              <a:rPr lang="en-US" sz="1600" dirty="0"/>
              <a:t>, C. M., &amp; Van der </a:t>
            </a:r>
            <a:r>
              <a:rPr lang="en-US" sz="1600" dirty="0" err="1"/>
              <a:t>Heijden</a:t>
            </a:r>
            <a:r>
              <a:rPr lang="en-US" sz="1600" dirty="0"/>
              <a:t>, B. I. J. M. (2006) a competence-based and multidimensional operationalization and measurement of employability. </a:t>
            </a:r>
            <a:r>
              <a:rPr lang="en-US" sz="1600" i="1" dirty="0"/>
              <a:t>Human Resource Management, 45</a:t>
            </a:r>
            <a:r>
              <a:rPr lang="en-US" sz="1600" dirty="0"/>
              <a:t>, 449-476.</a:t>
            </a:r>
            <a:endParaRPr lang="it-IT" sz="1600" dirty="0"/>
          </a:p>
          <a:p>
            <a:r>
              <a:rPr lang="en-US" sz="1600" dirty="0"/>
              <a:t>Van </a:t>
            </a:r>
            <a:r>
              <a:rPr lang="en-US" sz="1600" dirty="0" err="1"/>
              <a:t>Emmerik</a:t>
            </a:r>
            <a:r>
              <a:rPr lang="en-US" sz="1600" dirty="0"/>
              <a:t>, I. J. H. (2006). Gender differences in the creation of different types of social capital: a multi-level study. </a:t>
            </a:r>
            <a:r>
              <a:rPr lang="en-US" sz="1600" i="1" dirty="0"/>
              <a:t>Social Networks, 28</a:t>
            </a:r>
            <a:r>
              <a:rPr lang="en-US" sz="1600" dirty="0"/>
              <a:t>, 24-37.</a:t>
            </a:r>
            <a:endParaRPr lang="it-IT" sz="1600" dirty="0"/>
          </a:p>
          <a:p>
            <a:r>
              <a:rPr lang="en-US" sz="1600" dirty="0"/>
              <a:t>Zhao, H., Wayne, S. J., </a:t>
            </a:r>
            <a:r>
              <a:rPr lang="en-US" sz="1600" dirty="0" err="1"/>
              <a:t>Glibkowski</a:t>
            </a:r>
            <a:r>
              <a:rPr lang="en-US" sz="1600" dirty="0"/>
              <a:t>, B. C., &amp; Bravo, J. (2007). The impact of psychological contract breach on work-related outcomes: a meta-analysis. </a:t>
            </a:r>
            <a:r>
              <a:rPr lang="en-US" sz="1600" i="1" dirty="0"/>
              <a:t>Personnel Psychology, 60</a:t>
            </a:r>
            <a:r>
              <a:rPr lang="en-US" sz="1600" dirty="0"/>
              <a:t>, 647-680.</a:t>
            </a:r>
            <a:endParaRPr lang="it-IT" sz="1600" dirty="0"/>
          </a:p>
          <a:p>
            <a:endParaRPr lang="it-IT"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pPr/>
              <a:t>49</a:t>
            </a:fld>
            <a:endParaRPr lang="it-IT" dirty="0"/>
          </a:p>
        </p:txBody>
      </p:sp>
    </p:spTree>
    <p:extLst>
      <p:ext uri="{BB962C8B-B14F-4D97-AF65-F5344CB8AC3E}">
        <p14:creationId xmlns:p14="http://schemas.microsoft.com/office/powerpoint/2010/main" val="3168690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life career </a:t>
            </a:r>
            <a:r>
              <a:rPr lang="it-IT" dirty="0" err="1" smtClean="0"/>
              <a:t>rainbow</a:t>
            </a:r>
            <a:r>
              <a:rPr lang="it-IT" dirty="0" smtClean="0"/>
              <a:t> (Super, 1957)</a:t>
            </a:r>
            <a:endParaRPr lang="it-IT" dirty="0"/>
          </a:p>
        </p:txBody>
      </p:sp>
      <p:sp>
        <p:nvSpPr>
          <p:cNvPr id="3" name="Segnaposto contenuto 2"/>
          <p:cNvSpPr>
            <a:spLocks noGrp="1"/>
          </p:cNvSpPr>
          <p:nvPr>
            <p:ph idx="1"/>
          </p:nvPr>
        </p:nvSpPr>
        <p:spPr>
          <a:xfrm>
            <a:off x="838200" y="1816100"/>
            <a:ext cx="10515600" cy="4351338"/>
          </a:xfrm>
        </p:spPr>
        <p:txBody>
          <a:bodyPr/>
          <a:lstStyle/>
          <a:p>
            <a:pPr marL="0" indent="0">
              <a:buNone/>
            </a:pPr>
            <a:endParaRPr lang="it-IT" dirty="0" smtClean="0"/>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319" y="1668991"/>
            <a:ext cx="8615362" cy="4642910"/>
          </a:xfrm>
          <a:prstGeom prst="rect">
            <a:avLst/>
          </a:prstGeom>
        </p:spPr>
      </p:pic>
      <p:sp>
        <p:nvSpPr>
          <p:cNvPr id="4" name="Segnaposto numero diapositiva 3"/>
          <p:cNvSpPr>
            <a:spLocks noGrp="1"/>
          </p:cNvSpPr>
          <p:nvPr>
            <p:ph type="sldNum" sz="quarter" idx="12"/>
          </p:nvPr>
        </p:nvSpPr>
        <p:spPr/>
        <p:txBody>
          <a:bodyPr/>
          <a:lstStyle/>
          <a:p>
            <a:fld id="{782103AB-3ED2-493D-A055-BC91A7EFA69E}" type="slidenum">
              <a:rPr lang="it-IT" smtClean="0"/>
              <a:t>5</a:t>
            </a:fld>
            <a:endParaRPr lang="it-IT"/>
          </a:p>
        </p:txBody>
      </p:sp>
    </p:spTree>
    <p:extLst>
      <p:ext uri="{BB962C8B-B14F-4D97-AF65-F5344CB8AC3E}">
        <p14:creationId xmlns:p14="http://schemas.microsoft.com/office/powerpoint/2010/main" val="3538109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time </a:t>
            </a:r>
            <a:r>
              <a:rPr lang="it-IT" dirty="0" err="1"/>
              <a:t>element</a:t>
            </a:r>
            <a:r>
              <a:rPr lang="it-IT" dirty="0"/>
              <a:t> in </a:t>
            </a:r>
            <a:r>
              <a:rPr lang="it-IT" dirty="0" err="1"/>
              <a:t>careers</a:t>
            </a:r>
            <a:endParaRPr lang="it-IT" dirty="0"/>
          </a:p>
        </p:txBody>
      </p:sp>
      <p:sp>
        <p:nvSpPr>
          <p:cNvPr id="3" name="Segnaposto contenuto 2"/>
          <p:cNvSpPr>
            <a:spLocks noGrp="1"/>
          </p:cNvSpPr>
          <p:nvPr>
            <p:ph idx="1"/>
          </p:nvPr>
        </p:nvSpPr>
        <p:spPr/>
        <p:txBody>
          <a:bodyPr/>
          <a:lstStyle/>
          <a:p>
            <a:r>
              <a:rPr lang="en-US" dirty="0" smtClean="0"/>
              <a:t>Baruch and </a:t>
            </a:r>
            <a:r>
              <a:rPr lang="en-US" dirty="0" err="1" smtClean="0"/>
              <a:t>Bozionelos</a:t>
            </a:r>
            <a:r>
              <a:rPr lang="en-US" dirty="0" smtClean="0"/>
              <a:t> (2010) proposed a sequential career model featuring the following stages:</a:t>
            </a:r>
          </a:p>
          <a:p>
            <a:pPr lvl="1"/>
            <a:r>
              <a:rPr lang="en-US" dirty="0" smtClean="0">
                <a:solidFill>
                  <a:srgbClr val="FF0000"/>
                </a:solidFill>
              </a:rPr>
              <a:t>Foundation</a:t>
            </a:r>
            <a:r>
              <a:rPr lang="en-US" dirty="0" smtClean="0"/>
              <a:t>, starting from the early years of life and extending through childhood and adolescence; this stage is associated with the accumulation of basic knowledge as well as the development of fundamental values, attitudes, aspirations that serve as anchors that guide, constrain, stabilize and reinforce subsequent career direction and progress;</a:t>
            </a:r>
          </a:p>
          <a:p>
            <a:pPr lvl="1"/>
            <a:r>
              <a:rPr lang="en-US" dirty="0" smtClean="0">
                <a:solidFill>
                  <a:srgbClr val="FF0000"/>
                </a:solidFill>
              </a:rPr>
              <a:t>Career entry</a:t>
            </a:r>
            <a:r>
              <a:rPr lang="en-US" dirty="0" smtClean="0"/>
              <a:t>, which involves the acquisition of knowledge, skills, and qualifications to enter a job or a profession;</a:t>
            </a:r>
          </a:p>
          <a:p>
            <a:pPr lvl="1"/>
            <a:r>
              <a:rPr lang="en-US" dirty="0" smtClean="0">
                <a:solidFill>
                  <a:srgbClr val="FF0000"/>
                </a:solidFill>
              </a:rPr>
              <a:t>Advancement</a:t>
            </a:r>
            <a:r>
              <a:rPr lang="en-US" dirty="0" smtClean="0"/>
              <a:t>, which involves development of expertise in the job or profession as well as generally upward movements in the organizational hierarchy;</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6</a:t>
            </a:fld>
            <a:endParaRPr lang="it-IT"/>
          </a:p>
        </p:txBody>
      </p:sp>
    </p:spTree>
    <p:extLst>
      <p:ext uri="{BB962C8B-B14F-4D97-AF65-F5344CB8AC3E}">
        <p14:creationId xmlns:p14="http://schemas.microsoft.com/office/powerpoint/2010/main" val="3968604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time </a:t>
            </a:r>
            <a:r>
              <a:rPr lang="it-IT" dirty="0" err="1"/>
              <a:t>element</a:t>
            </a:r>
            <a:r>
              <a:rPr lang="it-IT" dirty="0"/>
              <a:t> in </a:t>
            </a:r>
            <a:r>
              <a:rPr lang="it-IT" dirty="0" err="1"/>
              <a:t>careers</a:t>
            </a:r>
            <a:endParaRPr lang="it-IT" dirty="0"/>
          </a:p>
        </p:txBody>
      </p:sp>
      <p:sp>
        <p:nvSpPr>
          <p:cNvPr id="3" name="Segnaposto contenuto 2"/>
          <p:cNvSpPr>
            <a:spLocks noGrp="1"/>
          </p:cNvSpPr>
          <p:nvPr>
            <p:ph idx="1"/>
          </p:nvPr>
        </p:nvSpPr>
        <p:spPr/>
        <p:txBody>
          <a:bodyPr>
            <a:normAutofit fontScale="92500" lnSpcReduction="10000"/>
          </a:bodyPr>
          <a:lstStyle/>
          <a:p>
            <a:pPr lvl="1"/>
            <a:r>
              <a:rPr lang="en-US" dirty="0" smtClean="0">
                <a:solidFill>
                  <a:srgbClr val="FF0000"/>
                </a:solidFill>
              </a:rPr>
              <a:t>Reinforcement</a:t>
            </a:r>
            <a:r>
              <a:rPr lang="en-US" dirty="0" smtClean="0"/>
              <a:t>, which involves implementation of decisions that have been made in the previous stages as refocusing on one’s job or returning to formal education for a career change;</a:t>
            </a:r>
          </a:p>
          <a:p>
            <a:pPr lvl="1"/>
            <a:r>
              <a:rPr lang="en-US" dirty="0" smtClean="0">
                <a:solidFill>
                  <a:srgbClr val="FF0000"/>
                </a:solidFill>
              </a:rPr>
              <a:t>Decline</a:t>
            </a:r>
            <a:r>
              <a:rPr lang="en-US" dirty="0" smtClean="0"/>
              <a:t>, characterized by consideration of and preparation for withdrawal from working life;</a:t>
            </a:r>
          </a:p>
          <a:p>
            <a:pPr lvl="1"/>
            <a:r>
              <a:rPr lang="en-US" dirty="0" smtClean="0">
                <a:solidFill>
                  <a:srgbClr val="FF0000"/>
                </a:solidFill>
              </a:rPr>
              <a:t>Retirement</a:t>
            </a:r>
            <a:r>
              <a:rPr lang="en-US" dirty="0" smtClean="0"/>
              <a:t>, which involves disengagement from the labor market.</a:t>
            </a:r>
          </a:p>
          <a:p>
            <a:r>
              <a:rPr lang="en-US" dirty="0" smtClean="0"/>
              <a:t>The number and sequence of stages should be considered as a general indicator rather than as applying to every single individual;</a:t>
            </a:r>
          </a:p>
          <a:p>
            <a:r>
              <a:rPr lang="en-US" dirty="0" smtClean="0"/>
              <a:t>Stages and timing of transitions may vary because of: a) variance across jobs in qualification (time) requirements; b) variance across individuals in the way their lives evolve; c) a general and progressive increase over time in educational qualifications that are required to enter the labor market.</a:t>
            </a:r>
            <a:endParaRPr lang="en-US" dirty="0"/>
          </a:p>
        </p:txBody>
      </p:sp>
      <p:sp>
        <p:nvSpPr>
          <p:cNvPr id="4" name="Segnaposto numero diapositiva 3"/>
          <p:cNvSpPr>
            <a:spLocks noGrp="1"/>
          </p:cNvSpPr>
          <p:nvPr>
            <p:ph type="sldNum" sz="quarter" idx="12"/>
          </p:nvPr>
        </p:nvSpPr>
        <p:spPr/>
        <p:txBody>
          <a:bodyPr/>
          <a:lstStyle/>
          <a:p>
            <a:fld id="{782103AB-3ED2-493D-A055-BC91A7EFA69E}" type="slidenum">
              <a:rPr lang="it-IT" smtClean="0"/>
              <a:t>7</a:t>
            </a:fld>
            <a:endParaRPr lang="it-IT"/>
          </a:p>
        </p:txBody>
      </p:sp>
    </p:spTree>
    <p:extLst>
      <p:ext uri="{BB962C8B-B14F-4D97-AF65-F5344CB8AC3E}">
        <p14:creationId xmlns:p14="http://schemas.microsoft.com/office/powerpoint/2010/main" val="1356455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time </a:t>
            </a:r>
            <a:r>
              <a:rPr lang="it-IT" dirty="0" err="1"/>
              <a:t>element</a:t>
            </a:r>
            <a:r>
              <a:rPr lang="it-IT" dirty="0"/>
              <a:t> in </a:t>
            </a:r>
            <a:r>
              <a:rPr lang="it-IT" dirty="0" err="1"/>
              <a:t>careers</a:t>
            </a:r>
            <a:endParaRPr lang="it-IT" dirty="0"/>
          </a:p>
        </p:txBody>
      </p:sp>
      <p:pic>
        <p:nvPicPr>
          <p:cNvPr id="4" name="Immagine 3"/>
          <p:cNvPicPr>
            <a:picLocks noChangeAspect="1"/>
          </p:cNvPicPr>
          <p:nvPr/>
        </p:nvPicPr>
        <p:blipFill>
          <a:blip r:embed="rId2"/>
          <a:stretch>
            <a:fillRect/>
          </a:stretch>
        </p:blipFill>
        <p:spPr>
          <a:xfrm>
            <a:off x="5467350" y="1690688"/>
            <a:ext cx="6413926" cy="4579464"/>
          </a:xfrm>
          <a:prstGeom prst="rect">
            <a:avLst/>
          </a:prstGeom>
        </p:spPr>
      </p:pic>
      <p:sp>
        <p:nvSpPr>
          <p:cNvPr id="5" name="CasellaDiTesto 4"/>
          <p:cNvSpPr txBox="1"/>
          <p:nvPr/>
        </p:nvSpPr>
        <p:spPr>
          <a:xfrm>
            <a:off x="266700" y="1800225"/>
            <a:ext cx="5114925"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err="1" smtClean="0"/>
              <a:t>Minicyles</a:t>
            </a:r>
            <a:r>
              <a:rPr lang="en-US" sz="2800" dirty="0" smtClean="0"/>
              <a:t> feature miniature stages because career actors, mainly cause of organizational and societal changes, often need to </a:t>
            </a:r>
            <a:r>
              <a:rPr lang="en-US" sz="2800" dirty="0" smtClean="0"/>
              <a:t>evaluate </a:t>
            </a:r>
            <a:r>
              <a:rPr lang="en-US" sz="2800" dirty="0" smtClean="0"/>
              <a:t>their accomplishments and prospects and make decisions to reinvigorate or redirect their careers.</a:t>
            </a:r>
            <a:endParaRPr lang="en-US" sz="2800" dirty="0"/>
          </a:p>
        </p:txBody>
      </p:sp>
      <p:sp>
        <p:nvSpPr>
          <p:cNvPr id="3" name="Segnaposto numero diapositiva 2"/>
          <p:cNvSpPr>
            <a:spLocks noGrp="1"/>
          </p:cNvSpPr>
          <p:nvPr>
            <p:ph type="sldNum" sz="quarter" idx="12"/>
          </p:nvPr>
        </p:nvSpPr>
        <p:spPr/>
        <p:txBody>
          <a:bodyPr/>
          <a:lstStyle/>
          <a:p>
            <a:fld id="{782103AB-3ED2-493D-A055-BC91A7EFA69E}" type="slidenum">
              <a:rPr lang="it-IT" smtClean="0"/>
              <a:t>8</a:t>
            </a:fld>
            <a:endParaRPr lang="it-IT"/>
          </a:p>
        </p:txBody>
      </p:sp>
    </p:spTree>
    <p:extLst>
      <p:ext uri="{BB962C8B-B14F-4D97-AF65-F5344CB8AC3E}">
        <p14:creationId xmlns:p14="http://schemas.microsoft.com/office/powerpoint/2010/main" val="317316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space</a:t>
            </a:r>
            <a:r>
              <a:rPr lang="it-IT" dirty="0" smtClean="0"/>
              <a:t> </a:t>
            </a:r>
            <a:r>
              <a:rPr lang="it-IT" dirty="0" err="1" smtClean="0"/>
              <a:t>element</a:t>
            </a:r>
            <a:r>
              <a:rPr lang="it-IT" dirty="0" smtClean="0"/>
              <a:t> in </a:t>
            </a:r>
            <a:r>
              <a:rPr lang="it-IT" dirty="0" err="1" smtClean="0"/>
              <a:t>careers</a:t>
            </a:r>
            <a:endParaRPr lang="it-IT" dirty="0"/>
          </a:p>
        </p:txBody>
      </p:sp>
      <p:sp>
        <p:nvSpPr>
          <p:cNvPr id="3" name="Segnaposto contenuto 2"/>
          <p:cNvSpPr>
            <a:spLocks noGrp="1"/>
          </p:cNvSpPr>
          <p:nvPr>
            <p:ph idx="1"/>
          </p:nvPr>
        </p:nvSpPr>
        <p:spPr/>
        <p:txBody>
          <a:bodyPr>
            <a:normAutofit lnSpcReduction="10000"/>
          </a:bodyPr>
          <a:lstStyle/>
          <a:p>
            <a:r>
              <a:rPr lang="en-US" dirty="0" smtClean="0"/>
              <a:t>Key question: where do careers take place?</a:t>
            </a:r>
          </a:p>
          <a:p>
            <a:r>
              <a:rPr lang="en-US" dirty="0" smtClean="0"/>
              <a:t>Some preliminary considerations:</a:t>
            </a:r>
          </a:p>
          <a:p>
            <a:pPr lvl="1"/>
            <a:r>
              <a:rPr lang="en-US" dirty="0" smtClean="0"/>
              <a:t>It is inappropriate to think of careers as always attached to particular jobs or professions or that they are composed of a natural evolution of roles within the same general occupational context (Baruch &amp; </a:t>
            </a:r>
            <a:r>
              <a:rPr lang="en-US" dirty="0" err="1" smtClean="0"/>
              <a:t>Bozionelos</a:t>
            </a:r>
            <a:r>
              <a:rPr lang="en-US" dirty="0" smtClean="0"/>
              <a:t>, 2010);</a:t>
            </a:r>
          </a:p>
          <a:p>
            <a:pPr lvl="1"/>
            <a:r>
              <a:rPr lang="en-US" dirty="0" smtClean="0"/>
              <a:t>Experiences that pertain to work roles and environments are the central, but not the only, aspect of careers; personal life, and its related roles and experiences also matter (</a:t>
            </a:r>
            <a:r>
              <a:rPr lang="en-US" dirty="0" err="1" smtClean="0"/>
              <a:t>Greenhaus</a:t>
            </a:r>
            <a:r>
              <a:rPr lang="en-US" dirty="0" smtClean="0"/>
              <a:t> &amp; Powell, 2006);</a:t>
            </a:r>
          </a:p>
          <a:p>
            <a:pPr lvl="1"/>
            <a:r>
              <a:rPr lang="en-US" dirty="0" smtClean="0"/>
              <a:t>The actual physical space where work takes place has been changing over the years; the equation «job=same location» has been replaced by work carried out at home, at multiple locations (e.g., teleworking), or physical bases that periodically change (e.g., expatriates) (Thatcher &amp; Zhu, 2006);</a:t>
            </a:r>
          </a:p>
        </p:txBody>
      </p:sp>
      <p:sp>
        <p:nvSpPr>
          <p:cNvPr id="4" name="Segnaposto numero diapositiva 3"/>
          <p:cNvSpPr>
            <a:spLocks noGrp="1"/>
          </p:cNvSpPr>
          <p:nvPr>
            <p:ph type="sldNum" sz="quarter" idx="12"/>
          </p:nvPr>
        </p:nvSpPr>
        <p:spPr/>
        <p:txBody>
          <a:bodyPr/>
          <a:lstStyle/>
          <a:p>
            <a:fld id="{782103AB-3ED2-493D-A055-BC91A7EFA69E}" type="slidenum">
              <a:rPr lang="it-IT" smtClean="0"/>
              <a:t>9</a:t>
            </a:fld>
            <a:endParaRPr lang="it-IT"/>
          </a:p>
        </p:txBody>
      </p:sp>
    </p:spTree>
    <p:extLst>
      <p:ext uri="{BB962C8B-B14F-4D97-AF65-F5344CB8AC3E}">
        <p14:creationId xmlns:p14="http://schemas.microsoft.com/office/powerpoint/2010/main" val="1142206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5951</Words>
  <Application>Microsoft Office PowerPoint</Application>
  <PresentationFormat>Widescreen</PresentationFormat>
  <Paragraphs>349</Paragraphs>
  <Slides>49</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49</vt:i4>
      </vt:variant>
    </vt:vector>
  </HeadingPairs>
  <TitlesOfParts>
    <vt:vector size="53" baseType="lpstr">
      <vt:lpstr>Arial</vt:lpstr>
      <vt:lpstr>Calibri</vt:lpstr>
      <vt:lpstr>Calibri Light</vt:lpstr>
      <vt:lpstr>Tema di Office</vt:lpstr>
      <vt:lpstr>Contemporary career models and organizational behavior</vt:lpstr>
      <vt:lpstr>What’s important in this picture?</vt:lpstr>
      <vt:lpstr>Talk outline and agenda</vt:lpstr>
      <vt:lpstr>The time element in careers</vt:lpstr>
      <vt:lpstr>The life career rainbow (Super, 1957)</vt:lpstr>
      <vt:lpstr>The time element in careers</vt:lpstr>
      <vt:lpstr>The time element in careers</vt:lpstr>
      <vt:lpstr>The time element in careers</vt:lpstr>
      <vt:lpstr>The space element in careers</vt:lpstr>
      <vt:lpstr>The traditional career</vt:lpstr>
      <vt:lpstr>Presentazione standard di PowerPoint</vt:lpstr>
      <vt:lpstr>What has it been happening in recent years?</vt:lpstr>
      <vt:lpstr>The boundaryless career</vt:lpstr>
      <vt:lpstr>The boundaryless career</vt:lpstr>
      <vt:lpstr>Boundaryless mindset interacts with developmental opportunities (Briscoe &amp; Finkelstein, 2009)</vt:lpstr>
      <vt:lpstr>The boundaryless career</vt:lpstr>
      <vt:lpstr>The protean career</vt:lpstr>
      <vt:lpstr>The protean career</vt:lpstr>
      <vt:lpstr>The protean career</vt:lpstr>
      <vt:lpstr>A cross-cultural insight on career conceptualizations</vt:lpstr>
      <vt:lpstr>A cross-cultural insight on career conceptualizations</vt:lpstr>
      <vt:lpstr>Presentazione standard di PowerPoint</vt:lpstr>
      <vt:lpstr>Careers and psychological contract</vt:lpstr>
      <vt:lpstr>A short interlude on psychological contracts</vt:lpstr>
      <vt:lpstr>Careers and psychological contract</vt:lpstr>
      <vt:lpstr>Careers and psychological contract (Lo Presti et al.)</vt:lpstr>
      <vt:lpstr>Careers and psychological contract</vt:lpstr>
      <vt:lpstr>Career success</vt:lpstr>
      <vt:lpstr>Career success human capital view</vt:lpstr>
      <vt:lpstr>Career success structural view</vt:lpstr>
      <vt:lpstr>Career success social capital view</vt:lpstr>
      <vt:lpstr>Successful and/or sustainable careers?</vt:lpstr>
      <vt:lpstr>Successful and/or sustainable careers?</vt:lpstr>
      <vt:lpstr>Diversity and careers</vt:lpstr>
      <vt:lpstr>Presentazione standard di PowerPoint</vt:lpstr>
      <vt:lpstr>Diversity and careers</vt:lpstr>
      <vt:lpstr>Diversity and careers</vt:lpstr>
      <vt:lpstr>Diversity and careers</vt:lpstr>
      <vt:lpstr>Globalization and careers cultural differences</vt:lpstr>
      <vt:lpstr>Globalization and careers expatriation</vt:lpstr>
      <vt:lpstr>Globalization and careers expatriation</vt:lpstr>
      <vt:lpstr>Globalization and careers expatriation</vt:lpstr>
      <vt:lpstr>Summing up, before going on…</vt:lpstr>
      <vt:lpstr>Presentazione standard di PowerPoint</vt:lpstr>
      <vt:lpstr>References</vt:lpstr>
      <vt:lpstr>References</vt:lpstr>
      <vt:lpstr>References</vt:lpstr>
      <vt:lpstr>References</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career models and organizational behavior</dc:title>
  <dc:creator>Lo Presti</dc:creator>
  <cp:lastModifiedBy>Lo Presti</cp:lastModifiedBy>
  <cp:revision>123</cp:revision>
  <dcterms:created xsi:type="dcterms:W3CDTF">2014-07-21T09:04:15Z</dcterms:created>
  <dcterms:modified xsi:type="dcterms:W3CDTF">2014-09-24T07:23:42Z</dcterms:modified>
</cp:coreProperties>
</file>