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sldIdLst>
    <p:sldId id="256" r:id="rId2"/>
    <p:sldId id="279" r:id="rId3"/>
    <p:sldId id="257" r:id="rId4"/>
    <p:sldId id="258" r:id="rId5"/>
    <p:sldId id="259" r:id="rId6"/>
    <p:sldId id="281" r:id="rId7"/>
    <p:sldId id="261" r:id="rId8"/>
    <p:sldId id="260" r:id="rId9"/>
    <p:sldId id="271" r:id="rId10"/>
    <p:sldId id="272" r:id="rId11"/>
    <p:sldId id="273" r:id="rId12"/>
    <p:sldId id="274" r:id="rId13"/>
    <p:sldId id="275" r:id="rId14"/>
    <p:sldId id="276" r:id="rId15"/>
    <p:sldId id="277" r:id="rId16"/>
    <p:sldId id="278" r:id="rId17"/>
    <p:sldId id="280" r:id="rId18"/>
    <p:sldId id="282" r:id="rId19"/>
    <p:sldId id="283" r:id="rId20"/>
  </p:sldIdLst>
  <p:sldSz cx="9144000" cy="6858000" type="screen4x3"/>
  <p:notesSz cx="6858000" cy="9144000"/>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99"/>
    <a:srgbClr val="006DDA"/>
    <a:srgbClr val="66CCFF"/>
    <a:srgbClr val="B3E6FF"/>
    <a:srgbClr val="00CC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2595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en-US"/>
          </a:p>
        </p:txBody>
      </p:sp>
      <p:sp>
        <p:nvSpPr>
          <p:cNvPr id="125955" name="Rectangle 3"/>
          <p:cNvSpPr>
            <a:spLocks noGrp="1" noChangeArrowheads="1"/>
          </p:cNvSpPr>
          <p:nvPr>
            <p:ph type="ctrTitle"/>
          </p:nvPr>
        </p:nvSpPr>
        <p:spPr>
          <a:xfrm>
            <a:off x="315913" y="466725"/>
            <a:ext cx="6781800" cy="2133600"/>
          </a:xfrm>
        </p:spPr>
        <p:txBody>
          <a:bodyPr/>
          <a:lstStyle>
            <a:lvl1pPr algn="r">
              <a:defRPr sz="4800"/>
            </a:lvl1pPr>
          </a:lstStyle>
          <a:p>
            <a:r>
              <a:rPr lang="fi-FI" altLang="en-US"/>
              <a:t>Muokkaa perustyyl. napsautt.</a:t>
            </a:r>
          </a:p>
        </p:txBody>
      </p:sp>
      <p:sp>
        <p:nvSpPr>
          <p:cNvPr id="12595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fi-FI" altLang="en-US"/>
              <a:t>Muokkaa alaotsikon perustyyliä napsautt.</a:t>
            </a:r>
          </a:p>
        </p:txBody>
      </p:sp>
      <p:sp>
        <p:nvSpPr>
          <p:cNvPr id="125957" name="Rectangle 5"/>
          <p:cNvSpPr>
            <a:spLocks noGrp="1" noChangeArrowheads="1"/>
          </p:cNvSpPr>
          <p:nvPr>
            <p:ph type="dt" sz="half" idx="2"/>
          </p:nvPr>
        </p:nvSpPr>
        <p:spPr/>
        <p:txBody>
          <a:bodyPr/>
          <a:lstStyle>
            <a:lvl1pPr>
              <a:defRPr/>
            </a:lvl1pPr>
          </a:lstStyle>
          <a:p>
            <a:endParaRPr lang="fi-FI" altLang="en-US"/>
          </a:p>
        </p:txBody>
      </p:sp>
      <p:sp>
        <p:nvSpPr>
          <p:cNvPr id="125958" name="Rectangle 6"/>
          <p:cNvSpPr>
            <a:spLocks noGrp="1" noChangeArrowheads="1"/>
          </p:cNvSpPr>
          <p:nvPr>
            <p:ph type="ftr" sz="quarter" idx="3"/>
          </p:nvPr>
        </p:nvSpPr>
        <p:spPr/>
        <p:txBody>
          <a:bodyPr/>
          <a:lstStyle>
            <a:lvl1pPr>
              <a:defRPr/>
            </a:lvl1pPr>
          </a:lstStyle>
          <a:p>
            <a:endParaRPr lang="fi-FI" altLang="en-US"/>
          </a:p>
        </p:txBody>
      </p:sp>
      <p:sp>
        <p:nvSpPr>
          <p:cNvPr id="125959" name="Rectangle 7"/>
          <p:cNvSpPr>
            <a:spLocks noGrp="1" noChangeArrowheads="1"/>
          </p:cNvSpPr>
          <p:nvPr>
            <p:ph type="sldNum" sz="quarter" idx="4"/>
          </p:nvPr>
        </p:nvSpPr>
        <p:spPr/>
        <p:txBody>
          <a:bodyPr/>
          <a:lstStyle>
            <a:lvl1pPr>
              <a:defRPr/>
            </a:lvl1pPr>
          </a:lstStyle>
          <a:p>
            <a:fld id="{DCAF98B6-21E0-4150-BFAB-EE1E005104F6}" type="slidenum">
              <a:rPr lang="fi-FI" altLang="en-US"/>
              <a:pPr/>
              <a:t>‹#›</a:t>
            </a:fld>
            <a:endParaRPr lang="fi-FI" altLang="en-US"/>
          </a:p>
        </p:txBody>
      </p:sp>
      <p:grpSp>
        <p:nvGrpSpPr>
          <p:cNvPr id="125960" name="Group 8"/>
          <p:cNvGrpSpPr>
            <a:grpSpLocks/>
          </p:cNvGrpSpPr>
          <p:nvPr/>
        </p:nvGrpSpPr>
        <p:grpSpPr bwMode="auto">
          <a:xfrm>
            <a:off x="7493000" y="2992438"/>
            <a:ext cx="1338263" cy="2189162"/>
            <a:chOff x="4704" y="1885"/>
            <a:chExt cx="843" cy="1379"/>
          </a:xfrm>
        </p:grpSpPr>
        <p:sp>
          <p:nvSpPr>
            <p:cNvPr id="125961"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en-US"/>
            </a:p>
          </p:txBody>
        </p:sp>
        <p:sp>
          <p:nvSpPr>
            <p:cNvPr id="125962"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en-US"/>
            </a:p>
          </p:txBody>
        </p:sp>
        <p:sp>
          <p:nvSpPr>
            <p:cNvPr id="125963"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en-US"/>
            </a:p>
          </p:txBody>
        </p:sp>
        <p:sp>
          <p:nvSpPr>
            <p:cNvPr id="125964"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en-US"/>
            </a:p>
          </p:txBody>
        </p:sp>
        <p:sp>
          <p:nvSpPr>
            <p:cNvPr id="125965"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en-US"/>
            </a:p>
          </p:txBody>
        </p:sp>
        <p:sp>
          <p:nvSpPr>
            <p:cNvPr id="125966"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en-US"/>
            </a:p>
          </p:txBody>
        </p:sp>
        <p:sp>
          <p:nvSpPr>
            <p:cNvPr id="125967"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en-US"/>
            </a:p>
          </p:txBody>
        </p:sp>
        <p:sp>
          <p:nvSpPr>
            <p:cNvPr id="125968"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en-US"/>
            </a:p>
          </p:txBody>
        </p:sp>
        <p:sp>
          <p:nvSpPr>
            <p:cNvPr id="125969"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en-US"/>
            </a:p>
          </p:txBody>
        </p:sp>
        <p:sp>
          <p:nvSpPr>
            <p:cNvPr id="125970"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125971"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en-US"/>
            </a:p>
          </p:txBody>
        </p:sp>
        <p:sp>
          <p:nvSpPr>
            <p:cNvPr id="125972"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en-US"/>
            </a:p>
          </p:txBody>
        </p:sp>
        <p:sp>
          <p:nvSpPr>
            <p:cNvPr id="125973"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en-US"/>
            </a:p>
          </p:txBody>
        </p:sp>
        <p:sp>
          <p:nvSpPr>
            <p:cNvPr id="125974"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125975"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en-US"/>
            </a:p>
          </p:txBody>
        </p:sp>
        <p:sp>
          <p:nvSpPr>
            <p:cNvPr id="125976"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en-US"/>
            </a:p>
          </p:txBody>
        </p:sp>
        <p:sp>
          <p:nvSpPr>
            <p:cNvPr id="125977"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125978"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en-US"/>
            </a:p>
          </p:txBody>
        </p:sp>
        <p:sp>
          <p:nvSpPr>
            <p:cNvPr id="125979"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125980"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en-US"/>
            </a:p>
          </p:txBody>
        </p:sp>
        <p:sp>
          <p:nvSpPr>
            <p:cNvPr id="125981"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en-US"/>
            </a:p>
          </p:txBody>
        </p:sp>
        <p:sp>
          <p:nvSpPr>
            <p:cNvPr id="125982"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en-US"/>
            </a:p>
          </p:txBody>
        </p:sp>
        <p:sp>
          <p:nvSpPr>
            <p:cNvPr id="125983"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125984"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en-US"/>
            </a:p>
          </p:txBody>
        </p:sp>
        <p:sp>
          <p:nvSpPr>
            <p:cNvPr id="125985"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en-US"/>
            </a:p>
          </p:txBody>
        </p:sp>
        <p:sp>
          <p:nvSpPr>
            <p:cNvPr id="125986"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125987"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en-US"/>
            </a:p>
          </p:txBody>
        </p:sp>
        <p:sp>
          <p:nvSpPr>
            <p:cNvPr id="125988"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125989"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en-US"/>
            </a:p>
          </p:txBody>
        </p:sp>
        <p:sp>
          <p:nvSpPr>
            <p:cNvPr id="125990"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en-US"/>
            </a:p>
          </p:txBody>
        </p:sp>
        <p:sp>
          <p:nvSpPr>
            <p:cNvPr id="125991"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en-US"/>
            </a:p>
          </p:txBody>
        </p:sp>
      </p:grpSp>
      <p:sp>
        <p:nvSpPr>
          <p:cNvPr id="125992"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Päivämäärän paikkamerkki 3"/>
          <p:cNvSpPr>
            <a:spLocks noGrp="1"/>
          </p:cNvSpPr>
          <p:nvPr>
            <p:ph type="dt" sz="half" idx="10"/>
          </p:nvPr>
        </p:nvSpPr>
        <p:spPr/>
        <p:txBody>
          <a:bodyPr/>
          <a:lstStyle>
            <a:lvl1pPr>
              <a:defRPr/>
            </a:lvl1pPr>
          </a:lstStyle>
          <a:p>
            <a:endParaRPr lang="fi-FI" altLang="en-US"/>
          </a:p>
        </p:txBody>
      </p:sp>
      <p:sp>
        <p:nvSpPr>
          <p:cNvPr id="5" name="Alatunnisteen paikkamerkki 4"/>
          <p:cNvSpPr>
            <a:spLocks noGrp="1"/>
          </p:cNvSpPr>
          <p:nvPr>
            <p:ph type="ftr" sz="quarter" idx="11"/>
          </p:nvPr>
        </p:nvSpPr>
        <p:spPr/>
        <p:txBody>
          <a:bodyPr/>
          <a:lstStyle>
            <a:lvl1pPr>
              <a:defRPr/>
            </a:lvl1pPr>
          </a:lstStyle>
          <a:p>
            <a:endParaRPr lang="fi-FI" altLang="en-US"/>
          </a:p>
        </p:txBody>
      </p:sp>
      <p:sp>
        <p:nvSpPr>
          <p:cNvPr id="6" name="Dian numeron paikkamerkki 5"/>
          <p:cNvSpPr>
            <a:spLocks noGrp="1"/>
          </p:cNvSpPr>
          <p:nvPr>
            <p:ph type="sldNum" sz="quarter" idx="12"/>
          </p:nvPr>
        </p:nvSpPr>
        <p:spPr/>
        <p:txBody>
          <a:bodyPr/>
          <a:lstStyle>
            <a:lvl1pPr>
              <a:defRPr/>
            </a:lvl1pPr>
          </a:lstStyle>
          <a:p>
            <a:fld id="{0BE2BC40-A0E1-49EE-9C18-620CD4FD7F9B}" type="slidenum">
              <a:rPr lang="fi-FI" altLang="en-US"/>
              <a:pPr/>
              <a:t>‹#›</a:t>
            </a:fld>
            <a:endParaRPr lang="fi-FI"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122238"/>
            <a:ext cx="2057400" cy="6008687"/>
          </a:xfrm>
        </p:spPr>
        <p:txBody>
          <a:bodyPr vert="eaVert"/>
          <a:lstStyle/>
          <a:p>
            <a:r>
              <a:rPr lang="fi-FI" smtClean="0"/>
              <a:t>Muokkaa perustyyl. napsautt.</a:t>
            </a:r>
            <a:endParaRPr lang="en-US"/>
          </a:p>
        </p:txBody>
      </p:sp>
      <p:sp>
        <p:nvSpPr>
          <p:cNvPr id="3" name="Pystysuoran tekstin paikkamerkki 2"/>
          <p:cNvSpPr>
            <a:spLocks noGrp="1"/>
          </p:cNvSpPr>
          <p:nvPr>
            <p:ph type="body" orient="vert" idx="1"/>
          </p:nvPr>
        </p:nvSpPr>
        <p:spPr>
          <a:xfrm>
            <a:off x="457200" y="122238"/>
            <a:ext cx="6019800" cy="6008687"/>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Päivämäärän paikkamerkki 3"/>
          <p:cNvSpPr>
            <a:spLocks noGrp="1"/>
          </p:cNvSpPr>
          <p:nvPr>
            <p:ph type="dt" sz="half" idx="10"/>
          </p:nvPr>
        </p:nvSpPr>
        <p:spPr/>
        <p:txBody>
          <a:bodyPr/>
          <a:lstStyle>
            <a:lvl1pPr>
              <a:defRPr/>
            </a:lvl1pPr>
          </a:lstStyle>
          <a:p>
            <a:endParaRPr lang="fi-FI" altLang="en-US"/>
          </a:p>
        </p:txBody>
      </p:sp>
      <p:sp>
        <p:nvSpPr>
          <p:cNvPr id="5" name="Alatunnisteen paikkamerkki 4"/>
          <p:cNvSpPr>
            <a:spLocks noGrp="1"/>
          </p:cNvSpPr>
          <p:nvPr>
            <p:ph type="ftr" sz="quarter" idx="11"/>
          </p:nvPr>
        </p:nvSpPr>
        <p:spPr/>
        <p:txBody>
          <a:bodyPr/>
          <a:lstStyle>
            <a:lvl1pPr>
              <a:defRPr/>
            </a:lvl1pPr>
          </a:lstStyle>
          <a:p>
            <a:endParaRPr lang="fi-FI" altLang="en-US"/>
          </a:p>
        </p:txBody>
      </p:sp>
      <p:sp>
        <p:nvSpPr>
          <p:cNvPr id="6" name="Dian numeron paikkamerkki 5"/>
          <p:cNvSpPr>
            <a:spLocks noGrp="1"/>
          </p:cNvSpPr>
          <p:nvPr>
            <p:ph type="sldNum" sz="quarter" idx="12"/>
          </p:nvPr>
        </p:nvSpPr>
        <p:spPr/>
        <p:txBody>
          <a:bodyPr/>
          <a:lstStyle>
            <a:lvl1pPr>
              <a:defRPr/>
            </a:lvl1pPr>
          </a:lstStyle>
          <a:p>
            <a:fld id="{6814CE35-7F55-46E5-A0DB-397E5E7F032A}" type="slidenum">
              <a:rPr lang="fi-FI" altLang="en-US"/>
              <a:pPr/>
              <a:t>‹#›</a:t>
            </a:fld>
            <a:endParaRPr lang="fi-FI"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Päivämäärän paikkamerkki 3"/>
          <p:cNvSpPr>
            <a:spLocks noGrp="1"/>
          </p:cNvSpPr>
          <p:nvPr>
            <p:ph type="dt" sz="half" idx="10"/>
          </p:nvPr>
        </p:nvSpPr>
        <p:spPr/>
        <p:txBody>
          <a:bodyPr/>
          <a:lstStyle>
            <a:lvl1pPr>
              <a:defRPr/>
            </a:lvl1pPr>
          </a:lstStyle>
          <a:p>
            <a:endParaRPr lang="fi-FI" altLang="en-US"/>
          </a:p>
        </p:txBody>
      </p:sp>
      <p:sp>
        <p:nvSpPr>
          <p:cNvPr id="5" name="Alatunnisteen paikkamerkki 4"/>
          <p:cNvSpPr>
            <a:spLocks noGrp="1"/>
          </p:cNvSpPr>
          <p:nvPr>
            <p:ph type="ftr" sz="quarter" idx="11"/>
          </p:nvPr>
        </p:nvSpPr>
        <p:spPr/>
        <p:txBody>
          <a:bodyPr/>
          <a:lstStyle>
            <a:lvl1pPr>
              <a:defRPr/>
            </a:lvl1pPr>
          </a:lstStyle>
          <a:p>
            <a:endParaRPr lang="fi-FI" altLang="en-US"/>
          </a:p>
        </p:txBody>
      </p:sp>
      <p:sp>
        <p:nvSpPr>
          <p:cNvPr id="6" name="Dian numeron paikkamerkki 5"/>
          <p:cNvSpPr>
            <a:spLocks noGrp="1"/>
          </p:cNvSpPr>
          <p:nvPr>
            <p:ph type="sldNum" sz="quarter" idx="12"/>
          </p:nvPr>
        </p:nvSpPr>
        <p:spPr/>
        <p:txBody>
          <a:bodyPr/>
          <a:lstStyle>
            <a:lvl1pPr>
              <a:defRPr/>
            </a:lvl1pPr>
          </a:lstStyle>
          <a:p>
            <a:fld id="{441AD3D2-7A0E-4028-B66D-8C89CCB65437}" type="slidenum">
              <a:rPr lang="fi-FI" altLang="en-US"/>
              <a:pPr/>
              <a:t>‹#›</a:t>
            </a:fld>
            <a:endParaRPr lang="fi-FI"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en-US"/>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lvl1pPr>
              <a:defRPr/>
            </a:lvl1pPr>
          </a:lstStyle>
          <a:p>
            <a:endParaRPr lang="fi-FI" altLang="en-US"/>
          </a:p>
        </p:txBody>
      </p:sp>
      <p:sp>
        <p:nvSpPr>
          <p:cNvPr id="5" name="Alatunnisteen paikkamerkki 4"/>
          <p:cNvSpPr>
            <a:spLocks noGrp="1"/>
          </p:cNvSpPr>
          <p:nvPr>
            <p:ph type="ftr" sz="quarter" idx="11"/>
          </p:nvPr>
        </p:nvSpPr>
        <p:spPr/>
        <p:txBody>
          <a:bodyPr/>
          <a:lstStyle>
            <a:lvl1pPr>
              <a:defRPr/>
            </a:lvl1pPr>
          </a:lstStyle>
          <a:p>
            <a:endParaRPr lang="fi-FI" altLang="en-US"/>
          </a:p>
        </p:txBody>
      </p:sp>
      <p:sp>
        <p:nvSpPr>
          <p:cNvPr id="6" name="Dian numeron paikkamerkki 5"/>
          <p:cNvSpPr>
            <a:spLocks noGrp="1"/>
          </p:cNvSpPr>
          <p:nvPr>
            <p:ph type="sldNum" sz="quarter" idx="12"/>
          </p:nvPr>
        </p:nvSpPr>
        <p:spPr/>
        <p:txBody>
          <a:bodyPr/>
          <a:lstStyle>
            <a:lvl1pPr>
              <a:defRPr/>
            </a:lvl1pPr>
          </a:lstStyle>
          <a:p>
            <a:fld id="{C0145AE7-04E0-4D75-9D9A-7AE6E053C72A}" type="slidenum">
              <a:rPr lang="fi-FI" altLang="en-US"/>
              <a:pPr/>
              <a:t>‹#›</a:t>
            </a:fld>
            <a:endParaRPr lang="fi-FI"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Sisällön paikkamerkki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Sisällön paikkamerkki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Päivämäärän paikkamerkki 4"/>
          <p:cNvSpPr>
            <a:spLocks noGrp="1"/>
          </p:cNvSpPr>
          <p:nvPr>
            <p:ph type="dt" sz="half" idx="10"/>
          </p:nvPr>
        </p:nvSpPr>
        <p:spPr/>
        <p:txBody>
          <a:bodyPr/>
          <a:lstStyle>
            <a:lvl1pPr>
              <a:defRPr/>
            </a:lvl1pPr>
          </a:lstStyle>
          <a:p>
            <a:endParaRPr lang="fi-FI" altLang="en-US"/>
          </a:p>
        </p:txBody>
      </p:sp>
      <p:sp>
        <p:nvSpPr>
          <p:cNvPr id="6" name="Alatunnisteen paikkamerkki 5"/>
          <p:cNvSpPr>
            <a:spLocks noGrp="1"/>
          </p:cNvSpPr>
          <p:nvPr>
            <p:ph type="ftr" sz="quarter" idx="11"/>
          </p:nvPr>
        </p:nvSpPr>
        <p:spPr/>
        <p:txBody>
          <a:bodyPr/>
          <a:lstStyle>
            <a:lvl1pPr>
              <a:defRPr/>
            </a:lvl1pPr>
          </a:lstStyle>
          <a:p>
            <a:endParaRPr lang="fi-FI" altLang="en-US"/>
          </a:p>
        </p:txBody>
      </p:sp>
      <p:sp>
        <p:nvSpPr>
          <p:cNvPr id="7" name="Dian numeron paikkamerkki 6"/>
          <p:cNvSpPr>
            <a:spLocks noGrp="1"/>
          </p:cNvSpPr>
          <p:nvPr>
            <p:ph type="sldNum" sz="quarter" idx="12"/>
          </p:nvPr>
        </p:nvSpPr>
        <p:spPr/>
        <p:txBody>
          <a:bodyPr/>
          <a:lstStyle>
            <a:lvl1pPr>
              <a:defRPr/>
            </a:lvl1pPr>
          </a:lstStyle>
          <a:p>
            <a:fld id="{049B04BF-8325-4919-899E-954606C8AECC}" type="slidenum">
              <a:rPr lang="fi-FI" altLang="en-US"/>
              <a:pPr/>
              <a:t>‹#›</a:t>
            </a:fld>
            <a:endParaRPr lang="fi-FI"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en-US"/>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Päivämäärän paikkamerkki 6"/>
          <p:cNvSpPr>
            <a:spLocks noGrp="1"/>
          </p:cNvSpPr>
          <p:nvPr>
            <p:ph type="dt" sz="half" idx="10"/>
          </p:nvPr>
        </p:nvSpPr>
        <p:spPr/>
        <p:txBody>
          <a:bodyPr/>
          <a:lstStyle>
            <a:lvl1pPr>
              <a:defRPr/>
            </a:lvl1pPr>
          </a:lstStyle>
          <a:p>
            <a:endParaRPr lang="fi-FI" altLang="en-US"/>
          </a:p>
        </p:txBody>
      </p:sp>
      <p:sp>
        <p:nvSpPr>
          <p:cNvPr id="8" name="Alatunnisteen paikkamerkki 7"/>
          <p:cNvSpPr>
            <a:spLocks noGrp="1"/>
          </p:cNvSpPr>
          <p:nvPr>
            <p:ph type="ftr" sz="quarter" idx="11"/>
          </p:nvPr>
        </p:nvSpPr>
        <p:spPr/>
        <p:txBody>
          <a:bodyPr/>
          <a:lstStyle>
            <a:lvl1pPr>
              <a:defRPr/>
            </a:lvl1pPr>
          </a:lstStyle>
          <a:p>
            <a:endParaRPr lang="fi-FI" altLang="en-US"/>
          </a:p>
        </p:txBody>
      </p:sp>
      <p:sp>
        <p:nvSpPr>
          <p:cNvPr id="9" name="Dian numeron paikkamerkki 8"/>
          <p:cNvSpPr>
            <a:spLocks noGrp="1"/>
          </p:cNvSpPr>
          <p:nvPr>
            <p:ph type="sldNum" sz="quarter" idx="12"/>
          </p:nvPr>
        </p:nvSpPr>
        <p:spPr/>
        <p:txBody>
          <a:bodyPr/>
          <a:lstStyle>
            <a:lvl1pPr>
              <a:defRPr/>
            </a:lvl1pPr>
          </a:lstStyle>
          <a:p>
            <a:fld id="{E2BBD124-2767-401D-92DF-3E9EDC284073}" type="slidenum">
              <a:rPr lang="fi-FI" altLang="en-US"/>
              <a:pPr/>
              <a:t>‹#›</a:t>
            </a:fld>
            <a:endParaRPr lang="fi-FI"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Päivämäärän paikkamerkki 2"/>
          <p:cNvSpPr>
            <a:spLocks noGrp="1"/>
          </p:cNvSpPr>
          <p:nvPr>
            <p:ph type="dt" sz="half" idx="10"/>
          </p:nvPr>
        </p:nvSpPr>
        <p:spPr/>
        <p:txBody>
          <a:bodyPr/>
          <a:lstStyle>
            <a:lvl1pPr>
              <a:defRPr/>
            </a:lvl1pPr>
          </a:lstStyle>
          <a:p>
            <a:endParaRPr lang="fi-FI" altLang="en-US"/>
          </a:p>
        </p:txBody>
      </p:sp>
      <p:sp>
        <p:nvSpPr>
          <p:cNvPr id="4" name="Alatunnisteen paikkamerkki 3"/>
          <p:cNvSpPr>
            <a:spLocks noGrp="1"/>
          </p:cNvSpPr>
          <p:nvPr>
            <p:ph type="ftr" sz="quarter" idx="11"/>
          </p:nvPr>
        </p:nvSpPr>
        <p:spPr/>
        <p:txBody>
          <a:bodyPr/>
          <a:lstStyle>
            <a:lvl1pPr>
              <a:defRPr/>
            </a:lvl1pPr>
          </a:lstStyle>
          <a:p>
            <a:endParaRPr lang="fi-FI" altLang="en-US"/>
          </a:p>
        </p:txBody>
      </p:sp>
      <p:sp>
        <p:nvSpPr>
          <p:cNvPr id="5" name="Dian numeron paikkamerkki 4"/>
          <p:cNvSpPr>
            <a:spLocks noGrp="1"/>
          </p:cNvSpPr>
          <p:nvPr>
            <p:ph type="sldNum" sz="quarter" idx="12"/>
          </p:nvPr>
        </p:nvSpPr>
        <p:spPr/>
        <p:txBody>
          <a:bodyPr/>
          <a:lstStyle>
            <a:lvl1pPr>
              <a:defRPr/>
            </a:lvl1pPr>
          </a:lstStyle>
          <a:p>
            <a:fld id="{B1C2E626-7D7E-4F5D-83BD-12A1187CA6B1}" type="slidenum">
              <a:rPr lang="fi-FI" altLang="en-US"/>
              <a:pPr/>
              <a:t>‹#›</a:t>
            </a:fld>
            <a:endParaRPr lang="fi-FI"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endParaRPr lang="fi-FI" altLang="en-US"/>
          </a:p>
        </p:txBody>
      </p:sp>
      <p:sp>
        <p:nvSpPr>
          <p:cNvPr id="3" name="Alatunnisteen paikkamerkki 2"/>
          <p:cNvSpPr>
            <a:spLocks noGrp="1"/>
          </p:cNvSpPr>
          <p:nvPr>
            <p:ph type="ftr" sz="quarter" idx="11"/>
          </p:nvPr>
        </p:nvSpPr>
        <p:spPr/>
        <p:txBody>
          <a:bodyPr/>
          <a:lstStyle>
            <a:lvl1pPr>
              <a:defRPr/>
            </a:lvl1pPr>
          </a:lstStyle>
          <a:p>
            <a:endParaRPr lang="fi-FI" altLang="en-US"/>
          </a:p>
        </p:txBody>
      </p:sp>
      <p:sp>
        <p:nvSpPr>
          <p:cNvPr id="4" name="Dian numeron paikkamerkki 3"/>
          <p:cNvSpPr>
            <a:spLocks noGrp="1"/>
          </p:cNvSpPr>
          <p:nvPr>
            <p:ph type="sldNum" sz="quarter" idx="12"/>
          </p:nvPr>
        </p:nvSpPr>
        <p:spPr/>
        <p:txBody>
          <a:bodyPr/>
          <a:lstStyle>
            <a:lvl1pPr>
              <a:defRPr/>
            </a:lvl1pPr>
          </a:lstStyle>
          <a:p>
            <a:fld id="{29541F96-652A-433F-9563-A973781C6916}" type="slidenum">
              <a:rPr lang="fi-FI" altLang="en-US"/>
              <a:pPr/>
              <a:t>‹#›</a:t>
            </a:fld>
            <a:endParaRPr lang="fi-FI"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smtClean="0"/>
              <a:t>Muokkaa perustyyl. napsautt.</a:t>
            </a:r>
            <a:endParaRPr lang="en-US"/>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ltLang="en-US"/>
          </a:p>
        </p:txBody>
      </p:sp>
      <p:sp>
        <p:nvSpPr>
          <p:cNvPr id="6" name="Alatunnisteen paikkamerkki 5"/>
          <p:cNvSpPr>
            <a:spLocks noGrp="1"/>
          </p:cNvSpPr>
          <p:nvPr>
            <p:ph type="ftr" sz="quarter" idx="11"/>
          </p:nvPr>
        </p:nvSpPr>
        <p:spPr/>
        <p:txBody>
          <a:bodyPr/>
          <a:lstStyle>
            <a:lvl1pPr>
              <a:defRPr/>
            </a:lvl1pPr>
          </a:lstStyle>
          <a:p>
            <a:endParaRPr lang="fi-FI" altLang="en-US"/>
          </a:p>
        </p:txBody>
      </p:sp>
      <p:sp>
        <p:nvSpPr>
          <p:cNvPr id="7" name="Dian numeron paikkamerkki 6"/>
          <p:cNvSpPr>
            <a:spLocks noGrp="1"/>
          </p:cNvSpPr>
          <p:nvPr>
            <p:ph type="sldNum" sz="quarter" idx="12"/>
          </p:nvPr>
        </p:nvSpPr>
        <p:spPr/>
        <p:txBody>
          <a:bodyPr/>
          <a:lstStyle>
            <a:lvl1pPr>
              <a:defRPr/>
            </a:lvl1pPr>
          </a:lstStyle>
          <a:p>
            <a:fld id="{343424B2-157B-4E64-AF6F-3C98450706A2}" type="slidenum">
              <a:rPr lang="fi-FI" altLang="en-US"/>
              <a:pPr/>
              <a:t>‹#›</a:t>
            </a:fld>
            <a:endParaRPr lang="fi-FI"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smtClean="0"/>
              <a:t>Muokkaa perustyyl. napsautt.</a:t>
            </a:r>
            <a:endParaRPr lang="en-US"/>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endParaRPr lang="fi-FI" altLang="en-US"/>
          </a:p>
        </p:txBody>
      </p:sp>
      <p:sp>
        <p:nvSpPr>
          <p:cNvPr id="6" name="Alatunnisteen paikkamerkki 5"/>
          <p:cNvSpPr>
            <a:spLocks noGrp="1"/>
          </p:cNvSpPr>
          <p:nvPr>
            <p:ph type="ftr" sz="quarter" idx="11"/>
          </p:nvPr>
        </p:nvSpPr>
        <p:spPr/>
        <p:txBody>
          <a:bodyPr/>
          <a:lstStyle>
            <a:lvl1pPr>
              <a:defRPr/>
            </a:lvl1pPr>
          </a:lstStyle>
          <a:p>
            <a:endParaRPr lang="fi-FI" altLang="en-US"/>
          </a:p>
        </p:txBody>
      </p:sp>
      <p:sp>
        <p:nvSpPr>
          <p:cNvPr id="7" name="Dian numeron paikkamerkki 6"/>
          <p:cNvSpPr>
            <a:spLocks noGrp="1"/>
          </p:cNvSpPr>
          <p:nvPr>
            <p:ph type="sldNum" sz="quarter" idx="12"/>
          </p:nvPr>
        </p:nvSpPr>
        <p:spPr/>
        <p:txBody>
          <a:bodyPr/>
          <a:lstStyle>
            <a:lvl1pPr>
              <a:defRPr/>
            </a:lvl1pPr>
          </a:lstStyle>
          <a:p>
            <a:fld id="{53343C91-4401-4BAC-9D21-FCE5373927AF}" type="slidenum">
              <a:rPr lang="fi-FI" altLang="en-US"/>
              <a:pPr/>
              <a:t>‹#›</a:t>
            </a:fld>
            <a:endParaRPr lang="fi-FI"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24930"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en-US"/>
          </a:p>
        </p:txBody>
      </p:sp>
      <p:sp>
        <p:nvSpPr>
          <p:cNvPr id="12493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fi-FI" altLang="en-US" smtClean="0"/>
              <a:t>Muokkaa perustyyl. napsautt.</a:t>
            </a:r>
          </a:p>
        </p:txBody>
      </p:sp>
      <p:sp>
        <p:nvSpPr>
          <p:cNvPr id="12493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altLang="en-US" smtClean="0"/>
              <a:t>Muokkaa tekstin perustyylejä napsauttamalla</a:t>
            </a:r>
          </a:p>
          <a:p>
            <a:pPr lvl="1"/>
            <a:r>
              <a:rPr lang="fi-FI" altLang="en-US" smtClean="0"/>
              <a:t>toinen taso</a:t>
            </a:r>
          </a:p>
          <a:p>
            <a:pPr lvl="2"/>
            <a:r>
              <a:rPr lang="fi-FI" altLang="en-US" smtClean="0"/>
              <a:t>kolmas taso</a:t>
            </a:r>
          </a:p>
          <a:p>
            <a:pPr lvl="3"/>
            <a:r>
              <a:rPr lang="fi-FI" altLang="en-US" smtClean="0"/>
              <a:t>neljäs taso</a:t>
            </a:r>
          </a:p>
          <a:p>
            <a:pPr lvl="4"/>
            <a:r>
              <a:rPr lang="fi-FI" altLang="en-US" smtClean="0"/>
              <a:t>viides taso</a:t>
            </a:r>
          </a:p>
        </p:txBody>
      </p:sp>
      <p:sp>
        <p:nvSpPr>
          <p:cNvPr id="12493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fi-FI" altLang="en-US"/>
          </a:p>
        </p:txBody>
      </p:sp>
      <p:sp>
        <p:nvSpPr>
          <p:cNvPr id="12493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fi-FI" altLang="en-US"/>
          </a:p>
        </p:txBody>
      </p:sp>
      <p:sp>
        <p:nvSpPr>
          <p:cNvPr id="12493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5818984A-23E1-4501-8D5B-F5789B96CC9B}" type="slidenum">
              <a:rPr lang="fi-FI" altLang="en-US"/>
              <a:pPr/>
              <a:t>‹#›</a:t>
            </a:fld>
            <a:endParaRPr lang="fi-FI" altLang="en-US"/>
          </a:p>
        </p:txBody>
      </p:sp>
      <p:grpSp>
        <p:nvGrpSpPr>
          <p:cNvPr id="124936" name="Group 8"/>
          <p:cNvGrpSpPr>
            <a:grpSpLocks/>
          </p:cNvGrpSpPr>
          <p:nvPr/>
        </p:nvGrpSpPr>
        <p:grpSpPr bwMode="auto">
          <a:xfrm>
            <a:off x="8153400" y="152400"/>
            <a:ext cx="792163" cy="1295400"/>
            <a:chOff x="5136" y="960"/>
            <a:chExt cx="528" cy="864"/>
          </a:xfrm>
        </p:grpSpPr>
        <p:sp>
          <p:nvSpPr>
            <p:cNvPr id="124937"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en-US"/>
            </a:p>
          </p:txBody>
        </p:sp>
        <p:sp>
          <p:nvSpPr>
            <p:cNvPr id="124938"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en-US"/>
            </a:p>
          </p:txBody>
        </p:sp>
        <p:sp>
          <p:nvSpPr>
            <p:cNvPr id="124939"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en-US"/>
            </a:p>
          </p:txBody>
        </p:sp>
        <p:sp>
          <p:nvSpPr>
            <p:cNvPr id="124940"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en-US"/>
            </a:p>
          </p:txBody>
        </p:sp>
        <p:sp>
          <p:nvSpPr>
            <p:cNvPr id="124941"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en-US"/>
            </a:p>
          </p:txBody>
        </p:sp>
        <p:sp>
          <p:nvSpPr>
            <p:cNvPr id="124942"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en-US"/>
            </a:p>
          </p:txBody>
        </p:sp>
        <p:sp>
          <p:nvSpPr>
            <p:cNvPr id="124943"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en-US"/>
            </a:p>
          </p:txBody>
        </p:sp>
        <p:sp>
          <p:nvSpPr>
            <p:cNvPr id="124944"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en-US"/>
            </a:p>
          </p:txBody>
        </p:sp>
        <p:sp>
          <p:nvSpPr>
            <p:cNvPr id="124945"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en-US"/>
            </a:p>
          </p:txBody>
        </p:sp>
        <p:sp>
          <p:nvSpPr>
            <p:cNvPr id="124946"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124947"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en-US"/>
            </a:p>
          </p:txBody>
        </p:sp>
        <p:sp>
          <p:nvSpPr>
            <p:cNvPr id="124948"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en-US"/>
            </a:p>
          </p:txBody>
        </p:sp>
        <p:sp>
          <p:nvSpPr>
            <p:cNvPr id="124949"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en-US"/>
            </a:p>
          </p:txBody>
        </p:sp>
        <p:sp>
          <p:nvSpPr>
            <p:cNvPr id="124950"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124951"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en-US"/>
            </a:p>
          </p:txBody>
        </p:sp>
        <p:sp>
          <p:nvSpPr>
            <p:cNvPr id="124952"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en-US"/>
            </a:p>
          </p:txBody>
        </p:sp>
        <p:sp>
          <p:nvSpPr>
            <p:cNvPr id="124953"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124954"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en-US"/>
            </a:p>
          </p:txBody>
        </p:sp>
        <p:sp>
          <p:nvSpPr>
            <p:cNvPr id="124955"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124956"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en-US"/>
            </a:p>
          </p:txBody>
        </p:sp>
        <p:sp>
          <p:nvSpPr>
            <p:cNvPr id="124957"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en-US"/>
            </a:p>
          </p:txBody>
        </p:sp>
        <p:sp>
          <p:nvSpPr>
            <p:cNvPr id="124958"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en-US"/>
            </a:p>
          </p:txBody>
        </p:sp>
        <p:sp>
          <p:nvSpPr>
            <p:cNvPr id="124959"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124960"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en-US"/>
            </a:p>
          </p:txBody>
        </p:sp>
        <p:sp>
          <p:nvSpPr>
            <p:cNvPr id="124961"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en-US"/>
            </a:p>
          </p:txBody>
        </p:sp>
        <p:sp>
          <p:nvSpPr>
            <p:cNvPr id="124962"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124963"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en-US"/>
            </a:p>
          </p:txBody>
        </p:sp>
        <p:sp>
          <p:nvSpPr>
            <p:cNvPr id="124964"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124965"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en-US"/>
            </a:p>
          </p:txBody>
        </p:sp>
        <p:sp>
          <p:nvSpPr>
            <p:cNvPr id="124966"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en-US"/>
            </a:p>
          </p:txBody>
        </p:sp>
        <p:sp>
          <p:nvSpPr>
            <p:cNvPr id="124967"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15913" y="466725"/>
            <a:ext cx="8648700" cy="2133600"/>
          </a:xfrm>
        </p:spPr>
        <p:txBody>
          <a:bodyPr/>
          <a:lstStyle/>
          <a:p>
            <a:pPr algn="l"/>
            <a:r>
              <a:rPr lang="fi-FI" sz="3200" dirty="0" smtClean="0"/>
              <a:t>YFIS200 </a:t>
            </a:r>
            <a:r>
              <a:rPr lang="fi-FI" sz="3200" dirty="0"/>
              <a:t>Kvantitatiivisten menetelmien   </a:t>
            </a:r>
            <a:br>
              <a:rPr lang="fi-FI" sz="3200" dirty="0"/>
            </a:br>
            <a:r>
              <a:rPr lang="fi-FI" sz="3200" dirty="0"/>
              <a:t>                 syventävä kurssi</a:t>
            </a:r>
          </a:p>
        </p:txBody>
      </p:sp>
      <p:sp>
        <p:nvSpPr>
          <p:cNvPr id="2051" name="Rectangle 3"/>
          <p:cNvSpPr>
            <a:spLocks noGrp="1" noChangeArrowheads="1"/>
          </p:cNvSpPr>
          <p:nvPr>
            <p:ph type="subTitle" idx="1"/>
          </p:nvPr>
        </p:nvSpPr>
        <p:spPr/>
        <p:txBody>
          <a:bodyPr/>
          <a:lstStyle/>
          <a:p>
            <a:r>
              <a:rPr lang="fi-FI" dirty="0"/>
              <a:t>YTT Pertti Jokivuori</a:t>
            </a:r>
          </a:p>
          <a:p>
            <a:r>
              <a:rPr lang="fi-FI" dirty="0"/>
              <a:t>Kevät </a:t>
            </a:r>
            <a:r>
              <a:rPr lang="fi-FI" dirty="0" smtClean="0"/>
              <a:t>2017</a:t>
            </a:r>
            <a:endParaRPr lang="fi-FI" dirty="0"/>
          </a:p>
          <a:p>
            <a:r>
              <a:rPr lang="fi-FI" dirty="0"/>
              <a:t>3. luento (Ti </a:t>
            </a:r>
            <a:r>
              <a:rPr lang="fi-FI" dirty="0" smtClean="0"/>
              <a:t>24.1.2017)</a:t>
            </a:r>
            <a:endParaRPr lang="fi-FI" dirty="0"/>
          </a:p>
          <a:p>
            <a:endParaRPr lang="fi-FI"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fi-FI"/>
              <a:t>Logistinen regressioanalyysi</a:t>
            </a:r>
            <a:r>
              <a:rPr lang="en-US"/>
              <a:t> </a:t>
            </a:r>
            <a:r>
              <a:rPr lang="fi-FI"/>
              <a:t>:</a:t>
            </a:r>
          </a:p>
        </p:txBody>
      </p:sp>
      <p:sp>
        <p:nvSpPr>
          <p:cNvPr id="129027" name="Rectangle 3"/>
          <p:cNvSpPr>
            <a:spLocks noGrp="1" noChangeArrowheads="1"/>
          </p:cNvSpPr>
          <p:nvPr>
            <p:ph type="body" idx="1"/>
          </p:nvPr>
        </p:nvSpPr>
        <p:spPr/>
        <p:txBody>
          <a:bodyPr/>
          <a:lstStyle/>
          <a:p>
            <a:pPr>
              <a:lnSpc>
                <a:spcPct val="90000"/>
              </a:lnSpc>
            </a:pPr>
            <a:r>
              <a:rPr lang="fi-FI" sz="2400"/>
              <a:t>Logistisen regressioanalyysin yleiset vaatimukset ovat varsin lieviä: Selittäviltä muuttujilta ei vaadita ehdotonta normaalisuutta kuten ei myöskään tulosmuuttujan kahden eri ryhmän samavarianssisuuttakaan (homoskedastisuus)</a:t>
            </a:r>
          </a:p>
          <a:p>
            <a:pPr>
              <a:lnSpc>
                <a:spcPct val="90000"/>
              </a:lnSpc>
            </a:pPr>
            <a:r>
              <a:rPr lang="fi-FI" sz="2400"/>
              <a:t>Analyysimenetelmä on joustava: selittäjiksi käyvät, kaksiluokkaiset muuttujat, useampiluokkaiset luokitellut muuttujat ja jatkuvat muuttujat</a:t>
            </a:r>
            <a:r>
              <a:rPr lang="en-US" sz="2400"/>
              <a:t> </a:t>
            </a:r>
          </a:p>
          <a:p>
            <a:pPr>
              <a:lnSpc>
                <a:spcPct val="90000"/>
              </a:lnSpc>
              <a:buFont typeface="Wingdings" pitchFamily="2" charset="2"/>
              <a:buNone/>
            </a:pPr>
            <a:endParaRPr lang="fi-FI" sz="2400"/>
          </a:p>
          <a:p>
            <a:pPr>
              <a:lnSpc>
                <a:spcPct val="90000"/>
              </a:lnSpc>
            </a:pPr>
            <a:endParaRPr lang="fi-FI"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 calcmode="lin" valueType="num">
                                      <p:cBhvr additive="base">
                                        <p:cTn id="7" dur="500" fill="hold"/>
                                        <p:tgtEl>
                                          <p:spTgt spid="129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9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9027">
                                            <p:txEl>
                                              <p:pRg st="1" end="1"/>
                                            </p:txEl>
                                          </p:spTgt>
                                        </p:tgtEl>
                                        <p:attrNameLst>
                                          <p:attrName>style.visibility</p:attrName>
                                        </p:attrNameLst>
                                      </p:cBhvr>
                                      <p:to>
                                        <p:strVal val="visible"/>
                                      </p:to>
                                    </p:set>
                                    <p:anim calcmode="lin" valueType="num">
                                      <p:cBhvr additive="base">
                                        <p:cTn id="13" dur="500" fill="hold"/>
                                        <p:tgtEl>
                                          <p:spTgt spid="1290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90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fi-FI"/>
              <a:t>Logistinen regressioanalyysi</a:t>
            </a:r>
            <a:r>
              <a:rPr lang="en-US"/>
              <a:t> </a:t>
            </a:r>
            <a:r>
              <a:rPr lang="fi-FI"/>
              <a:t>:</a:t>
            </a:r>
          </a:p>
        </p:txBody>
      </p:sp>
      <p:sp>
        <p:nvSpPr>
          <p:cNvPr id="130051" name="Rectangle 3"/>
          <p:cNvSpPr>
            <a:spLocks noGrp="1" noChangeArrowheads="1"/>
          </p:cNvSpPr>
          <p:nvPr>
            <p:ph type="body" idx="1"/>
          </p:nvPr>
        </p:nvSpPr>
        <p:spPr>
          <a:xfrm>
            <a:off x="457200" y="1412875"/>
            <a:ext cx="8229600" cy="5184775"/>
          </a:xfrm>
        </p:spPr>
        <p:txBody>
          <a:bodyPr/>
          <a:lstStyle/>
          <a:p>
            <a:pPr>
              <a:lnSpc>
                <a:spcPct val="80000"/>
              </a:lnSpc>
            </a:pPr>
            <a:r>
              <a:rPr lang="fi-FI" sz="2400"/>
              <a:t>Analyysissa asetetaan kustakin selittävästä muuttujasta jokin arvo vertailutasoksi, jota vasten tarkastellaan saman tekijän muita luokkia</a:t>
            </a:r>
          </a:p>
          <a:p>
            <a:pPr>
              <a:lnSpc>
                <a:spcPct val="80000"/>
              </a:lnSpc>
            </a:pPr>
            <a:r>
              <a:rPr lang="fi-FI" sz="2400"/>
              <a:t>Tuloksia tarkastellaan vertaamalla kuinka paljon selittävässä muuttujassa tapahtuva yhden luokan muutos kasvattaa riskiä kuulua selitettävän muuttujan suuremmalla arvolla olevaan luokkaan</a:t>
            </a:r>
            <a:r>
              <a:rPr lang="en-US" sz="2400"/>
              <a:t> (odds ratio = riskiluku)</a:t>
            </a:r>
            <a:endParaRPr lang="fi-FI" sz="2400"/>
          </a:p>
          <a:p>
            <a:pPr>
              <a:lnSpc>
                <a:spcPct val="80000"/>
              </a:lnSpc>
            </a:pPr>
            <a:r>
              <a:rPr lang="fi-FI" sz="2400"/>
              <a:t>Menetelmän tuottama tulostus on havainnollinen, sillä jokin selittäjä-muuttujan luokka (esim. sukupuolimuuttujassa luokka nainen) on muuttujan vertailu- eli referenssiryhmä. Miesten saamaa arvoa verrataan referenssiryhmään, jolloin miesten arvo voi olla pienempi, yhtä suuri tai suurempi kuin naisten</a:t>
            </a:r>
            <a:r>
              <a:rPr lang="en-US" sz="2400"/>
              <a:t> </a:t>
            </a:r>
            <a:endParaRPr lang="fi-FI" sz="2400"/>
          </a:p>
          <a:p>
            <a:pPr>
              <a:lnSpc>
                <a:spcPct val="80000"/>
              </a:lnSpc>
            </a:pPr>
            <a:r>
              <a:rPr lang="fi-FI" sz="2400"/>
              <a:t>Mitä suurempia eroja jonkin muuttujan luokkien sisällä on, sitä enemmän kyseinen muuttuja selittää selitettävää ilmiötä</a:t>
            </a:r>
            <a:r>
              <a:rPr lang="en-US" sz="2400"/>
              <a:t> </a:t>
            </a:r>
            <a:endParaRPr lang="fi-FI"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 calcmode="lin" valueType="num">
                                      <p:cBhvr additive="base">
                                        <p:cTn id="7" dur="500" fill="hold"/>
                                        <p:tgtEl>
                                          <p:spTgt spid="1300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0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0051">
                                            <p:txEl>
                                              <p:pRg st="1" end="1"/>
                                            </p:txEl>
                                          </p:spTgt>
                                        </p:tgtEl>
                                        <p:attrNameLst>
                                          <p:attrName>style.visibility</p:attrName>
                                        </p:attrNameLst>
                                      </p:cBhvr>
                                      <p:to>
                                        <p:strVal val="visible"/>
                                      </p:to>
                                    </p:set>
                                    <p:anim calcmode="lin" valueType="num">
                                      <p:cBhvr additive="base">
                                        <p:cTn id="13" dur="500" fill="hold"/>
                                        <p:tgtEl>
                                          <p:spTgt spid="1300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0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0051">
                                            <p:txEl>
                                              <p:pRg st="2" end="2"/>
                                            </p:txEl>
                                          </p:spTgt>
                                        </p:tgtEl>
                                        <p:attrNameLst>
                                          <p:attrName>style.visibility</p:attrName>
                                        </p:attrNameLst>
                                      </p:cBhvr>
                                      <p:to>
                                        <p:strVal val="visible"/>
                                      </p:to>
                                    </p:set>
                                    <p:anim calcmode="lin" valueType="num">
                                      <p:cBhvr additive="base">
                                        <p:cTn id="19" dur="500" fill="hold"/>
                                        <p:tgtEl>
                                          <p:spTgt spid="1300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00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0051">
                                            <p:txEl>
                                              <p:pRg st="3" end="3"/>
                                            </p:txEl>
                                          </p:spTgt>
                                        </p:tgtEl>
                                        <p:attrNameLst>
                                          <p:attrName>style.visibility</p:attrName>
                                        </p:attrNameLst>
                                      </p:cBhvr>
                                      <p:to>
                                        <p:strVal val="visible"/>
                                      </p:to>
                                    </p:set>
                                    <p:anim calcmode="lin" valueType="num">
                                      <p:cBhvr additive="base">
                                        <p:cTn id="25" dur="500" fill="hold"/>
                                        <p:tgtEl>
                                          <p:spTgt spid="1300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00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fi-FI"/>
              <a:t>Logistinen regressioanalyysi, esimerkki</a:t>
            </a:r>
            <a:r>
              <a:rPr lang="en-US"/>
              <a:t> </a:t>
            </a:r>
            <a:r>
              <a:rPr lang="fi-FI"/>
              <a:t>:</a:t>
            </a:r>
          </a:p>
        </p:txBody>
      </p:sp>
      <p:sp>
        <p:nvSpPr>
          <p:cNvPr id="131075" name="Rectangle 3"/>
          <p:cNvSpPr>
            <a:spLocks noGrp="1" noChangeArrowheads="1"/>
          </p:cNvSpPr>
          <p:nvPr>
            <p:ph type="body" idx="1"/>
          </p:nvPr>
        </p:nvSpPr>
        <p:spPr/>
        <p:txBody>
          <a:bodyPr/>
          <a:lstStyle/>
          <a:p>
            <a:pPr>
              <a:lnSpc>
                <a:spcPct val="80000"/>
              </a:lnSpc>
            </a:pPr>
            <a:r>
              <a:rPr lang="fi-FI" sz="2000"/>
              <a:t>Suhtautuminen eutanasiaan (Y); torjuva/hyväksyvä</a:t>
            </a:r>
            <a:r>
              <a:rPr lang="en-US" sz="2000"/>
              <a:t> </a:t>
            </a:r>
          </a:p>
          <a:p>
            <a:r>
              <a:rPr lang="fi-FI" sz="2000"/>
              <a:t>Valitaan selittäjiksi (x-muuttujat):</a:t>
            </a:r>
          </a:p>
          <a:p>
            <a:r>
              <a:rPr lang="fi-FI" sz="2000"/>
              <a:t>K1; sukupuoli, 1=mies ja 2=nainen</a:t>
            </a:r>
          </a:p>
          <a:p>
            <a:r>
              <a:rPr lang="fi-FI" sz="2000"/>
              <a:t>K2 rekoodataan kolmeluokkaiseksi sukupolvimuuttujaksi (lo thru 49</a:t>
            </a:r>
            <a:r>
              <a:rPr lang="fi-FI" sz="2000">
                <a:sym typeface="Wingdings" pitchFamily="2" charset="2"/>
              </a:rPr>
              <a:t></a:t>
            </a:r>
            <a:r>
              <a:rPr lang="fi-FI" sz="2000"/>
              <a:t>1, 50-59 </a:t>
            </a:r>
            <a:r>
              <a:rPr lang="fi-FI" sz="2000">
                <a:sym typeface="Wingdings" pitchFamily="2" charset="2"/>
              </a:rPr>
              <a:t></a:t>
            </a:r>
            <a:r>
              <a:rPr lang="fi-FI" sz="2000"/>
              <a:t>2 ja 60 thru highest </a:t>
            </a:r>
            <a:r>
              <a:rPr lang="fi-FI" sz="2000">
                <a:sym typeface="Wingdings" pitchFamily="2" charset="2"/>
              </a:rPr>
              <a:t></a:t>
            </a:r>
            <a:r>
              <a:rPr lang="fi-FI" sz="2000"/>
              <a:t>3, else </a:t>
            </a:r>
            <a:r>
              <a:rPr lang="fi-FI" sz="2000">
                <a:sym typeface="Wingdings" pitchFamily="2" charset="2"/>
              </a:rPr>
              <a:t></a:t>
            </a:r>
            <a:r>
              <a:rPr lang="fi-FI" sz="2000"/>
              <a:t>sysmis) to k2_r, joka sisältää kolme sukupolvea: suuri ikäluokka, 1950-luvulla syntyneet ja vuonna 1960 tai jälkeen syntyneet </a:t>
            </a:r>
          </a:p>
          <a:p>
            <a:r>
              <a:rPr lang="fi-FI" sz="2000"/>
              <a:t>K23; tulotasoryhmät: 1-10</a:t>
            </a:r>
          </a:p>
          <a:p>
            <a:r>
              <a:rPr lang="fi-FI" sz="2000"/>
              <a:t>K60; vastaajan kokema (oma arvio) terveydentila rekoodataan kolmeen luokkaan; 1=hyvä, 2=keskinkertainen ja 3=huono</a:t>
            </a:r>
          </a:p>
          <a:p>
            <a:r>
              <a:rPr lang="fi-FI" sz="2000"/>
              <a:t>K80; uskonnollisen yhteisön toimintaan osallistuminen, 1=paljon, 2=jonkin verran ja 3=ei lainkaan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500" fill="hold"/>
                                        <p:tgtEl>
                                          <p:spTgt spid="131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1075">
                                            <p:txEl>
                                              <p:pRg st="1" end="1"/>
                                            </p:txEl>
                                          </p:spTgt>
                                        </p:tgtEl>
                                        <p:attrNameLst>
                                          <p:attrName>style.visibility</p:attrName>
                                        </p:attrNameLst>
                                      </p:cBhvr>
                                      <p:to>
                                        <p:strVal val="visible"/>
                                      </p:to>
                                    </p:set>
                                    <p:anim calcmode="lin" valueType="num">
                                      <p:cBhvr additive="base">
                                        <p:cTn id="13" dur="500" fill="hold"/>
                                        <p:tgtEl>
                                          <p:spTgt spid="131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1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1075">
                                            <p:txEl>
                                              <p:pRg st="2" end="2"/>
                                            </p:txEl>
                                          </p:spTgt>
                                        </p:tgtEl>
                                        <p:attrNameLst>
                                          <p:attrName>style.visibility</p:attrName>
                                        </p:attrNameLst>
                                      </p:cBhvr>
                                      <p:to>
                                        <p:strVal val="visible"/>
                                      </p:to>
                                    </p:set>
                                    <p:anim calcmode="lin" valueType="num">
                                      <p:cBhvr additive="base">
                                        <p:cTn id="19" dur="500" fill="hold"/>
                                        <p:tgtEl>
                                          <p:spTgt spid="131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107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31075">
                                            <p:txEl>
                                              <p:pRg st="3" end="3"/>
                                            </p:txEl>
                                          </p:spTgt>
                                        </p:tgtEl>
                                        <p:attrNameLst>
                                          <p:attrName>style.visibility</p:attrName>
                                        </p:attrNameLst>
                                      </p:cBhvr>
                                      <p:to>
                                        <p:strVal val="visible"/>
                                      </p:to>
                                    </p:set>
                                    <p:anim calcmode="lin" valueType="num">
                                      <p:cBhvr additive="base">
                                        <p:cTn id="23" dur="500" fill="hold"/>
                                        <p:tgtEl>
                                          <p:spTgt spid="13107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1075">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31075">
                                            <p:txEl>
                                              <p:pRg st="4" end="4"/>
                                            </p:txEl>
                                          </p:spTgt>
                                        </p:tgtEl>
                                        <p:attrNameLst>
                                          <p:attrName>style.visibility</p:attrName>
                                        </p:attrNameLst>
                                      </p:cBhvr>
                                      <p:to>
                                        <p:strVal val="visible"/>
                                      </p:to>
                                    </p:set>
                                    <p:anim calcmode="lin" valueType="num">
                                      <p:cBhvr additive="base">
                                        <p:cTn id="27" dur="500" fill="hold"/>
                                        <p:tgtEl>
                                          <p:spTgt spid="13107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107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31075">
                                            <p:txEl>
                                              <p:pRg st="5" end="5"/>
                                            </p:txEl>
                                          </p:spTgt>
                                        </p:tgtEl>
                                        <p:attrNameLst>
                                          <p:attrName>style.visibility</p:attrName>
                                        </p:attrNameLst>
                                      </p:cBhvr>
                                      <p:to>
                                        <p:strVal val="visible"/>
                                      </p:to>
                                    </p:set>
                                    <p:anim calcmode="lin" valueType="num">
                                      <p:cBhvr additive="base">
                                        <p:cTn id="31" dur="500" fill="hold"/>
                                        <p:tgtEl>
                                          <p:spTgt spid="13107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107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1075">
                                            <p:txEl>
                                              <p:pRg st="6" end="6"/>
                                            </p:txEl>
                                          </p:spTgt>
                                        </p:tgtEl>
                                        <p:attrNameLst>
                                          <p:attrName>style.visibility</p:attrName>
                                        </p:attrNameLst>
                                      </p:cBhvr>
                                      <p:to>
                                        <p:strVal val="visible"/>
                                      </p:to>
                                    </p:set>
                                    <p:anim calcmode="lin" valueType="num">
                                      <p:cBhvr additive="base">
                                        <p:cTn id="35" dur="500" fill="hold"/>
                                        <p:tgtEl>
                                          <p:spTgt spid="13107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1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fi-FI"/>
              <a:t>Kontekstuaalianalyysi</a:t>
            </a:r>
            <a:r>
              <a:rPr lang="en-US"/>
              <a:t> </a:t>
            </a:r>
            <a:r>
              <a:rPr lang="fi-FI"/>
              <a:t>:</a:t>
            </a:r>
          </a:p>
        </p:txBody>
      </p:sp>
      <p:sp>
        <p:nvSpPr>
          <p:cNvPr id="132099" name="Rectangle 3"/>
          <p:cNvSpPr>
            <a:spLocks noGrp="1" noChangeArrowheads="1"/>
          </p:cNvSpPr>
          <p:nvPr>
            <p:ph type="body" idx="1"/>
          </p:nvPr>
        </p:nvSpPr>
        <p:spPr/>
        <p:txBody>
          <a:bodyPr/>
          <a:lstStyle/>
          <a:p>
            <a:pPr>
              <a:lnSpc>
                <a:spcPct val="80000"/>
              </a:lnSpc>
            </a:pPr>
            <a:r>
              <a:rPr lang="fi-FI" sz="2000"/>
              <a:t>Kontekstuaalianalyysillä tarkoitetaan yhteisöllisten tekijöiden ja sosiaalisten ympäristöjen ominaisuuksien systemaatista käsittelyä survey-tutkimuksessa</a:t>
            </a:r>
            <a:r>
              <a:rPr lang="en-US" sz="2000"/>
              <a:t> </a:t>
            </a:r>
            <a:r>
              <a:rPr lang="fi-FI" sz="2000"/>
              <a:t>	</a:t>
            </a:r>
          </a:p>
          <a:p>
            <a:pPr>
              <a:lnSpc>
                <a:spcPct val="80000"/>
              </a:lnSpc>
            </a:pPr>
            <a:r>
              <a:rPr lang="fi-FI" sz="2000" i="1"/>
              <a:t>Yhteisö voi olla mitä tahansa ryhmä, organisaatiota, koulu, alue, itse asiassa mitä tahansa yhteisöä, joka koostuu ”jäsenistä” ja joita yhdistää jokin sosiaalinen organisaatio</a:t>
            </a:r>
            <a:r>
              <a:rPr lang="en-US" sz="2000"/>
              <a:t> </a:t>
            </a:r>
            <a:endParaRPr lang="fi-FI" sz="2000"/>
          </a:p>
          <a:p>
            <a:pPr>
              <a:lnSpc>
                <a:spcPct val="80000"/>
              </a:lnSpc>
            </a:pPr>
            <a:r>
              <a:rPr lang="fi-FI" sz="2000"/>
              <a:t>Tapani Valkonen (1976, 122–137) esitteli kirjassaan </a:t>
            </a:r>
            <a:r>
              <a:rPr lang="fi-FI" sz="2000" i="1"/>
              <a:t>Haastattelu- ja kyselyaineiston analyysi sosiaalitutkimuksessa </a:t>
            </a:r>
            <a:r>
              <a:rPr lang="fi-FI" sz="2000"/>
              <a:t>kontekstuaalianalyysiä</a:t>
            </a:r>
          </a:p>
          <a:p>
            <a:pPr>
              <a:lnSpc>
                <a:spcPct val="80000"/>
              </a:lnSpc>
            </a:pPr>
            <a:r>
              <a:rPr lang="fi-FI" sz="2000"/>
              <a:t>Valkonen toteaa, että suuri osa sosiologian keskeisistä käsitteistä koskee sosiaalista ympäristöä, jonka vaikutukselle yksilön ajatellaan olevan alttiina. Valkonen ihmettelee sitä, miksi valtaosassa empiiristä sosiaalitutkimusta tätä perusnäkökohtaa ei lainkaan oteta huomioon</a:t>
            </a:r>
            <a:r>
              <a:rPr lang="en-US" sz="2000"/>
              <a:t> </a:t>
            </a:r>
            <a:endParaRPr lang="fi-FI" sz="2000"/>
          </a:p>
          <a:p>
            <a:pPr>
              <a:lnSpc>
                <a:spcPct val="80000"/>
              </a:lnSpc>
            </a:pPr>
            <a:r>
              <a:rPr lang="fi-FI" sz="2000"/>
              <a:t>Perinteinen survey-analyysi tarkastelee sitä, miten yksilön eri ominaisuudet ovat yhteydessä toisiinsa</a:t>
            </a:r>
            <a:r>
              <a:rPr lang="en-US" sz="2000"/>
              <a:t> </a:t>
            </a:r>
            <a:r>
              <a:rPr lang="fi-FI" sz="2000"/>
              <a:t>	</a:t>
            </a:r>
          </a:p>
          <a:p>
            <a:pPr>
              <a:lnSpc>
                <a:spcPct val="80000"/>
              </a:lnSpc>
              <a:buFont typeface="Wingdings" pitchFamily="2" charset="2"/>
              <a:buNone/>
            </a:pPr>
            <a:endParaRPr lang="fi-FI" sz="2000"/>
          </a:p>
          <a:p>
            <a:pPr>
              <a:lnSpc>
                <a:spcPct val="80000"/>
              </a:lnSpc>
              <a:buFont typeface="Wingdings" pitchFamily="2" charset="2"/>
              <a:buNone/>
            </a:pPr>
            <a:endParaRPr lang="fi-FI"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 calcmode="lin" valueType="num">
                                      <p:cBhvr additive="base">
                                        <p:cTn id="7" dur="500" fill="hold"/>
                                        <p:tgtEl>
                                          <p:spTgt spid="132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2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2099">
                                            <p:txEl>
                                              <p:pRg st="1" end="1"/>
                                            </p:txEl>
                                          </p:spTgt>
                                        </p:tgtEl>
                                        <p:attrNameLst>
                                          <p:attrName>style.visibility</p:attrName>
                                        </p:attrNameLst>
                                      </p:cBhvr>
                                      <p:to>
                                        <p:strVal val="visible"/>
                                      </p:to>
                                    </p:set>
                                    <p:anim calcmode="lin" valueType="num">
                                      <p:cBhvr additive="base">
                                        <p:cTn id="13" dur="500" fill="hold"/>
                                        <p:tgtEl>
                                          <p:spTgt spid="132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2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2099">
                                            <p:txEl>
                                              <p:pRg st="2" end="2"/>
                                            </p:txEl>
                                          </p:spTgt>
                                        </p:tgtEl>
                                        <p:attrNameLst>
                                          <p:attrName>style.visibility</p:attrName>
                                        </p:attrNameLst>
                                      </p:cBhvr>
                                      <p:to>
                                        <p:strVal val="visible"/>
                                      </p:to>
                                    </p:set>
                                    <p:anim calcmode="lin" valueType="num">
                                      <p:cBhvr additive="base">
                                        <p:cTn id="19" dur="500" fill="hold"/>
                                        <p:tgtEl>
                                          <p:spTgt spid="132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2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2099">
                                            <p:txEl>
                                              <p:pRg st="3" end="3"/>
                                            </p:txEl>
                                          </p:spTgt>
                                        </p:tgtEl>
                                        <p:attrNameLst>
                                          <p:attrName>style.visibility</p:attrName>
                                        </p:attrNameLst>
                                      </p:cBhvr>
                                      <p:to>
                                        <p:strVal val="visible"/>
                                      </p:to>
                                    </p:set>
                                    <p:anim calcmode="lin" valueType="num">
                                      <p:cBhvr additive="base">
                                        <p:cTn id="25" dur="500" fill="hold"/>
                                        <p:tgtEl>
                                          <p:spTgt spid="132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2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2099">
                                            <p:txEl>
                                              <p:pRg st="4" end="4"/>
                                            </p:txEl>
                                          </p:spTgt>
                                        </p:tgtEl>
                                        <p:attrNameLst>
                                          <p:attrName>style.visibility</p:attrName>
                                        </p:attrNameLst>
                                      </p:cBhvr>
                                      <p:to>
                                        <p:strVal val="visible"/>
                                      </p:to>
                                    </p:set>
                                    <p:anim calcmode="lin" valueType="num">
                                      <p:cBhvr additive="base">
                                        <p:cTn id="31" dur="500" fill="hold"/>
                                        <p:tgtEl>
                                          <p:spTgt spid="132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2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fi-FI"/>
              <a:t>Kontekstuaalianalyysi</a:t>
            </a:r>
            <a:r>
              <a:rPr lang="en-US"/>
              <a:t> </a:t>
            </a:r>
            <a:r>
              <a:rPr lang="fi-FI"/>
              <a:t>:</a:t>
            </a:r>
          </a:p>
        </p:txBody>
      </p:sp>
      <p:sp>
        <p:nvSpPr>
          <p:cNvPr id="133123" name="Rectangle 3"/>
          <p:cNvSpPr>
            <a:spLocks noGrp="1" noChangeArrowheads="1"/>
          </p:cNvSpPr>
          <p:nvPr>
            <p:ph type="body" idx="1"/>
          </p:nvPr>
        </p:nvSpPr>
        <p:spPr>
          <a:xfrm>
            <a:off x="457200" y="1916113"/>
            <a:ext cx="8229600" cy="4214812"/>
          </a:xfrm>
        </p:spPr>
        <p:txBody>
          <a:bodyPr/>
          <a:lstStyle/>
          <a:p>
            <a:pPr>
              <a:lnSpc>
                <a:spcPct val="80000"/>
              </a:lnSpc>
            </a:pPr>
            <a:r>
              <a:rPr lang="fi-FI"/>
              <a:t>Modernin survey-analyysin perustajat ja kehittäjät, Columbian projektin tutkijat, käsittelivät yhteisötason muuttujien sisällyttämistä analyysiin jo 1950-luvun alussa</a:t>
            </a:r>
            <a:r>
              <a:rPr lang="en-US"/>
              <a:t> </a:t>
            </a:r>
            <a:endParaRPr lang="fi-FI" sz="2000"/>
          </a:p>
          <a:p>
            <a:pPr>
              <a:lnSpc>
                <a:spcPct val="80000"/>
              </a:lnSpc>
            </a:pPr>
            <a:r>
              <a:rPr lang="fi-FI" altLang="zh-CN">
                <a:ea typeface="宋体" pitchFamily="2" charset="-122"/>
              </a:rPr>
              <a:t>Yhteisötason muuttujasta saksalainen yhteiskuntatieteilijä Ralf Dahrendorf (1969,) on käyttänyt ilmaisua ”yhteiskunnan ärsyttävä tosiasia” tarkoittaessaan, että yksilön asenteita ja toimintaa määräävät usein yksilön ulkopuolella olevat sosiaaliset tekijät</a:t>
            </a:r>
            <a:endParaRPr lang="fi-FI" sz="2000"/>
          </a:p>
          <a:p>
            <a:pPr>
              <a:lnSpc>
                <a:spcPct val="80000"/>
              </a:lnSpc>
              <a:buFont typeface="Wingdings" pitchFamily="2" charset="2"/>
              <a:buNone/>
            </a:pPr>
            <a:endParaRPr lang="fi-FI" sz="1700"/>
          </a:p>
          <a:p>
            <a:pPr>
              <a:lnSpc>
                <a:spcPct val="80000"/>
              </a:lnSpc>
            </a:pPr>
            <a:endParaRPr lang="fi-FI" sz="1700"/>
          </a:p>
          <a:p>
            <a:pPr>
              <a:lnSpc>
                <a:spcPct val="80000"/>
              </a:lnSpc>
              <a:buFont typeface="Wingdings" pitchFamily="2" charset="2"/>
              <a:buNone/>
            </a:pPr>
            <a:r>
              <a:rPr lang="fi-FI" sz="1700"/>
              <a:t>	</a:t>
            </a:r>
            <a:endParaRPr lang="fi-FI" sz="1400"/>
          </a:p>
          <a:p>
            <a:pPr>
              <a:lnSpc>
                <a:spcPct val="80000"/>
              </a:lnSpc>
              <a:buFont typeface="Wingdings" pitchFamily="2" charset="2"/>
              <a:buNone/>
            </a:pPr>
            <a:endParaRPr lang="fi-FI" sz="17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anim calcmode="lin" valueType="num">
                                      <p:cBhvr additive="base">
                                        <p:cTn id="13" dur="500" fill="hold"/>
                                        <p:tgtEl>
                                          <p:spTgt spid="133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fi-FI"/>
              <a:t>Kontekstuaalianalyysi :</a:t>
            </a:r>
          </a:p>
        </p:txBody>
      </p:sp>
      <p:sp>
        <p:nvSpPr>
          <p:cNvPr id="134147" name="Rectangle 3"/>
          <p:cNvSpPr>
            <a:spLocks noGrp="1" noChangeArrowheads="1"/>
          </p:cNvSpPr>
          <p:nvPr>
            <p:ph type="body" idx="1"/>
          </p:nvPr>
        </p:nvSpPr>
        <p:spPr>
          <a:xfrm>
            <a:off x="457200" y="1916113"/>
            <a:ext cx="8229600" cy="4214812"/>
          </a:xfrm>
        </p:spPr>
        <p:txBody>
          <a:bodyPr/>
          <a:lstStyle/>
          <a:p>
            <a:pPr>
              <a:lnSpc>
                <a:spcPct val="80000"/>
              </a:lnSpc>
            </a:pPr>
            <a:r>
              <a:rPr lang="fi-FI" sz="2200"/>
              <a:t>”On todellakin mahdollista, että kahdella eri divisioonalla on täsmälleen sama keskimääräinen yksilöiden taisteluun osallistumisaika ja silti divisioonat eroavat ratkaisevalla tavalla. Toinen divisioona voi olla hyvin homogeeninen siten, että suurimmalla osalla sotilaista on suurin piirtein sama määrä taistelukokemusta. Toisella divisioonalla saattaa sen sijaan olla runsaasti täydennysmiehiä ja siten osalla sotilaita on paljon enemmän taistelukokemusta kuin keskimäärin, kun taas toisilla taistelukokemusta ei ole juuri lainkaan. On ilmeistä, että taistelukokemuksen homogeenisuudella on vaikutusta divisiooniin. Ryhmän homogeenisuus on siten aina ryhmän ominaisuus eikä koskaan yksilön ominaisuus.”</a:t>
            </a:r>
            <a:endParaRPr lang="fi-FI" sz="1400"/>
          </a:p>
          <a:p>
            <a:pPr>
              <a:lnSpc>
                <a:spcPct val="80000"/>
              </a:lnSpc>
            </a:pPr>
            <a:endParaRPr lang="fi-FI" sz="1400"/>
          </a:p>
          <a:p>
            <a:pPr>
              <a:lnSpc>
                <a:spcPct val="80000"/>
              </a:lnSpc>
              <a:buFont typeface="Wingdings" pitchFamily="2" charset="2"/>
              <a:buNone/>
            </a:pPr>
            <a:r>
              <a:rPr lang="fi-FI" sz="1000"/>
              <a:t>	</a:t>
            </a:r>
            <a:endParaRPr lang="fi-FI" sz="800"/>
          </a:p>
          <a:p>
            <a:pPr>
              <a:lnSpc>
                <a:spcPct val="80000"/>
              </a:lnSpc>
              <a:buFont typeface="Wingdings" pitchFamily="2" charset="2"/>
              <a:buNone/>
            </a:pPr>
            <a:endParaRPr lang="fi-FI" sz="1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 calcmode="lin" valueType="num">
                                      <p:cBhvr additive="base">
                                        <p:cTn id="7" dur="500" fill="hold"/>
                                        <p:tgtEl>
                                          <p:spTgt spid="134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4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fi-FI"/>
              <a:t>Kontekstuaalianalyysi :</a:t>
            </a:r>
          </a:p>
        </p:txBody>
      </p:sp>
      <p:sp>
        <p:nvSpPr>
          <p:cNvPr id="135171" name="Rectangle 3"/>
          <p:cNvSpPr>
            <a:spLocks noGrp="1" noChangeArrowheads="1"/>
          </p:cNvSpPr>
          <p:nvPr>
            <p:ph type="body" idx="1"/>
          </p:nvPr>
        </p:nvSpPr>
        <p:spPr>
          <a:xfrm>
            <a:off x="457200" y="1916113"/>
            <a:ext cx="8229600" cy="4214812"/>
          </a:xfrm>
        </p:spPr>
        <p:txBody>
          <a:bodyPr/>
          <a:lstStyle/>
          <a:p>
            <a:pPr>
              <a:lnSpc>
                <a:spcPct val="80000"/>
              </a:lnSpc>
            </a:pPr>
            <a:r>
              <a:rPr lang="fi-FI" sz="2000" i="1"/>
              <a:t>Kontekstuaalivaikutus on olemassa, jos jokin yhteisön ominaisuutta kuvaava muuttuja vaikuttaa yksilömuuttujaan</a:t>
            </a:r>
            <a:r>
              <a:rPr lang="fi-FI" sz="2000"/>
              <a:t> </a:t>
            </a:r>
          </a:p>
          <a:p>
            <a:pPr>
              <a:lnSpc>
                <a:spcPct val="80000"/>
              </a:lnSpc>
            </a:pPr>
            <a:r>
              <a:rPr lang="fi-FI" altLang="zh-CN" sz="2000" i="1">
                <a:ea typeface="宋体" pitchFamily="2" charset="-122"/>
              </a:rPr>
              <a:t>Vaikutus voi olla luonteeltaan suora, jolloin yhteisötason tekijä vaikuttaa suoraan yksilötasoon, tai epäsuora, jolloin yhteisömuuttuja vaikuttaa kahden yksilömuuttujan väliseen riippuvuuteen (esim. ikä vaikuttaa organisaatiositoutumiseen eri tavoin riippuen organisaatiossa koettavasta työn epävarmuudesta)</a:t>
            </a:r>
            <a:r>
              <a:rPr lang="en-US" altLang="zh-CN" sz="2000">
                <a:ea typeface="宋体" pitchFamily="2" charset="-122"/>
              </a:rPr>
              <a:t> </a:t>
            </a:r>
          </a:p>
          <a:p>
            <a:pPr>
              <a:lnSpc>
                <a:spcPct val="80000"/>
              </a:lnSpc>
            </a:pPr>
            <a:r>
              <a:rPr lang="fi-FI" altLang="zh-CN" sz="2000">
                <a:ea typeface="宋体" pitchFamily="2" charset="-122"/>
              </a:rPr>
              <a:t>Kontekstuaalianalyysissä selitettävä muuttuja on aina yksilömuuttuja, ja yhteisömuuttuja on selittävänä muuttujana</a:t>
            </a:r>
            <a:r>
              <a:rPr lang="en-US" altLang="zh-CN" sz="2000">
                <a:ea typeface="宋体" pitchFamily="2" charset="-122"/>
              </a:rPr>
              <a:t> </a:t>
            </a:r>
            <a:endParaRPr lang="fi-FI" altLang="zh-CN" sz="2000">
              <a:ea typeface="宋体" pitchFamily="2" charset="-122"/>
            </a:endParaRPr>
          </a:p>
          <a:p>
            <a:pPr>
              <a:lnSpc>
                <a:spcPct val="80000"/>
              </a:lnSpc>
            </a:pPr>
            <a:r>
              <a:rPr lang="fi-FI" sz="2000"/>
              <a:t>Kontekstuaaliefektin olemassaolo tarkoittaa sitä, että yksilöiden toiminnassa ja asenteissa on eroja, joita ei voida selittää heitä itseään kuvaavien yksilömuuttujien avulla, vaan asenteet riippuvat siitä millaisissa yhteisöissä he ovat jäseninä</a:t>
            </a:r>
          </a:p>
          <a:p>
            <a:pPr>
              <a:lnSpc>
                <a:spcPct val="80000"/>
              </a:lnSpc>
              <a:buFont typeface="Wingdings" pitchFamily="2" charset="2"/>
              <a:buNone/>
            </a:pPr>
            <a:r>
              <a:rPr lang="fi-FI" sz="1700"/>
              <a:t>	</a:t>
            </a:r>
            <a:endParaRPr lang="fi-FI" sz="1400"/>
          </a:p>
          <a:p>
            <a:pPr>
              <a:lnSpc>
                <a:spcPct val="80000"/>
              </a:lnSpc>
              <a:buFont typeface="Wingdings" pitchFamily="2" charset="2"/>
              <a:buNone/>
            </a:pPr>
            <a:endParaRPr lang="fi-FI" sz="17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calcmode="lin" valueType="num">
                                      <p:cBhvr additive="base">
                                        <p:cTn id="7" dur="500" fill="hold"/>
                                        <p:tgtEl>
                                          <p:spTgt spid="135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5171">
                                            <p:txEl>
                                              <p:pRg st="1" end="1"/>
                                            </p:txEl>
                                          </p:spTgt>
                                        </p:tgtEl>
                                        <p:attrNameLst>
                                          <p:attrName>style.visibility</p:attrName>
                                        </p:attrNameLst>
                                      </p:cBhvr>
                                      <p:to>
                                        <p:strVal val="visible"/>
                                      </p:to>
                                    </p:set>
                                    <p:anim calcmode="lin" valueType="num">
                                      <p:cBhvr additive="base">
                                        <p:cTn id="13" dur="500" fill="hold"/>
                                        <p:tgtEl>
                                          <p:spTgt spid="135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5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5171">
                                            <p:txEl>
                                              <p:pRg st="2" end="2"/>
                                            </p:txEl>
                                          </p:spTgt>
                                        </p:tgtEl>
                                        <p:attrNameLst>
                                          <p:attrName>style.visibility</p:attrName>
                                        </p:attrNameLst>
                                      </p:cBhvr>
                                      <p:to>
                                        <p:strVal val="visible"/>
                                      </p:to>
                                    </p:set>
                                    <p:anim calcmode="lin" valueType="num">
                                      <p:cBhvr additive="base">
                                        <p:cTn id="19" dur="500" fill="hold"/>
                                        <p:tgtEl>
                                          <p:spTgt spid="135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5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5171">
                                            <p:txEl>
                                              <p:pRg st="3" end="3"/>
                                            </p:txEl>
                                          </p:spTgt>
                                        </p:tgtEl>
                                        <p:attrNameLst>
                                          <p:attrName>style.visibility</p:attrName>
                                        </p:attrNameLst>
                                      </p:cBhvr>
                                      <p:to>
                                        <p:strVal val="visible"/>
                                      </p:to>
                                    </p:set>
                                    <p:anim calcmode="lin" valueType="num">
                                      <p:cBhvr additive="base">
                                        <p:cTn id="25" dur="500" fill="hold"/>
                                        <p:tgtEl>
                                          <p:spTgt spid="1351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5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fi-FI" sz="3600"/>
              <a:t>Sisäkorrelaatio</a:t>
            </a:r>
            <a:r>
              <a:rPr lang="fi-FI" sz="2800"/>
              <a:t> :</a:t>
            </a:r>
          </a:p>
        </p:txBody>
      </p:sp>
      <p:sp>
        <p:nvSpPr>
          <p:cNvPr id="137219" name="Rectangle 3"/>
          <p:cNvSpPr>
            <a:spLocks noGrp="1" noChangeArrowheads="1"/>
          </p:cNvSpPr>
          <p:nvPr>
            <p:ph type="body" idx="1"/>
          </p:nvPr>
        </p:nvSpPr>
        <p:spPr>
          <a:xfrm>
            <a:off x="457200" y="1916113"/>
            <a:ext cx="8229600" cy="4537075"/>
          </a:xfrm>
        </p:spPr>
        <p:txBody>
          <a:bodyPr/>
          <a:lstStyle/>
          <a:p>
            <a:pPr>
              <a:lnSpc>
                <a:spcPct val="80000"/>
              </a:lnSpc>
            </a:pPr>
            <a:endParaRPr lang="fi-FI" sz="2000"/>
          </a:p>
          <a:p>
            <a:pPr>
              <a:lnSpc>
                <a:spcPct val="80000"/>
              </a:lnSpc>
            </a:pPr>
            <a:r>
              <a:rPr lang="fi-FI" sz="2000"/>
              <a:t>Ryhmän jäsenten homogeenisuuden mittana koko havaintoaineistossa voidaan käyttää sisäkorrelaatiota (engl. </a:t>
            </a:r>
            <a:r>
              <a:rPr lang="fi-FI" sz="2000" i="1"/>
              <a:t>intraclass correlation</a:t>
            </a:r>
            <a:r>
              <a:rPr lang="fi-FI" sz="2000"/>
              <a:t>, </a:t>
            </a:r>
            <a:r>
              <a:rPr lang="fi-FI" sz="2000" i="1"/>
              <a:t>ICC</a:t>
            </a:r>
            <a:r>
              <a:rPr lang="fi-FI" sz="2000"/>
              <a:t>)</a:t>
            </a:r>
          </a:p>
          <a:p>
            <a:pPr>
              <a:lnSpc>
                <a:spcPct val="80000"/>
              </a:lnSpc>
            </a:pPr>
            <a:r>
              <a:rPr lang="fi-FI" altLang="zh-CN" sz="2000">
                <a:ea typeface="宋体" pitchFamily="2" charset="-122"/>
              </a:rPr>
              <a:t>Sisäkorrelaatio saadaan jakamalla ryhmien välinen varianssi tarkasteltavan muuttujan kokonaisvarianssilla</a:t>
            </a:r>
            <a:r>
              <a:rPr lang="en-US" altLang="zh-CN" sz="2000">
                <a:ea typeface="宋体" pitchFamily="2" charset="-122"/>
              </a:rPr>
              <a:t> </a:t>
            </a:r>
          </a:p>
          <a:p>
            <a:pPr>
              <a:lnSpc>
                <a:spcPct val="80000"/>
              </a:lnSpc>
            </a:pPr>
            <a:r>
              <a:rPr lang="fi-FI" altLang="zh-CN" sz="2000">
                <a:ea typeface="宋体" pitchFamily="2" charset="-122"/>
              </a:rPr>
              <a:t>Mikäli ryhmien välinen varianssi on suurempi kuin 0, saadaan sisäkorrelaatiolle positiivinen arvo. Mitä enemmän ryhmien välisissä keskiarvoissa on eroa, sitä suuremmaksi ryhmien välinen varianssi muodostuu. Mitä pienempi on ryhmien sisäinen varianssi suhteessa koko varianssiin, sitä suurempi on ryhmien välisen varianssin osuus kokonaisvarianssista. Tällöin myös sisäkorrelaatio kasvaa</a:t>
            </a:r>
            <a:endParaRPr lang="en-US" altLang="zh-CN" sz="2000">
              <a:ea typeface="宋体" pitchFamily="2" charset="-122"/>
            </a:endParaRPr>
          </a:p>
          <a:p>
            <a:pPr>
              <a:lnSpc>
                <a:spcPct val="80000"/>
              </a:lnSpc>
            </a:pPr>
            <a:r>
              <a:rPr lang="fi-FI" sz="2000"/>
              <a:t>Sisäkorrelaation arvo on 1, jos ryhmän jäsenet ovat tietyltä ominaisuudeltaan täsmälleen samanlaisia. Jos taas ryhmän jäsenet ovat kyseiseltä ominaisuudeltaan täysin erilaisia, sisäkorrelaatio on 0</a:t>
            </a:r>
          </a:p>
          <a:p>
            <a:pPr>
              <a:lnSpc>
                <a:spcPct val="80000"/>
              </a:lnSpc>
            </a:pPr>
            <a:endParaRPr lang="fi-FI" sz="2000"/>
          </a:p>
          <a:p>
            <a:pPr>
              <a:lnSpc>
                <a:spcPct val="80000"/>
              </a:lnSpc>
              <a:buFont typeface="Wingdings" pitchFamily="2" charset="2"/>
              <a:buNone/>
            </a:pPr>
            <a:r>
              <a:rPr lang="fi-FI" sz="2000"/>
              <a:t>	</a:t>
            </a:r>
          </a:p>
          <a:p>
            <a:pPr>
              <a:lnSpc>
                <a:spcPct val="80000"/>
              </a:lnSpc>
              <a:buFont typeface="Wingdings" pitchFamily="2" charset="2"/>
              <a:buNone/>
            </a:pPr>
            <a:endParaRPr lang="fi-FI"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219">
                                            <p:txEl>
                                              <p:pRg st="1" end="1"/>
                                            </p:txEl>
                                          </p:spTgt>
                                        </p:tgtEl>
                                        <p:attrNameLst>
                                          <p:attrName>style.visibility</p:attrName>
                                        </p:attrNameLst>
                                      </p:cBhvr>
                                      <p:to>
                                        <p:strVal val="visible"/>
                                      </p:to>
                                    </p:set>
                                    <p:anim calcmode="lin" valueType="num">
                                      <p:cBhvr additive="base">
                                        <p:cTn id="7" dur="500" fill="hold"/>
                                        <p:tgtEl>
                                          <p:spTgt spid="1372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19">
                                            <p:txEl>
                                              <p:pRg st="2" end="2"/>
                                            </p:txEl>
                                          </p:spTgt>
                                        </p:tgtEl>
                                        <p:attrNameLst>
                                          <p:attrName>style.visibility</p:attrName>
                                        </p:attrNameLst>
                                      </p:cBhvr>
                                      <p:to>
                                        <p:strVal val="visible"/>
                                      </p:to>
                                    </p:set>
                                    <p:anim calcmode="lin" valueType="num">
                                      <p:cBhvr additive="base">
                                        <p:cTn id="13" dur="500" fill="hold"/>
                                        <p:tgtEl>
                                          <p:spTgt spid="137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19">
                                            <p:txEl>
                                              <p:pRg st="3" end="3"/>
                                            </p:txEl>
                                          </p:spTgt>
                                        </p:tgtEl>
                                        <p:attrNameLst>
                                          <p:attrName>style.visibility</p:attrName>
                                        </p:attrNameLst>
                                      </p:cBhvr>
                                      <p:to>
                                        <p:strVal val="visible"/>
                                      </p:to>
                                    </p:set>
                                    <p:anim calcmode="lin" valueType="num">
                                      <p:cBhvr additive="base">
                                        <p:cTn id="19" dur="500" fill="hold"/>
                                        <p:tgtEl>
                                          <p:spTgt spid="137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219">
                                            <p:txEl>
                                              <p:pRg st="4" end="4"/>
                                            </p:txEl>
                                          </p:spTgt>
                                        </p:tgtEl>
                                        <p:attrNameLst>
                                          <p:attrName>style.visibility</p:attrName>
                                        </p:attrNameLst>
                                      </p:cBhvr>
                                      <p:to>
                                        <p:strVal val="visible"/>
                                      </p:to>
                                    </p:set>
                                    <p:anim calcmode="lin" valueType="num">
                                      <p:cBhvr additive="base">
                                        <p:cTn id="25" dur="500" fill="hold"/>
                                        <p:tgtEl>
                                          <p:spTgt spid="13721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fi-FI" sz="3600"/>
              <a:t>Sisäkorrelaatio</a:t>
            </a:r>
            <a:r>
              <a:rPr lang="fi-FI" sz="2800"/>
              <a:t> :</a:t>
            </a:r>
          </a:p>
        </p:txBody>
      </p:sp>
      <p:sp>
        <p:nvSpPr>
          <p:cNvPr id="139267" name="Rectangle 3"/>
          <p:cNvSpPr>
            <a:spLocks noGrp="1" noChangeArrowheads="1"/>
          </p:cNvSpPr>
          <p:nvPr>
            <p:ph type="body" idx="1"/>
          </p:nvPr>
        </p:nvSpPr>
        <p:spPr>
          <a:xfrm>
            <a:off x="457200" y="1916113"/>
            <a:ext cx="8229600" cy="4537075"/>
          </a:xfrm>
        </p:spPr>
        <p:txBody>
          <a:bodyPr/>
          <a:lstStyle/>
          <a:p>
            <a:pPr>
              <a:lnSpc>
                <a:spcPct val="80000"/>
              </a:lnSpc>
            </a:pPr>
            <a:endParaRPr lang="fi-FI" sz="2000"/>
          </a:p>
          <a:p>
            <a:pPr>
              <a:lnSpc>
                <a:spcPct val="80000"/>
              </a:lnSpc>
            </a:pPr>
            <a:r>
              <a:rPr lang="fi-FI" sz="3200"/>
              <a:t>Kun sisäkorrelaatio lähestyy ykköstä, kyseessä on ryhmä- tai yhteisötason ilmiö</a:t>
            </a:r>
            <a:endParaRPr lang="en-US" sz="1000"/>
          </a:p>
          <a:p>
            <a:pPr>
              <a:lnSpc>
                <a:spcPct val="80000"/>
              </a:lnSpc>
            </a:pPr>
            <a:r>
              <a:rPr lang="fi-FI" sz="3200"/>
              <a:t>Jos sisäkorrelaatiota ei ole lainkaan (sisäkorrelaatti on nolla), kyseessä on selkeästi yksilötason ilmiö</a:t>
            </a:r>
            <a:r>
              <a:rPr lang="en-US" sz="1000"/>
              <a:t> </a:t>
            </a:r>
          </a:p>
          <a:p>
            <a:pPr>
              <a:lnSpc>
                <a:spcPct val="80000"/>
              </a:lnSpc>
            </a:pPr>
            <a:r>
              <a:rPr lang="fi-FI" sz="3200"/>
              <a:t>Molemmissa tapauksissa saadaan kiinnostava tutkimustulos!</a:t>
            </a:r>
            <a:endParaRPr lang="en-US" sz="3200"/>
          </a:p>
          <a:p>
            <a:pPr>
              <a:lnSpc>
                <a:spcPct val="80000"/>
              </a:lnSpc>
              <a:buFont typeface="Wingdings" pitchFamily="2" charset="2"/>
              <a:buNone/>
            </a:pPr>
            <a:endParaRPr lang="fi-FI" sz="2000"/>
          </a:p>
          <a:p>
            <a:pPr>
              <a:lnSpc>
                <a:spcPct val="80000"/>
              </a:lnSpc>
              <a:buFont typeface="Wingdings" pitchFamily="2" charset="2"/>
              <a:buNone/>
            </a:pPr>
            <a:endParaRPr lang="fi-FI"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9267">
                                            <p:txEl>
                                              <p:pRg st="1" end="1"/>
                                            </p:txEl>
                                          </p:spTgt>
                                        </p:tgtEl>
                                        <p:attrNameLst>
                                          <p:attrName>style.visibility</p:attrName>
                                        </p:attrNameLst>
                                      </p:cBhvr>
                                      <p:to>
                                        <p:strVal val="visible"/>
                                      </p:to>
                                    </p:set>
                                    <p:anim calcmode="lin" valueType="num">
                                      <p:cBhvr additive="base">
                                        <p:cTn id="7" dur="500" fill="hold"/>
                                        <p:tgtEl>
                                          <p:spTgt spid="1392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9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9267">
                                            <p:txEl>
                                              <p:pRg st="2" end="2"/>
                                            </p:txEl>
                                          </p:spTgt>
                                        </p:tgtEl>
                                        <p:attrNameLst>
                                          <p:attrName>style.visibility</p:attrName>
                                        </p:attrNameLst>
                                      </p:cBhvr>
                                      <p:to>
                                        <p:strVal val="visible"/>
                                      </p:to>
                                    </p:set>
                                    <p:anim calcmode="lin" valueType="num">
                                      <p:cBhvr additive="base">
                                        <p:cTn id="13" dur="500" fill="hold"/>
                                        <p:tgtEl>
                                          <p:spTgt spid="1392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9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9267">
                                            <p:txEl>
                                              <p:pRg st="3" end="3"/>
                                            </p:txEl>
                                          </p:spTgt>
                                        </p:tgtEl>
                                        <p:attrNameLst>
                                          <p:attrName>style.visibility</p:attrName>
                                        </p:attrNameLst>
                                      </p:cBhvr>
                                      <p:to>
                                        <p:strVal val="visible"/>
                                      </p:to>
                                    </p:set>
                                    <p:anim calcmode="lin" valueType="num">
                                      <p:cBhvr additive="base">
                                        <p:cTn id="19" dur="500" fill="hold"/>
                                        <p:tgtEl>
                                          <p:spTgt spid="1392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9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fi-FI" sz="3600"/>
              <a:t>Sisäkorrelaatio</a:t>
            </a:r>
            <a:r>
              <a:rPr lang="fi-FI" sz="2800"/>
              <a:t> :</a:t>
            </a:r>
          </a:p>
        </p:txBody>
      </p:sp>
      <p:sp>
        <p:nvSpPr>
          <p:cNvPr id="140291" name="Rectangle 3"/>
          <p:cNvSpPr>
            <a:spLocks noGrp="1" noChangeArrowheads="1"/>
          </p:cNvSpPr>
          <p:nvPr>
            <p:ph type="body" idx="1"/>
          </p:nvPr>
        </p:nvSpPr>
        <p:spPr>
          <a:xfrm>
            <a:off x="457200" y="1916113"/>
            <a:ext cx="8229600" cy="4537075"/>
          </a:xfrm>
        </p:spPr>
        <p:txBody>
          <a:bodyPr/>
          <a:lstStyle/>
          <a:p>
            <a:pPr>
              <a:lnSpc>
                <a:spcPct val="80000"/>
              </a:lnSpc>
            </a:pPr>
            <a:endParaRPr lang="fi-FI" sz="2000"/>
          </a:p>
          <a:p>
            <a:pPr>
              <a:lnSpc>
                <a:spcPct val="80000"/>
              </a:lnSpc>
            </a:pPr>
            <a:r>
              <a:rPr lang="fi-FI" sz="2400"/>
              <a:t>PISA-tutkimuksissa, joka on monipuolinen OECD-maiden koulutuksen vertailututkimus, on käytetty sisäkorrelaatiota vertailtaessa miten koulu selittää opilaiden koulumenestystä. Suomalaisnuorten väliset erot esimerkiksi matematiikan ja luonnontieteiden osaamisessa ovat olleet vertailumaiden pienimpiä. Kun Suomessa lukutaitopistemäärien koulujen väliset keskiarvoerot lukutaidossa selittävät 6,5 % oppilaiden lukutaitopistemäärän kokonaisvarianssista, niin esimerkiksi Saksassa koulujen väliset keskiarvoerot lukutaidossa selittävät peräti 55 % oppilaiden lukutaitopistemäärän kokonaisvarianssista. Suomalaisilla koululaisilla suoritustaso on tasaisen vahva eikä riipu olennaisesti siitä, missä koulussa oppilas opiskelee</a:t>
            </a:r>
            <a:r>
              <a:rPr lang="en-US" sz="2400"/>
              <a:t> </a:t>
            </a:r>
          </a:p>
          <a:p>
            <a:pPr>
              <a:lnSpc>
                <a:spcPct val="80000"/>
              </a:lnSpc>
              <a:buFont typeface="Wingdings" pitchFamily="2" charset="2"/>
              <a:buNone/>
            </a:pPr>
            <a:endParaRPr lang="fi-FI" sz="2400"/>
          </a:p>
          <a:p>
            <a:pPr>
              <a:lnSpc>
                <a:spcPct val="80000"/>
              </a:lnSpc>
              <a:buFont typeface="Wingdings" pitchFamily="2" charset="2"/>
              <a:buNone/>
            </a:pPr>
            <a:endParaRPr lang="fi-FI"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0291">
                                            <p:txEl>
                                              <p:pRg st="1" end="1"/>
                                            </p:txEl>
                                          </p:spTgt>
                                        </p:tgtEl>
                                        <p:attrNameLst>
                                          <p:attrName>style.visibility</p:attrName>
                                        </p:attrNameLst>
                                      </p:cBhvr>
                                      <p:to>
                                        <p:strVal val="visible"/>
                                      </p:to>
                                    </p:set>
                                    <p:anim calcmode="lin" valueType="num">
                                      <p:cBhvr additive="base">
                                        <p:cTn id="7" dur="500" fill="hold"/>
                                        <p:tgtEl>
                                          <p:spTgt spid="14029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0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fi-FI" sz="3600"/>
              <a:t>Sosiaalisten ryhmien tutkiminen:</a:t>
            </a:r>
          </a:p>
        </p:txBody>
      </p:sp>
      <p:sp>
        <p:nvSpPr>
          <p:cNvPr id="136195" name="Rectangle 3"/>
          <p:cNvSpPr>
            <a:spLocks noGrp="1" noChangeArrowheads="1"/>
          </p:cNvSpPr>
          <p:nvPr>
            <p:ph type="body" idx="1"/>
          </p:nvPr>
        </p:nvSpPr>
        <p:spPr/>
        <p:txBody>
          <a:bodyPr/>
          <a:lstStyle/>
          <a:p>
            <a:pPr>
              <a:lnSpc>
                <a:spcPct val="90000"/>
              </a:lnSpc>
            </a:pPr>
            <a:r>
              <a:rPr lang="fi-FI" sz="2400"/>
              <a:t>Yhteiskuntatieteissä on tyypillistä, että jonkin ilmiön sijasta tutkittavana onkin jokin ihmisryhmä, jonka piirteistä ollaan tutkimuksessa kiinnostuneita</a:t>
            </a:r>
            <a:r>
              <a:rPr lang="en-US" sz="2400"/>
              <a:t> </a:t>
            </a:r>
            <a:endParaRPr lang="fi-FI" sz="2400"/>
          </a:p>
          <a:p>
            <a:pPr>
              <a:lnSpc>
                <a:spcPct val="90000"/>
              </a:lnSpc>
            </a:pPr>
            <a:endParaRPr lang="fi-FI" sz="2400"/>
          </a:p>
          <a:p>
            <a:pPr>
              <a:lnSpc>
                <a:spcPct val="90000"/>
              </a:lnSpc>
            </a:pPr>
            <a:r>
              <a:rPr lang="fi-FI" sz="2400"/>
              <a:t>Kun tutkitaan ryhmiä, tutkitaan jonkin ryhmän erityispiirteitä tai sitä miten sosiaaliset ryhmät eroavat toisistaan</a:t>
            </a:r>
          </a:p>
          <a:p>
            <a:pPr>
              <a:lnSpc>
                <a:spcPct val="90000"/>
              </a:lnSpc>
            </a:pPr>
            <a:r>
              <a:rPr lang="fi-FI" sz="2400"/>
              <a:t>Sosiaalisten ryhmien tutkiminen: erotteluanalyysi, logistinen regressioanalyysi, kontekstuaalianalyysi</a:t>
            </a:r>
          </a:p>
          <a:p>
            <a:pPr>
              <a:lnSpc>
                <a:spcPct val="90000"/>
              </a:lnSpc>
              <a:buFont typeface="Wingdings" pitchFamily="2" charset="2"/>
              <a:buNone/>
            </a:pPr>
            <a:r>
              <a:rPr lang="fi-FI" sz="1800"/>
              <a:t>	</a:t>
            </a:r>
          </a:p>
          <a:p>
            <a:pPr>
              <a:lnSpc>
                <a:spcPct val="90000"/>
              </a:lnSpc>
              <a:buFont typeface="Wingdings" pitchFamily="2" charset="2"/>
              <a:buNone/>
            </a:pPr>
            <a:r>
              <a:rPr lang="fi-FI" sz="1900"/>
              <a:t>	</a:t>
            </a:r>
            <a:endParaRPr lang="fi-FI" sz="2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additive="base">
                                        <p:cTn id="7" dur="500" fill="hold"/>
                                        <p:tgtEl>
                                          <p:spTgt spid="136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6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6195">
                                            <p:txEl>
                                              <p:pRg st="2" end="2"/>
                                            </p:txEl>
                                          </p:spTgt>
                                        </p:tgtEl>
                                        <p:attrNameLst>
                                          <p:attrName>style.visibility</p:attrName>
                                        </p:attrNameLst>
                                      </p:cBhvr>
                                      <p:to>
                                        <p:strVal val="visible"/>
                                      </p:to>
                                    </p:set>
                                    <p:anim calcmode="lin" valueType="num">
                                      <p:cBhvr additive="base">
                                        <p:cTn id="13" dur="500" fill="hold"/>
                                        <p:tgtEl>
                                          <p:spTgt spid="1361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6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6195">
                                            <p:txEl>
                                              <p:pRg st="3" end="3"/>
                                            </p:txEl>
                                          </p:spTgt>
                                        </p:tgtEl>
                                        <p:attrNameLst>
                                          <p:attrName>style.visibility</p:attrName>
                                        </p:attrNameLst>
                                      </p:cBhvr>
                                      <p:to>
                                        <p:strVal val="visible"/>
                                      </p:to>
                                    </p:set>
                                    <p:anim calcmode="lin" valueType="num">
                                      <p:cBhvr additive="base">
                                        <p:cTn id="19" dur="500" fill="hold"/>
                                        <p:tgtEl>
                                          <p:spTgt spid="1361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6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6195">
                                            <p:txEl>
                                              <p:pRg st="5" end="5"/>
                                            </p:txEl>
                                          </p:spTgt>
                                        </p:tgtEl>
                                        <p:attrNameLst>
                                          <p:attrName>style.visibility</p:attrName>
                                        </p:attrNameLst>
                                      </p:cBhvr>
                                      <p:to>
                                        <p:strVal val="visible"/>
                                      </p:to>
                                    </p:set>
                                    <p:anim calcmode="lin" valueType="num">
                                      <p:cBhvr additive="base">
                                        <p:cTn id="25" dur="500" fill="hold"/>
                                        <p:tgtEl>
                                          <p:spTgt spid="13619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619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fi-FI"/>
              <a:t>Erottelu- eli diskriminaatioanalyysi:</a:t>
            </a:r>
          </a:p>
        </p:txBody>
      </p:sp>
      <p:sp>
        <p:nvSpPr>
          <p:cNvPr id="3075" name="Rectangle 3"/>
          <p:cNvSpPr>
            <a:spLocks noGrp="1" noChangeArrowheads="1"/>
          </p:cNvSpPr>
          <p:nvPr>
            <p:ph type="body" idx="1"/>
          </p:nvPr>
        </p:nvSpPr>
        <p:spPr/>
        <p:txBody>
          <a:bodyPr/>
          <a:lstStyle/>
          <a:p>
            <a:r>
              <a:rPr lang="fi-FI"/>
              <a:t>Erotteluanalyysin ideana on etsiä ulottuvuus (erottelufunktio), joka parhaiten erottelee kaksi tai useamman ryhmän toisistaan</a:t>
            </a:r>
            <a:r>
              <a:rPr lang="en-US"/>
              <a:t> </a:t>
            </a:r>
            <a:endParaRPr lang="fi-FI" sz="2800"/>
          </a:p>
          <a:p>
            <a:r>
              <a:rPr lang="fi-FI"/>
              <a:t>Menetelmän avulla pyritään selvittämään, mitkä etukäteen valitut muuttujat erottelevat jotakin ryhmää verrattuna toiseen ryhmään</a:t>
            </a:r>
            <a:r>
              <a:rPr lang="en-US"/>
              <a:t> </a:t>
            </a:r>
            <a:endParaRPr lang="fi-FI" sz="2800"/>
          </a:p>
          <a:p>
            <a:r>
              <a:rPr lang="fi-FI"/>
              <a:t>Samalla tulemme saaneeksi tietoa siitä, millaiset asiat ovat luonteenomaisia jollekin tietylle ryhmälle</a:t>
            </a:r>
            <a:r>
              <a:rPr lang="en-US"/>
              <a:t> </a:t>
            </a:r>
            <a:endParaRPr lang="fi-FI"/>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i-FI" sz="3500"/>
              <a:t>Erottelu- eli diskriminaatioanalyysi:</a:t>
            </a:r>
          </a:p>
        </p:txBody>
      </p:sp>
      <p:sp>
        <p:nvSpPr>
          <p:cNvPr id="4099" name="Rectangle 3"/>
          <p:cNvSpPr>
            <a:spLocks noGrp="1" noChangeArrowheads="1"/>
          </p:cNvSpPr>
          <p:nvPr>
            <p:ph type="body" idx="1"/>
          </p:nvPr>
        </p:nvSpPr>
        <p:spPr/>
        <p:txBody>
          <a:bodyPr/>
          <a:lstStyle/>
          <a:p>
            <a:pPr>
              <a:lnSpc>
                <a:spcPct val="80000"/>
              </a:lnSpc>
            </a:pPr>
            <a:endParaRPr lang="fi-FI" sz="1800"/>
          </a:p>
          <a:p>
            <a:pPr>
              <a:lnSpc>
                <a:spcPct val="80000"/>
              </a:lnSpc>
            </a:pPr>
            <a:r>
              <a:rPr lang="fi-FI" sz="2400"/>
              <a:t>Erotteluanalyysissä ryhmät ovat tutkijalla etukäteen tiedossa, mikä onkin tavallinen tilanne kysely- ja haastatteluaineistoin kerättävissä aineistoissa</a:t>
            </a:r>
            <a:r>
              <a:rPr lang="en-US" sz="2400"/>
              <a:t> </a:t>
            </a:r>
            <a:endParaRPr lang="fi-FI" sz="2400"/>
          </a:p>
          <a:p>
            <a:pPr>
              <a:lnSpc>
                <a:spcPct val="80000"/>
              </a:lnSpc>
            </a:pPr>
            <a:r>
              <a:rPr lang="fi-FI" sz="2400"/>
              <a:t>Erotteluanalyysi on samantyyppinen kuin regressioanalyysi, siinä mielessä, että menetelmät tekevät ennustavan mallin useammasta selittäjämuuttujasta</a:t>
            </a:r>
            <a:r>
              <a:rPr lang="en-US" sz="2600"/>
              <a:t> </a:t>
            </a:r>
          </a:p>
          <a:p>
            <a:pPr>
              <a:lnSpc>
                <a:spcPct val="80000"/>
              </a:lnSpc>
            </a:pPr>
            <a:r>
              <a:rPr lang="fi-FI" sz="2400"/>
              <a:t>Menetelmien peruserona on se, että kun edellisissä ennustetaan pistemäärää jollakin indikaattorilla, niin erotteluanalyysiä käytetään ennustamaan sitä, mitkä muuttujat parhaiten jakavat vastaajia eri ryhmiin</a:t>
            </a:r>
            <a:r>
              <a:rPr lang="fi-FI" sz="1900"/>
              <a:t> </a:t>
            </a:r>
            <a:endParaRPr lang="fi-FI" sz="2600"/>
          </a:p>
          <a:p>
            <a:pPr>
              <a:lnSpc>
                <a:spcPct val="80000"/>
              </a:lnSpc>
            </a:pPr>
            <a:endParaRPr lang="fi-FI"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22238"/>
            <a:ext cx="7543800" cy="1146175"/>
          </a:xfrm>
        </p:spPr>
        <p:txBody>
          <a:bodyPr/>
          <a:lstStyle/>
          <a:p>
            <a:r>
              <a:rPr lang="fi-FI" sz="3500"/>
              <a:t>Erottelu- eli diskriminaatioanalyysi:</a:t>
            </a:r>
          </a:p>
        </p:txBody>
      </p:sp>
      <p:sp>
        <p:nvSpPr>
          <p:cNvPr id="5123" name="Rectangle 3"/>
          <p:cNvSpPr>
            <a:spLocks noGrp="1" noChangeArrowheads="1"/>
          </p:cNvSpPr>
          <p:nvPr>
            <p:ph type="body" idx="1"/>
          </p:nvPr>
        </p:nvSpPr>
        <p:spPr>
          <a:xfrm>
            <a:off x="457200" y="1412875"/>
            <a:ext cx="8229600" cy="5184775"/>
          </a:xfrm>
        </p:spPr>
        <p:txBody>
          <a:bodyPr/>
          <a:lstStyle/>
          <a:p>
            <a:pPr>
              <a:lnSpc>
                <a:spcPct val="90000"/>
              </a:lnSpc>
            </a:pPr>
            <a:r>
              <a:rPr lang="fi-FI" altLang="zh-CN" sz="2500">
                <a:ea typeface="宋体" pitchFamily="2" charset="-122"/>
              </a:rPr>
              <a:t>Analyysin tehtävänä on löytää sellaiset erottelufunktiot (lineaarikombinaatioita alkuperäisistä muuttujista), joiden suhteen ryhmien välillä ilmenee eniten eroavaisuutta</a:t>
            </a:r>
            <a:r>
              <a:rPr lang="en-US" altLang="zh-CN" sz="2500">
                <a:ea typeface="宋体" pitchFamily="2" charset="-122"/>
              </a:rPr>
              <a:t> </a:t>
            </a:r>
            <a:endParaRPr lang="en-US" altLang="zh-CN" sz="1900">
              <a:ea typeface="宋体" pitchFamily="2" charset="-122"/>
            </a:endParaRPr>
          </a:p>
          <a:p>
            <a:pPr>
              <a:lnSpc>
                <a:spcPct val="90000"/>
              </a:lnSpc>
            </a:pPr>
            <a:r>
              <a:rPr lang="fi-FI" altLang="zh-CN" sz="2100">
                <a:ea typeface="宋体" pitchFamily="2" charset="-122"/>
              </a:rPr>
              <a:t>Erotteluanalyysi muistuttaa esimerkiksi regressioanalyysiä siinä, että molemmissa tarkastellaan yhtä aikaa eri tekijöiden yhteyksiä selitettävään asiaan</a:t>
            </a:r>
            <a:endParaRPr lang="fi-FI" altLang="zh-CN" sz="2500">
              <a:ea typeface="宋体" pitchFamily="2" charset="-122"/>
            </a:endParaRPr>
          </a:p>
          <a:p>
            <a:pPr>
              <a:lnSpc>
                <a:spcPct val="90000"/>
              </a:lnSpc>
            </a:pPr>
            <a:r>
              <a:rPr lang="fi-FI" sz="2100"/>
              <a:t>Analyysin ideana on, että sen avulla muodostetaan analysoitavista muuttujista sellaisia uusia muuttujia, erottelijoita, joiden keskiarvojen suhteen tarkasteltavat ryhmät poikkeavat mahdollisimman paljon toisistaan</a:t>
            </a:r>
          </a:p>
          <a:p>
            <a:pPr>
              <a:lnSpc>
                <a:spcPct val="90000"/>
              </a:lnSpc>
            </a:pPr>
            <a:r>
              <a:rPr lang="fi-FI" sz="2100"/>
              <a:t>Erottelijamuuttujien vaihtelun ryhmien sisällä tulisi olla mahdollisimman pientä ja ryhmien välillä mahdollisimman suurta</a:t>
            </a:r>
            <a:r>
              <a:rPr lang="en-US" sz="2100"/>
              <a:t> </a:t>
            </a:r>
            <a:endParaRPr lang="fi-FI" sz="2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57200" y="122238"/>
            <a:ext cx="7543800" cy="1146175"/>
          </a:xfrm>
        </p:spPr>
        <p:txBody>
          <a:bodyPr/>
          <a:lstStyle/>
          <a:p>
            <a:r>
              <a:rPr lang="fi-FI"/>
              <a:t>Erotteluanalyysin perusoletukset:</a:t>
            </a:r>
          </a:p>
        </p:txBody>
      </p:sp>
      <p:sp>
        <p:nvSpPr>
          <p:cNvPr id="138243" name="Rectangle 3"/>
          <p:cNvSpPr>
            <a:spLocks noGrp="1" noChangeArrowheads="1"/>
          </p:cNvSpPr>
          <p:nvPr>
            <p:ph type="body" idx="1"/>
          </p:nvPr>
        </p:nvSpPr>
        <p:spPr>
          <a:xfrm>
            <a:off x="457200" y="1412875"/>
            <a:ext cx="8229600" cy="5184775"/>
          </a:xfrm>
        </p:spPr>
        <p:txBody>
          <a:bodyPr/>
          <a:lstStyle/>
          <a:p>
            <a:r>
              <a:rPr lang="fi-FI" altLang="zh-CN" sz="2600">
                <a:ea typeface="宋体" pitchFamily="2" charset="-122"/>
              </a:rPr>
              <a:t>Ensimmäinen oletus on, että ryhmät on muodostettu toisistaan riippumatta. Tämä on yleensä kohtalaisen helposti täytettävä vaatimus</a:t>
            </a:r>
            <a:r>
              <a:rPr lang="en-US" altLang="zh-CN" sz="2600">
                <a:ea typeface="宋体" pitchFamily="2" charset="-122"/>
              </a:rPr>
              <a:t> </a:t>
            </a:r>
            <a:endParaRPr lang="en-US" altLang="zh-CN" sz="2400">
              <a:ea typeface="宋体" pitchFamily="2" charset="-122"/>
            </a:endParaRPr>
          </a:p>
          <a:p>
            <a:r>
              <a:rPr lang="fi-FI" altLang="zh-CN" sz="2600">
                <a:ea typeface="宋体" pitchFamily="2" charset="-122"/>
              </a:rPr>
              <a:t>Toinen oletus on, että kovarianssimatriisit ovat yhtä suuret (eli selittävän muuttujan sisältämien ryhmien kovarianssimatriisit ovat samanlaiset). Boxin M-testiä käytetään antamaan arvio kovarianssimatriisien yhtä suuruudesta</a:t>
            </a:r>
            <a:endParaRPr lang="fi-FI" altLang="zh-CN">
              <a:ea typeface="宋体" pitchFamily="2" charset="-122"/>
            </a:endParaRPr>
          </a:p>
          <a:p>
            <a:r>
              <a:rPr lang="fi-FI" sz="2600"/>
              <a:t>Kolmas oletus on muuttujien normaali-jakautuneisuus</a:t>
            </a:r>
            <a:r>
              <a:rPr lang="en-US" sz="2600"/>
              <a:t> </a:t>
            </a:r>
            <a:endParaRPr lang="fi-FI" sz="2600"/>
          </a:p>
          <a:p>
            <a:r>
              <a:rPr lang="fi-FI" sz="2600"/>
              <a:t>Kaikki oletukset ovat kuitenkin ennemminkin ikään kuin menetelmän ideaaliseen käyttöön liittyviä</a:t>
            </a:r>
            <a:r>
              <a:rPr lang="en-US" sz="2600"/>
              <a:t> </a:t>
            </a:r>
            <a:endParaRPr lang="fi-FI"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 calcmode="lin" valueType="num">
                                      <p:cBhvr additive="base">
                                        <p:cTn id="7" dur="500" fill="hold"/>
                                        <p:tgtEl>
                                          <p:spTgt spid="138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8243">
                                            <p:txEl>
                                              <p:pRg st="1" end="1"/>
                                            </p:txEl>
                                          </p:spTgt>
                                        </p:tgtEl>
                                        <p:attrNameLst>
                                          <p:attrName>style.visibility</p:attrName>
                                        </p:attrNameLst>
                                      </p:cBhvr>
                                      <p:to>
                                        <p:strVal val="visible"/>
                                      </p:to>
                                    </p:set>
                                    <p:anim calcmode="lin" valueType="num">
                                      <p:cBhvr additive="base">
                                        <p:cTn id="13" dur="500" fill="hold"/>
                                        <p:tgtEl>
                                          <p:spTgt spid="138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8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8243">
                                            <p:txEl>
                                              <p:pRg st="2" end="2"/>
                                            </p:txEl>
                                          </p:spTgt>
                                        </p:tgtEl>
                                        <p:attrNameLst>
                                          <p:attrName>style.visibility</p:attrName>
                                        </p:attrNameLst>
                                      </p:cBhvr>
                                      <p:to>
                                        <p:strVal val="visible"/>
                                      </p:to>
                                    </p:set>
                                    <p:anim calcmode="lin" valueType="num">
                                      <p:cBhvr additive="base">
                                        <p:cTn id="19" dur="500" fill="hold"/>
                                        <p:tgtEl>
                                          <p:spTgt spid="138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8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8243">
                                            <p:txEl>
                                              <p:pRg st="3" end="3"/>
                                            </p:txEl>
                                          </p:spTgt>
                                        </p:tgtEl>
                                        <p:attrNameLst>
                                          <p:attrName>style.visibility</p:attrName>
                                        </p:attrNameLst>
                                      </p:cBhvr>
                                      <p:to>
                                        <p:strVal val="visible"/>
                                      </p:to>
                                    </p:set>
                                    <p:anim calcmode="lin" valueType="num">
                                      <p:cBhvr additive="base">
                                        <p:cTn id="25" dur="500" fill="hold"/>
                                        <p:tgtEl>
                                          <p:spTgt spid="1382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8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22238"/>
            <a:ext cx="7543800" cy="1074737"/>
          </a:xfrm>
        </p:spPr>
        <p:txBody>
          <a:bodyPr/>
          <a:lstStyle/>
          <a:p>
            <a:r>
              <a:rPr lang="fi-FI" sz="3500"/>
              <a:t>Erottelu- eli diskriminaatioanalyysi:</a:t>
            </a:r>
          </a:p>
        </p:txBody>
      </p:sp>
      <p:sp>
        <p:nvSpPr>
          <p:cNvPr id="7171" name="Rectangle 3"/>
          <p:cNvSpPr>
            <a:spLocks noGrp="1" noChangeArrowheads="1"/>
          </p:cNvSpPr>
          <p:nvPr>
            <p:ph type="body" idx="1"/>
          </p:nvPr>
        </p:nvSpPr>
        <p:spPr>
          <a:xfrm>
            <a:off x="457200" y="1341438"/>
            <a:ext cx="8507413" cy="5516562"/>
          </a:xfrm>
        </p:spPr>
        <p:txBody>
          <a:bodyPr/>
          <a:lstStyle/>
          <a:p>
            <a:pPr>
              <a:lnSpc>
                <a:spcPct val="80000"/>
              </a:lnSpc>
            </a:pPr>
            <a:endParaRPr lang="fi-FI" sz="2000"/>
          </a:p>
          <a:p>
            <a:pPr>
              <a:lnSpc>
                <a:spcPct val="80000"/>
              </a:lnSpc>
            </a:pPr>
            <a:r>
              <a:rPr lang="fi-FI" altLang="zh-CN" sz="2600">
                <a:ea typeface="宋体" pitchFamily="2" charset="-122"/>
              </a:rPr>
              <a:t>Erottelufunktioiden lukumäärä riippuu siitä miten monta ryhmää selitettävä muuttuja (</a:t>
            </a:r>
            <a:r>
              <a:rPr lang="fi-FI" altLang="zh-CN" sz="2600" i="1">
                <a:ea typeface="宋体" pitchFamily="2" charset="-122"/>
              </a:rPr>
              <a:t>Grouping variable</a:t>
            </a:r>
            <a:r>
              <a:rPr lang="fi-FI" altLang="zh-CN" sz="2600">
                <a:ea typeface="宋体" pitchFamily="2" charset="-122"/>
              </a:rPr>
              <a:t>) sisältää</a:t>
            </a:r>
          </a:p>
          <a:p>
            <a:pPr>
              <a:lnSpc>
                <a:spcPct val="80000"/>
              </a:lnSpc>
            </a:pPr>
            <a:r>
              <a:rPr lang="fi-FI" altLang="zh-CN" sz="2600">
                <a:ea typeface="宋体" pitchFamily="2" charset="-122"/>
              </a:rPr>
              <a:t>Erottelufunktio (erottelu-ulottuvuus) = lineaarikombinaatio erottelumuuttujista</a:t>
            </a:r>
          </a:p>
          <a:p>
            <a:pPr>
              <a:lnSpc>
                <a:spcPct val="80000"/>
              </a:lnSpc>
            </a:pPr>
            <a:r>
              <a:rPr lang="fi-FI" altLang="zh-CN" sz="2600">
                <a:ea typeface="宋体" pitchFamily="2" charset="-122"/>
              </a:rPr>
              <a:t>Erottelufunktion muodostavat muuttujat saavat kanoniset korrelaatiot. Kanoniset korrelaatiot kertovat miten yksittäiset muuttujat ovat yhteydessä syntyneeseen yhdistelmään eli erottelufunktioon</a:t>
            </a:r>
          </a:p>
          <a:p>
            <a:pPr>
              <a:lnSpc>
                <a:spcPct val="80000"/>
              </a:lnSpc>
            </a:pPr>
            <a:r>
              <a:rPr lang="fi-FI" altLang="zh-CN" sz="2600">
                <a:ea typeface="宋体" pitchFamily="2" charset="-122"/>
              </a:rPr>
              <a:t>Analyysissä olevat muuttujat on standardisoitu, jolloin jokaisen muuttujan keskiarvo on nolla ja keskihajonta on yksi. Tästä seuraa, että jokaisen erottelufunktion (ulottuvuuden) keskiarvo on myös nolla</a:t>
            </a:r>
          </a:p>
          <a:p>
            <a:pPr>
              <a:lnSpc>
                <a:spcPct val="80000"/>
              </a:lnSpc>
            </a:pPr>
            <a:r>
              <a:rPr lang="en-US" altLang="zh-CN" sz="2600">
                <a:ea typeface="宋体" pitchFamily="2" charset="-122"/>
              </a:rPr>
              <a:t>T</a:t>
            </a:r>
            <a:r>
              <a:rPr lang="fi-FI" altLang="zh-CN" sz="2600">
                <a:ea typeface="宋体" pitchFamily="2" charset="-122"/>
              </a:rPr>
              <a:t>ulostus (</a:t>
            </a:r>
            <a:r>
              <a:rPr lang="fi-FI" altLang="zh-CN" sz="2600" b="1">
                <a:ea typeface="宋体" pitchFamily="2" charset="-122"/>
              </a:rPr>
              <a:t>Functions at Group Centroids</a:t>
            </a:r>
            <a:r>
              <a:rPr lang="fi-FI" altLang="zh-CN" sz="2600">
                <a:ea typeface="宋体" pitchFamily="2" charset="-122"/>
              </a:rPr>
              <a:t>) kertoo miten ryhmät funktiolle sijoittuvat</a:t>
            </a:r>
          </a:p>
          <a:p>
            <a:pPr>
              <a:lnSpc>
                <a:spcPct val="80000"/>
              </a:lnSpc>
            </a:pPr>
            <a:endParaRPr lang="fi-FI" altLang="zh-CN" sz="260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calcmode="lin" valueType="num">
                                      <p:cBhvr additive="base">
                                        <p:cTn id="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additive="base">
                                        <p:cTn id="19"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171">
                                            <p:txEl>
                                              <p:pRg st="5" end="5"/>
                                            </p:txEl>
                                          </p:spTgt>
                                        </p:tgtEl>
                                        <p:attrNameLst>
                                          <p:attrName>style.visibility</p:attrName>
                                        </p:attrNameLst>
                                      </p:cBhvr>
                                      <p:to>
                                        <p:strVal val="visible"/>
                                      </p:to>
                                    </p:set>
                                    <p:anim calcmode="lin" valueType="num">
                                      <p:cBhvr additive="base">
                                        <p:cTn id="31"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fi-FI"/>
              <a:t>Logistinen regressioanalyysi</a:t>
            </a:r>
            <a:r>
              <a:rPr lang="en-US"/>
              <a:t> </a:t>
            </a:r>
            <a:r>
              <a:rPr lang="fi-FI"/>
              <a:t>:</a:t>
            </a:r>
          </a:p>
        </p:txBody>
      </p:sp>
      <p:sp>
        <p:nvSpPr>
          <p:cNvPr id="6147" name="Rectangle 3"/>
          <p:cNvSpPr>
            <a:spLocks noGrp="1" noChangeArrowheads="1"/>
          </p:cNvSpPr>
          <p:nvPr>
            <p:ph type="body" idx="1"/>
          </p:nvPr>
        </p:nvSpPr>
        <p:spPr/>
        <p:txBody>
          <a:bodyPr/>
          <a:lstStyle/>
          <a:p>
            <a:pPr>
              <a:lnSpc>
                <a:spcPct val="90000"/>
              </a:lnSpc>
            </a:pPr>
            <a:r>
              <a:rPr lang="fi-FI" sz="2600"/>
              <a:t>Kun selitettävänä muuttujana (Y) on kaksiluokkainen (dikotominen) muuttuja, jota selitetään joukolla muuttujia, on käyttökelpoinen analyysimenetelmä logistinen regressioanalyysi</a:t>
            </a:r>
            <a:endParaRPr lang="fi-FI" sz="2400"/>
          </a:p>
          <a:p>
            <a:pPr>
              <a:lnSpc>
                <a:spcPct val="90000"/>
              </a:lnSpc>
            </a:pPr>
            <a:r>
              <a:rPr lang="fi-FI" sz="2600"/>
              <a:t>Logistisen regressiomallin käyttökelpoisuutta lisää se, että siihen voidaan jatkuvien muuttujien lisäksi ottaa selittäjiksi myös luokitteluasteikon muuttujia</a:t>
            </a:r>
            <a:r>
              <a:rPr lang="en-US" sz="2600"/>
              <a:t> </a:t>
            </a:r>
            <a:endParaRPr lang="fi-FI" sz="2400"/>
          </a:p>
          <a:p>
            <a:pPr>
              <a:lnSpc>
                <a:spcPct val="90000"/>
              </a:lnSpc>
            </a:pPr>
            <a:r>
              <a:rPr lang="fi-FI" sz="2600"/>
              <a:t>Esimerkiksi siviilisääty, yrityksen tai organisaation eri osastot, asuinpaikkakunta yms. täysin diskreetit, luokitteluasteikolliset muuttujat sopivat logistisen regressioanalyysiin</a:t>
            </a:r>
            <a:r>
              <a:rPr lang="en-US" sz="2600"/>
              <a:t> </a:t>
            </a:r>
            <a:endParaRPr lang="fi-FI"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fi-FI"/>
              <a:t>Logistinen regressioanalyysi</a:t>
            </a:r>
            <a:r>
              <a:rPr lang="en-US"/>
              <a:t> </a:t>
            </a:r>
            <a:r>
              <a:rPr lang="fi-FI"/>
              <a:t>:</a:t>
            </a:r>
          </a:p>
        </p:txBody>
      </p:sp>
      <p:sp>
        <p:nvSpPr>
          <p:cNvPr id="128003" name="Rectangle 3"/>
          <p:cNvSpPr>
            <a:spLocks noGrp="1" noChangeArrowheads="1"/>
          </p:cNvSpPr>
          <p:nvPr>
            <p:ph type="body" idx="1"/>
          </p:nvPr>
        </p:nvSpPr>
        <p:spPr/>
        <p:txBody>
          <a:bodyPr/>
          <a:lstStyle/>
          <a:p>
            <a:pPr marL="400050" indent="-400050">
              <a:lnSpc>
                <a:spcPct val="80000"/>
              </a:lnSpc>
            </a:pPr>
            <a:r>
              <a:rPr lang="fi-FI" sz="3500"/>
              <a:t>Perusidea on se, että selitettävä muuttuja (Y) on dikotominen, binäärinen esimerkiksi tyyliin: ei  kyllä, matala  korkea, jokin ominaisuus ei esiinny – esiintyy, lievä  vakava, puolesta  vastaan, parisuhteessa – ei-parisuhteessa, äänesti vaaleissa – ei äänestänyt, omistaa – ei omista, ei käytä  käyttää, ei sovi  sopii</a:t>
            </a:r>
            <a:r>
              <a:rPr lang="en-US" sz="3500"/>
              <a:t> </a:t>
            </a:r>
            <a:endParaRPr lang="fi-FI" sz="35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 calcmode="lin" valueType="num">
                                      <p:cBhvr additive="base">
                                        <p:cTn id="7" dur="500" fill="hold"/>
                                        <p:tgtEl>
                                          <p:spTgt spid="128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800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a:themeElements>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Network</Template>
  <TotalTime>11</TotalTime>
  <Words>1237</Words>
  <Application>Microsoft Office PowerPoint</Application>
  <PresentationFormat>On-screen Show (4:3)</PresentationFormat>
  <Paragraphs>97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Network</vt:lpstr>
      <vt:lpstr>YFIS200 Kvantitatiivisten menetelmien                     syventävä kurssi</vt:lpstr>
      <vt:lpstr>Sosiaalisten ryhmien tutkiminen:</vt:lpstr>
      <vt:lpstr>Erottelu- eli diskriminaatioanalyysi:</vt:lpstr>
      <vt:lpstr>Erottelu- eli diskriminaatioanalyysi:</vt:lpstr>
      <vt:lpstr>Erottelu- eli diskriminaatioanalyysi:</vt:lpstr>
      <vt:lpstr>Erotteluanalyysin perusoletukset:</vt:lpstr>
      <vt:lpstr>Erottelu- eli diskriminaatioanalyysi:</vt:lpstr>
      <vt:lpstr>Logistinen regressioanalyysi :</vt:lpstr>
      <vt:lpstr>Logistinen regressioanalyysi :</vt:lpstr>
      <vt:lpstr>Logistinen regressioanalyysi :</vt:lpstr>
      <vt:lpstr>Logistinen regressioanalyysi :</vt:lpstr>
      <vt:lpstr>Logistinen regressioanalyysi, esimerkki :</vt:lpstr>
      <vt:lpstr>Kontekstuaalianalyysi :</vt:lpstr>
      <vt:lpstr>Kontekstuaalianalyysi :</vt:lpstr>
      <vt:lpstr>Kontekstuaalianalyysi :</vt:lpstr>
      <vt:lpstr>Kontekstuaalianalyysi :</vt:lpstr>
      <vt:lpstr>Sisäkorrelaatio :</vt:lpstr>
      <vt:lpstr>Sisäkorrelaatio :</vt:lpstr>
      <vt:lpstr>Sisäkorrelaatio :</vt:lpstr>
    </vt:vector>
  </TitlesOfParts>
  <Company>JY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HENKILÖSTÖBAROMETRI 2005</dc:title>
  <dc:creator>pertti</dc:creator>
  <cp:lastModifiedBy>Pertti Jokivuori</cp:lastModifiedBy>
  <cp:revision>58</cp:revision>
  <dcterms:created xsi:type="dcterms:W3CDTF">2005-10-02T16:28:59Z</dcterms:created>
  <dcterms:modified xsi:type="dcterms:W3CDTF">2017-01-23T08:59:50Z</dcterms:modified>
</cp:coreProperties>
</file>