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6" r:id="rId1"/>
  </p:sldMasterIdLst>
  <p:notesMasterIdLst>
    <p:notesMasterId r:id="rId52"/>
  </p:notesMasterIdLst>
  <p:handoutMasterIdLst>
    <p:handoutMasterId r:id="rId53"/>
  </p:handoutMasterIdLst>
  <p:sldIdLst>
    <p:sldId id="567" r:id="rId2"/>
    <p:sldId id="444" r:id="rId3"/>
    <p:sldId id="598" r:id="rId4"/>
    <p:sldId id="566" r:id="rId5"/>
    <p:sldId id="599" r:id="rId6"/>
    <p:sldId id="600" r:id="rId7"/>
    <p:sldId id="583" r:id="rId8"/>
    <p:sldId id="602" r:id="rId9"/>
    <p:sldId id="603" r:id="rId10"/>
    <p:sldId id="604" r:id="rId11"/>
    <p:sldId id="607" r:id="rId12"/>
    <p:sldId id="605" r:id="rId13"/>
    <p:sldId id="535" r:id="rId14"/>
    <p:sldId id="536" r:id="rId15"/>
    <p:sldId id="606" r:id="rId16"/>
    <p:sldId id="537" r:id="rId17"/>
    <p:sldId id="542" r:id="rId18"/>
    <p:sldId id="547" r:id="rId19"/>
    <p:sldId id="596" r:id="rId20"/>
    <p:sldId id="586" r:id="rId21"/>
    <p:sldId id="587" r:id="rId22"/>
    <p:sldId id="580" r:id="rId23"/>
    <p:sldId id="589" r:id="rId24"/>
    <p:sldId id="543" r:id="rId25"/>
    <p:sldId id="590" r:id="rId26"/>
    <p:sldId id="591" r:id="rId27"/>
    <p:sldId id="592" r:id="rId28"/>
    <p:sldId id="593" r:id="rId29"/>
    <p:sldId id="594" r:id="rId30"/>
    <p:sldId id="550" r:id="rId31"/>
    <p:sldId id="498" r:id="rId32"/>
    <p:sldId id="573" r:id="rId33"/>
    <p:sldId id="503" r:id="rId34"/>
    <p:sldId id="504" r:id="rId35"/>
    <p:sldId id="505" r:id="rId36"/>
    <p:sldId id="506" r:id="rId37"/>
    <p:sldId id="555" r:id="rId38"/>
    <p:sldId id="577" r:id="rId39"/>
    <p:sldId id="507" r:id="rId40"/>
    <p:sldId id="578" r:id="rId41"/>
    <p:sldId id="576" r:id="rId42"/>
    <p:sldId id="584" r:id="rId43"/>
    <p:sldId id="499" r:id="rId44"/>
    <p:sldId id="471" r:id="rId45"/>
    <p:sldId id="473" r:id="rId46"/>
    <p:sldId id="470" r:id="rId47"/>
    <p:sldId id="481" r:id="rId48"/>
    <p:sldId id="478" r:id="rId49"/>
    <p:sldId id="482" r:id="rId50"/>
    <p:sldId id="483" r:id="rId51"/>
  </p:sldIdLst>
  <p:sldSz cx="9144000" cy="6858000" type="screen4x3"/>
  <p:notesSz cx="6794500" cy="99314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7" autoAdjust="0"/>
    <p:restoredTop sz="55781" autoAdjust="0"/>
  </p:normalViewPr>
  <p:slideViewPr>
    <p:cSldViewPr>
      <p:cViewPr varScale="1">
        <p:scale>
          <a:sx n="41" d="100"/>
          <a:sy n="41" d="100"/>
        </p:scale>
        <p:origin x="229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fi-FI"/>
          </a:p>
        </p:txBody>
      </p:sp>
      <p:sp>
        <p:nvSpPr>
          <p:cNvPr id="23555"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fi-FI"/>
          </a:p>
        </p:txBody>
      </p:sp>
      <p:sp>
        <p:nvSpPr>
          <p:cNvPr id="23556"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fi-FI"/>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833D5791-1E33-4BAE-B938-9C825A0BD0B4}" type="slidenum">
              <a:rPr lang="fi-FI" altLang="fi-FI"/>
              <a:pPr/>
              <a:t>‹#›</a:t>
            </a:fld>
            <a:endParaRPr lang="fi-FI" alt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fi-FI"/>
          </a:p>
        </p:txBody>
      </p:sp>
      <p:sp>
        <p:nvSpPr>
          <p:cNvPr id="33795"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fi-FI"/>
          </a:p>
        </p:txBody>
      </p:sp>
      <p:sp>
        <p:nvSpPr>
          <p:cNvPr id="604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79450" y="4716463"/>
            <a:ext cx="5435600" cy="447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33798"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fi-FI"/>
          </a:p>
        </p:txBody>
      </p:sp>
      <p:sp>
        <p:nvSpPr>
          <p:cNvPr id="33799"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6361701-7980-4188-9646-425CE73B3108}"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1</a:t>
            </a:fld>
            <a:endParaRPr lang="fi-FI" altLang="fi-FI"/>
          </a:p>
        </p:txBody>
      </p:sp>
    </p:spTree>
    <p:extLst>
      <p:ext uri="{BB962C8B-B14F-4D97-AF65-F5344CB8AC3E}">
        <p14:creationId xmlns:p14="http://schemas.microsoft.com/office/powerpoint/2010/main" val="26822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23</a:t>
            </a:fld>
            <a:endParaRPr lang="fi-FI" altLang="fi-FI"/>
          </a:p>
        </p:txBody>
      </p:sp>
    </p:spTree>
    <p:extLst>
      <p:ext uri="{BB962C8B-B14F-4D97-AF65-F5344CB8AC3E}">
        <p14:creationId xmlns:p14="http://schemas.microsoft.com/office/powerpoint/2010/main" val="259675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n kuvan paikkamerkki 1"/>
          <p:cNvSpPr>
            <a:spLocks noGrp="1" noRot="1" noChangeAspect="1" noTextEdit="1"/>
          </p:cNvSpPr>
          <p:nvPr>
            <p:ph type="sldImg"/>
          </p:nvPr>
        </p:nvSpPr>
        <p:spPr>
          <a:ln/>
        </p:spPr>
      </p:sp>
      <p:sp>
        <p:nvSpPr>
          <p:cNvPr id="6861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cs typeface="Arial" panose="020B0604020202020204" pitchFamily="34" charset="0"/>
              </a:rPr>
              <a:t>laskee sukupuolesta ja kuntotasosta riippuen vuositasolla 0,25—1,04 ml/kg/min (</a:t>
            </a:r>
            <a:r>
              <a:rPr lang="fi-FI" altLang="fi-FI" dirty="0" err="1" smtClean="0">
                <a:cs typeface="Arial" panose="020B0604020202020204" pitchFamily="34" charset="0"/>
              </a:rPr>
              <a:t>Kenny</a:t>
            </a:r>
            <a:r>
              <a:rPr lang="fi-FI" altLang="fi-FI" dirty="0" smtClean="0">
                <a:cs typeface="Arial" panose="020B0604020202020204" pitchFamily="34" charset="0"/>
              </a:rPr>
              <a:t> ym. 2008). </a:t>
            </a:r>
          </a:p>
          <a:p>
            <a:endParaRPr lang="fi-FI" altLang="fi-FI" dirty="0" smtClean="0">
              <a:cs typeface="Arial" panose="020B0604020202020204" pitchFamily="34" charset="0"/>
            </a:endParaRPr>
          </a:p>
          <a:p>
            <a:r>
              <a:rPr lang="fi-FI" altLang="fi-FI" dirty="0" smtClean="0">
                <a:cs typeface="Arial" panose="020B0604020202020204" pitchFamily="34" charset="0"/>
              </a:rPr>
              <a:t>Istuva elämäntapa työssä ja vapaa-aikana lisää kestävyyskunnon laskua</a:t>
            </a:r>
          </a:p>
          <a:p>
            <a:r>
              <a:rPr lang="fi-FI" altLang="fi-FI" dirty="0" smtClean="0">
                <a:cs typeface="Arial" panose="020B0604020202020204" pitchFamily="34" charset="0"/>
              </a:rPr>
              <a:t>Istuva elämäntapa altistaa tuki- ja liikuntaelimistön vaivoille </a:t>
            </a:r>
          </a:p>
          <a:p>
            <a:endParaRPr lang="fi-FI" altLang="fi-FI" dirty="0" smtClean="0">
              <a:cs typeface="Arial" panose="020B0604020202020204" pitchFamily="34" charset="0"/>
            </a:endParaRPr>
          </a:p>
          <a:p>
            <a:r>
              <a:rPr lang="fi-FI" altLang="fi-FI" dirty="0" smtClean="0">
                <a:cs typeface="Arial" panose="020B0604020202020204" pitchFamily="34" charset="0"/>
              </a:rPr>
              <a:t>Hyvän kestävyyskunnon merkitys korostuu fyysisesti keskiraskaissa ja raskaissa töissä. Esimerkiksi ravintola-alalla, hoitoalalla, maa ja metsätaloudessa tarvitaan kestävyyskuntoa. Sen tulisi olla yli 8 MET yksikköä. Sitä myös saadaan työpaikalla mutta tarvittaisiin reserviä, jonka varassa selvitään ruuhkahuipuista.</a:t>
            </a:r>
          </a:p>
          <a:p>
            <a:r>
              <a:rPr lang="fi-FI" altLang="fi-FI" dirty="0" err="1" smtClean="0">
                <a:cs typeface="Arial" panose="020B0604020202020204" pitchFamily="34" charset="0"/>
              </a:rPr>
              <a:t>ata</a:t>
            </a:r>
            <a:r>
              <a:rPr lang="fi-FI" altLang="fi-FI" dirty="0" smtClean="0">
                <a:cs typeface="Arial" panose="020B0604020202020204" pitchFamily="34" charset="0"/>
              </a:rPr>
              <a:t> suomalaisten </a:t>
            </a:r>
          </a:p>
          <a:p>
            <a:r>
              <a:rPr lang="fi-FI" altLang="fi-FI" dirty="0" smtClean="0">
                <a:cs typeface="Arial" panose="020B0604020202020204" pitchFamily="34" charset="0"/>
              </a:rPr>
              <a:t>työikäisten (25–64-vuotiaat) kestävyyskunnon </a:t>
            </a:r>
          </a:p>
          <a:p>
            <a:r>
              <a:rPr lang="fi-FI" altLang="fi-FI" dirty="0" smtClean="0">
                <a:cs typeface="Arial" panose="020B0604020202020204" pitchFamily="34" charset="0"/>
              </a:rPr>
              <a:t>nykytilannetta sekä antaa ennusteita suomalaisten </a:t>
            </a:r>
          </a:p>
          <a:p>
            <a:r>
              <a:rPr lang="fi-FI" altLang="fi-FI" dirty="0" smtClean="0">
                <a:cs typeface="Arial" panose="020B0604020202020204" pitchFamily="34" charset="0"/>
              </a:rPr>
              <a:t>kestävyyskunnon kehittymisestä 10, 20 ja 25 vuoden </a:t>
            </a:r>
          </a:p>
          <a:p>
            <a:r>
              <a:rPr lang="fi-FI" altLang="fi-FI" dirty="0" smtClean="0">
                <a:cs typeface="Arial" panose="020B0604020202020204" pitchFamily="34" charset="0"/>
              </a:rPr>
              <a:t>perspektiivillä. </a:t>
            </a:r>
          </a:p>
          <a:p>
            <a:r>
              <a:rPr lang="fi-FI" altLang="fi-FI" dirty="0" smtClean="0">
                <a:cs typeface="Arial" panose="020B0604020202020204" pitchFamily="34" charset="0"/>
              </a:rPr>
              <a:t>Kestävyyskunto, kehonkoostumus ja verenpaine mitattiin vuosina 2006-2009 yli 12 600 työssäkäyvältä  25-64 –vuotiaalta.</a:t>
            </a:r>
          </a:p>
          <a:p>
            <a:endParaRPr lang="fi-FI" altLang="fi-FI" dirty="0" smtClean="0">
              <a:cs typeface="Arial" panose="020B0604020202020204" pitchFamily="34" charset="0"/>
            </a:endParaRPr>
          </a:p>
        </p:txBody>
      </p:sp>
      <p:sp>
        <p:nvSpPr>
          <p:cNvPr id="68612"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02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02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02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02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808E8CA-C768-48FD-82D1-3DFF1CD923F4}" type="slidenum">
              <a:rPr lang="fi-FI" altLang="fi-FI"/>
              <a:pPr eaLnBrk="1" hangingPunct="1">
                <a:spcBef>
                  <a:spcPct val="0"/>
                </a:spcBef>
              </a:pPr>
              <a:t>24</a:t>
            </a:fld>
            <a:endParaRPr lang="fi-FI" alt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n kuvan paikkamerkki 1"/>
          <p:cNvSpPr>
            <a:spLocks noGrp="1" noRot="1" noChangeAspect="1" noTextEdit="1"/>
          </p:cNvSpPr>
          <p:nvPr>
            <p:ph type="sldImg"/>
          </p:nvPr>
        </p:nvSpPr>
        <p:spPr>
          <a:ln/>
        </p:spPr>
      </p:sp>
      <p:sp>
        <p:nvSpPr>
          <p:cNvPr id="6656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fi-FI" smtClean="0">
                <a:cs typeface="Arial" panose="020B0604020202020204" pitchFamily="34" charset="0"/>
              </a:rPr>
              <a:t>It is important to study transitions and life changes because individuals or groups may be more receptive to health-promoting interventions around the times of these transitions [44]. However, it is currently somewhat unclear which transitions are most important and what factors are associated with changes in physical activity at these times. </a:t>
            </a:r>
            <a:endParaRPr lang="fi-FI" altLang="fi-FI" smtClean="0">
              <a:cs typeface="Arial" panose="020B0604020202020204" pitchFamily="34" charset="0"/>
            </a:endParaRPr>
          </a:p>
          <a:p>
            <a:endParaRPr lang="fi-FI" altLang="fi-FI" smtClean="0">
              <a:cs typeface="Arial" panose="020B0604020202020204" pitchFamily="34" charset="0"/>
            </a:endParaRPr>
          </a:p>
        </p:txBody>
      </p:sp>
      <p:sp>
        <p:nvSpPr>
          <p:cNvPr id="66564"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ACB45C-AF14-4142-9B61-3860EA31950D}" type="slidenum">
              <a:rPr lang="fi-FI" altLang="fi-FI">
                <a:latin typeface="Times New Roman" panose="02020603050405020304" pitchFamily="18" charset="0"/>
              </a:rPr>
              <a:pPr/>
              <a:t>25</a:t>
            </a:fld>
            <a:endParaRPr lang="fi-FI" altLang="fi-FI">
              <a:latin typeface="Times New Roman" panose="02020603050405020304" pitchFamily="18" charset="0"/>
            </a:endParaRPr>
          </a:p>
        </p:txBody>
      </p:sp>
    </p:spTree>
    <p:extLst>
      <p:ext uri="{BB962C8B-B14F-4D97-AF65-F5344CB8AC3E}">
        <p14:creationId xmlns:p14="http://schemas.microsoft.com/office/powerpoint/2010/main" val="194296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302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302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302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302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172E0DA-E745-4B10-BFFE-BE67B35C7B54}" type="slidenum">
              <a:rPr lang="en-US" altLang="fi-FI">
                <a:latin typeface="Arial" panose="020B0604020202020204" pitchFamily="34" charset="0"/>
              </a:rPr>
              <a:pPr eaLnBrk="1" hangingPunct="1">
                <a:spcBef>
                  <a:spcPct val="0"/>
                </a:spcBef>
              </a:pPr>
              <a:t>30</a:t>
            </a:fld>
            <a:endParaRPr lang="en-US" altLang="fi-FI">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DA7BA5-B1D6-4E79-98BB-0396875DA711}" type="slidenum">
              <a:rPr lang="fi-FI" altLang="fi-FI">
                <a:latin typeface="Times New Roman" panose="02020603050405020304" pitchFamily="18" charset="0"/>
              </a:rPr>
              <a:pPr/>
              <a:t>33</a:t>
            </a:fld>
            <a:endParaRPr lang="fi-FI" altLang="fi-FI">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fi-FI" altLang="fi-FI" sz="1000" smtClean="0">
                <a:cs typeface="Arial" panose="020B0604020202020204" pitchFamily="34" charset="0"/>
              </a:rPr>
              <a:t>yhdistelmä useasta eri teoriasta</a:t>
            </a:r>
          </a:p>
          <a:p>
            <a:pPr eaLnBrk="1" hangingPunct="1">
              <a:lnSpc>
                <a:spcPct val="90000"/>
              </a:lnSpc>
              <a:buFontTx/>
              <a:buChar char="-"/>
            </a:pPr>
            <a:r>
              <a:rPr lang="fi-FI" altLang="fi-FI" sz="1000" smtClean="0">
                <a:cs typeface="Arial" panose="020B0604020202020204" pitchFamily="34" charset="0"/>
              </a:rPr>
              <a:t>vaiheiden välillä muutosta haittaavia tek jotka ohitettava, ylitettävä, poistettava jotta voidaan siirtyä vaiheesta toiseen</a:t>
            </a:r>
          </a:p>
          <a:p>
            <a:pPr eaLnBrk="1" hangingPunct="1">
              <a:lnSpc>
                <a:spcPct val="90000"/>
              </a:lnSpc>
              <a:buFontTx/>
              <a:buChar char="-"/>
            </a:pPr>
            <a:r>
              <a:rPr lang="fi-FI" altLang="fi-FI" sz="1000" smtClean="0">
                <a:cs typeface="Arial" panose="020B0604020202020204" pitchFamily="34" charset="0"/>
              </a:rPr>
              <a:t>kutakin vaihetta koskevat oikein valitut keinot ja toimintatavat voivat tuottaa toivotun tuloksen, väärät valinnat voivat olla haitallisia</a:t>
            </a:r>
          </a:p>
          <a:p>
            <a:pPr eaLnBrk="1" hangingPunct="1">
              <a:lnSpc>
                <a:spcPct val="90000"/>
              </a:lnSpc>
              <a:buFontTx/>
              <a:buChar char="-"/>
            </a:pPr>
            <a:endParaRPr lang="fi-FI" altLang="fi-FI" sz="1000" smtClean="0">
              <a:cs typeface="Arial" panose="020B0604020202020204" pitchFamily="34" charset="0"/>
            </a:endParaRPr>
          </a:p>
          <a:p>
            <a:pPr eaLnBrk="1" hangingPunct="1">
              <a:lnSpc>
                <a:spcPct val="90000"/>
              </a:lnSpc>
              <a:buFontTx/>
              <a:buChar char="-"/>
            </a:pPr>
            <a:endParaRPr lang="fi-FI" altLang="fi-FI" sz="1000" smtClean="0">
              <a:cs typeface="Arial" panose="020B0604020202020204" pitchFamily="34" charset="0"/>
            </a:endParaRPr>
          </a:p>
          <a:p>
            <a:pPr eaLnBrk="1" hangingPunct="1">
              <a:lnSpc>
                <a:spcPct val="90000"/>
              </a:lnSpc>
            </a:pPr>
            <a:endParaRPr lang="fi-FI" altLang="fi-FI" sz="1000" smtClean="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43A5F-6B3D-47E9-AD8B-5728C2A7BEEF}" type="slidenum">
              <a:rPr lang="fi-FI" altLang="fi-FI">
                <a:latin typeface="Times New Roman" panose="02020603050405020304" pitchFamily="18" charset="0"/>
              </a:rPr>
              <a:pPr/>
              <a:t>35</a:t>
            </a:fld>
            <a:endParaRPr lang="fi-FI" altLang="fi-FI">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06463" y="4716463"/>
            <a:ext cx="4981575"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i-FI" smtClean="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38</a:t>
            </a:fld>
            <a:endParaRPr lang="fi-FI" altLang="fi-FI"/>
          </a:p>
        </p:txBody>
      </p:sp>
    </p:spTree>
    <p:extLst>
      <p:ext uri="{BB962C8B-B14F-4D97-AF65-F5344CB8AC3E}">
        <p14:creationId xmlns:p14="http://schemas.microsoft.com/office/powerpoint/2010/main" val="781565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6361701-7980-4188-9646-425CE73B3108}" type="slidenum">
              <a:rPr lang="fi-FI" altLang="fi-FI" smtClean="0"/>
              <a:pPr/>
              <a:t>41</a:t>
            </a:fld>
            <a:endParaRPr lang="fi-FI" altLang="fi-FI"/>
          </a:p>
        </p:txBody>
      </p:sp>
    </p:spTree>
    <p:extLst>
      <p:ext uri="{BB962C8B-B14F-4D97-AF65-F5344CB8AC3E}">
        <p14:creationId xmlns:p14="http://schemas.microsoft.com/office/powerpoint/2010/main" val="178069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6361701-7980-4188-9646-425CE73B3108}" type="slidenum">
              <a:rPr lang="fi-FI" altLang="fi-FI" smtClean="0"/>
              <a:pPr/>
              <a:t>42</a:t>
            </a:fld>
            <a:endParaRPr lang="fi-FI" altLang="fi-FI"/>
          </a:p>
        </p:txBody>
      </p:sp>
    </p:spTree>
    <p:extLst>
      <p:ext uri="{BB962C8B-B14F-4D97-AF65-F5344CB8AC3E}">
        <p14:creationId xmlns:p14="http://schemas.microsoft.com/office/powerpoint/2010/main" val="110723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48</a:t>
            </a:fld>
            <a:endParaRPr lang="fi-FI" altLang="fi-FI"/>
          </a:p>
        </p:txBody>
      </p:sp>
    </p:spTree>
    <p:extLst>
      <p:ext uri="{BB962C8B-B14F-4D97-AF65-F5344CB8AC3E}">
        <p14:creationId xmlns:p14="http://schemas.microsoft.com/office/powerpoint/2010/main" val="393479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n kuvan paikkamerkki 1"/>
          <p:cNvSpPr>
            <a:spLocks noGrp="1" noRot="1" noChangeAspect="1" noTextEdit="1"/>
          </p:cNvSpPr>
          <p:nvPr>
            <p:ph type="sldImg"/>
          </p:nvPr>
        </p:nvSpPr>
        <p:spPr>
          <a:ln/>
        </p:spPr>
      </p:sp>
      <p:sp>
        <p:nvSpPr>
          <p:cNvPr id="6144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smtClean="0">
              <a:cs typeface="Arial" panose="020B0604020202020204" pitchFamily="34" charset="0"/>
            </a:endParaRPr>
          </a:p>
          <a:p>
            <a:r>
              <a:rPr lang="fi-FI" altLang="fi-FI" dirty="0" smtClean="0">
                <a:cs typeface="Arial" panose="020B0604020202020204" pitchFamily="34" charset="0"/>
              </a:rPr>
              <a:t>Varhaisaikuisuus  20-40, Keskiaikuisuus 40-65</a:t>
            </a:r>
          </a:p>
          <a:p>
            <a:endParaRPr lang="fi-FI" altLang="fi-FI" dirty="0" smtClean="0">
              <a:cs typeface="Arial" panose="020B0604020202020204" pitchFamily="34" charset="0"/>
            </a:endParaRPr>
          </a:p>
          <a:p>
            <a:endParaRPr lang="fi-FI" altLang="fi-FI" dirty="0" smtClean="0">
              <a:cs typeface="Arial" panose="020B0604020202020204" pitchFamily="34" charset="0"/>
            </a:endParaRPr>
          </a:p>
          <a:p>
            <a:endParaRPr lang="fi-FI" altLang="fi-FI" sz="1600" b="1" dirty="0" smtClean="0">
              <a:cs typeface="Arial" panose="020B0604020202020204" pitchFamily="34" charset="0"/>
            </a:endParaRPr>
          </a:p>
          <a:p>
            <a:r>
              <a:rPr lang="fi-FI" altLang="fi-FI" sz="1600" b="0" dirty="0" smtClean="0">
                <a:cs typeface="Arial" panose="020B0604020202020204" pitchFamily="34" charset="0"/>
              </a:rPr>
              <a:t>Elämänkulku näkökulmaa kuvaa 4 periaatetta:</a:t>
            </a:r>
          </a:p>
          <a:p>
            <a:r>
              <a:rPr lang="fi-FI" altLang="fi-FI" sz="1600" b="0" dirty="0" smtClean="0">
                <a:cs typeface="Arial" panose="020B0604020202020204" pitchFamily="34" charset="0"/>
              </a:rPr>
              <a:t>Kehitystä säätelevät kulttuuri ja historiallinen aika</a:t>
            </a:r>
          </a:p>
          <a:p>
            <a:r>
              <a:rPr lang="fi-FI" altLang="fi-FI" sz="1600" b="0" dirty="0" smtClean="0">
                <a:cs typeface="Arial" panose="020B0604020202020204" pitchFamily="34" charset="0"/>
              </a:rPr>
              <a:t>Ihmiset ovat toimijoita ja valitsevat erilaisia polkuja</a:t>
            </a:r>
          </a:p>
          <a:p>
            <a:r>
              <a:rPr lang="fi-FI" altLang="fi-FI" sz="1600" b="0" dirty="0" smtClean="0">
                <a:cs typeface="Arial" panose="020B0604020202020204" pitchFamily="34" charset="0"/>
              </a:rPr>
              <a:t>Elämäntapahtumien ajoittuminen</a:t>
            </a:r>
          </a:p>
          <a:p>
            <a:r>
              <a:rPr lang="fi-FI" altLang="fi-FI" sz="1600" b="1" dirty="0" smtClean="0">
                <a:cs typeface="Arial" panose="020B0604020202020204" pitchFamily="34" charset="0"/>
              </a:rPr>
              <a:t>Muiden ihmisten elämä säätelee ihmisen elämänkulkua</a:t>
            </a:r>
          </a:p>
          <a:p>
            <a:endParaRPr lang="fi-FI" altLang="fi-FI" sz="1600" b="1" dirty="0" smtClean="0">
              <a:cs typeface="Arial" panose="020B0604020202020204" pitchFamily="34" charset="0"/>
            </a:endParaRPr>
          </a:p>
          <a:p>
            <a:r>
              <a:rPr lang="fi-FI" altLang="fi-FI" sz="1600" b="1" dirty="0" smtClean="0">
                <a:cs typeface="Arial" panose="020B0604020202020204" pitchFamily="34" charset="0"/>
              </a:rPr>
              <a:t>Aikuisuuden kehitystehtävät (</a:t>
            </a:r>
            <a:r>
              <a:rPr lang="fi-FI" altLang="fi-FI" sz="1600" b="1" dirty="0" err="1" smtClean="0">
                <a:cs typeface="Arial" panose="020B0604020202020204" pitchFamily="34" charset="0"/>
              </a:rPr>
              <a:t>Aiken</a:t>
            </a:r>
            <a:r>
              <a:rPr lang="fi-FI" altLang="fi-FI" sz="1600" b="1" dirty="0" smtClean="0">
                <a:cs typeface="Arial" panose="020B0604020202020204" pitchFamily="34" charset="0"/>
              </a:rPr>
              <a:t>)</a:t>
            </a:r>
          </a:p>
          <a:p>
            <a:r>
              <a:rPr lang="fi-FI" altLang="fi-FI" sz="1600" b="1" dirty="0" smtClean="0">
                <a:cs typeface="Arial" panose="020B0604020202020204" pitchFamily="34" charset="0"/>
              </a:rPr>
              <a:t>Ammattitaidon hankkiminen ja ylläpito</a:t>
            </a:r>
          </a:p>
          <a:p>
            <a:r>
              <a:rPr lang="fi-FI" altLang="fi-FI" sz="1600" b="1" dirty="0" smtClean="0">
                <a:cs typeface="Arial" panose="020B0604020202020204" pitchFamily="34" charset="0"/>
              </a:rPr>
              <a:t>Työuran hankkiminen ja siihen liittyviin ehtoihin sopeutuminen</a:t>
            </a:r>
          </a:p>
          <a:p>
            <a:r>
              <a:rPr lang="fi-FI" altLang="fi-FI" sz="1600" b="1" dirty="0" smtClean="0">
                <a:cs typeface="Arial" panose="020B0604020202020204" pitchFamily="34" charset="0"/>
              </a:rPr>
              <a:t>Parisuhteen muodostaminen</a:t>
            </a:r>
          </a:p>
          <a:p>
            <a:r>
              <a:rPr lang="fi-FI" altLang="fi-FI" sz="1600" b="1" dirty="0" smtClean="0">
                <a:cs typeface="Arial" panose="020B0604020202020204" pitchFamily="34" charset="0"/>
              </a:rPr>
              <a:t>Lasten saaminen ja kasvattaminen</a:t>
            </a:r>
          </a:p>
          <a:p>
            <a:r>
              <a:rPr lang="fi-FI" altLang="fi-FI" sz="1600" b="1" dirty="0" smtClean="0">
                <a:cs typeface="Arial" panose="020B0604020202020204" pitchFamily="34" charset="0"/>
              </a:rPr>
              <a:t>Yhteiskunnallinen toiminta</a:t>
            </a:r>
          </a:p>
          <a:p>
            <a:r>
              <a:rPr lang="fi-FI" altLang="fi-FI" sz="1600" b="1" dirty="0" smtClean="0">
                <a:cs typeface="Arial" panose="020B0604020202020204" pitchFamily="34" charset="0"/>
              </a:rPr>
              <a:t>Taloudellisen perustan luominen</a:t>
            </a:r>
          </a:p>
          <a:p>
            <a:r>
              <a:rPr lang="fi-FI" altLang="fi-FI" sz="1600" b="1" dirty="0" smtClean="0">
                <a:cs typeface="Arial" panose="020B0604020202020204" pitchFamily="34" charset="0"/>
              </a:rPr>
              <a:t>Vapaa-ajan osallistuminen</a:t>
            </a:r>
          </a:p>
          <a:p>
            <a:r>
              <a:rPr lang="fi-FI" altLang="fi-FI" sz="1600" b="1" dirty="0" smtClean="0">
                <a:cs typeface="Arial" panose="020B0604020202020204" pitchFamily="34" charset="0"/>
              </a:rPr>
              <a:t>Henkinen ja eettinen kehittyminen</a:t>
            </a:r>
          </a:p>
          <a:p>
            <a:r>
              <a:rPr lang="fi-FI" altLang="fi-FI" sz="1600" b="1" dirty="0" smtClean="0">
                <a:cs typeface="Arial" panose="020B0604020202020204" pitchFamily="34" charset="0"/>
              </a:rPr>
              <a:t>Fyysisiin muutoksiin sopeutuminen</a:t>
            </a:r>
          </a:p>
          <a:p>
            <a:endParaRPr lang="fi-FI" altLang="fi-FI" dirty="0" smtClean="0">
              <a:cs typeface="Arial" panose="020B0604020202020204" pitchFamily="34" charset="0"/>
            </a:endParaRPr>
          </a:p>
        </p:txBody>
      </p:sp>
      <p:sp>
        <p:nvSpPr>
          <p:cNvPr id="61444"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F9210C-5D68-437B-B789-7587802DF984}" type="slidenum">
              <a:rPr lang="fi-FI" altLang="fi-FI">
                <a:latin typeface="Times New Roman" panose="02020603050405020304" pitchFamily="18" charset="0"/>
              </a:rPr>
              <a:pPr/>
              <a:t>2</a:t>
            </a:fld>
            <a:endParaRPr lang="fi-FI" altLang="fi-FI">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49</a:t>
            </a:fld>
            <a:endParaRPr lang="fi-FI" altLang="fi-FI"/>
          </a:p>
        </p:txBody>
      </p:sp>
    </p:spTree>
    <p:extLst>
      <p:ext uri="{BB962C8B-B14F-4D97-AF65-F5344CB8AC3E}">
        <p14:creationId xmlns:p14="http://schemas.microsoft.com/office/powerpoint/2010/main" val="380222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lstStyle/>
          <a:p>
            <a:pPr>
              <a:defRPr/>
            </a:pPr>
            <a:endParaRPr lang="fi-FI" dirty="0"/>
          </a:p>
        </p:txBody>
      </p:sp>
      <p:sp>
        <p:nvSpPr>
          <p:cNvPr id="62468"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B60096-0967-4E27-9725-AC94B1542086}" type="slidenum">
              <a:rPr lang="fi-FI" altLang="fi-FI">
                <a:latin typeface="Times New Roman" panose="02020603050405020304" pitchFamily="18" charset="0"/>
              </a:rPr>
              <a:pPr/>
              <a:t>13</a:t>
            </a:fld>
            <a:endParaRPr lang="fi-FI" altLang="fi-FI">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n kuvan paikkamerkki 1"/>
          <p:cNvSpPr>
            <a:spLocks noGrp="1" noRot="1" noChangeAspect="1" noTextEdit="1"/>
          </p:cNvSpPr>
          <p:nvPr>
            <p:ph type="sldImg"/>
          </p:nvPr>
        </p:nvSpPr>
        <p:spPr>
          <a:ln/>
        </p:spPr>
      </p:sp>
      <p:sp>
        <p:nvSpPr>
          <p:cNvPr id="6349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cs typeface="Arial" panose="020B0604020202020204" pitchFamily="34" charset="0"/>
              </a:rPr>
              <a:t>Liikunta-aktiivisuuden pysyvyyden korrelaatiot ovat aikuisilla kohtalaisella tasolla, 0.35:stä 0.65:een (Telama 2009) Suomalainen 28-vuoden seurantatutkimuksen (Kirjonen ym. 2006) tulokset kertovat melko voimakkaasta liikunta-aktiivisuuden polarisaatiosta. Alhainen lähtötason liikunta-aktiivisuus, työntekijäasema, naissukupuoli, korkea BMI ja alhaiseksi koettu terveys olivat merkittäviä inaktiivisuuden ennustajia niin 5 vuoden seurannassa vuonna 1978 kuin vuonna 2000, 28 vuotta myöhemmin. Kansallisessa FINRISKI -tutkimuksessa (Borodulin ym. 2012) seurattiin 30–80-vuotiaita miehiä ja naisia vuodesta 1978 vuoteen 2001. Voimakkain liikunta-aktiivisuuden ennustaja oli lähtötason liikunta-aktiivisuus. Muut positiiviset tekijät olivat sosiaalinen nousu, työliikunta ja kohtalaisen painon säilyttäminen seurannan aikana. </a:t>
            </a:r>
          </a:p>
          <a:p>
            <a:endParaRPr lang="fi-FI" altLang="fi-FI" smtClean="0">
              <a:cs typeface="Arial" panose="020B0604020202020204" pitchFamily="34" charset="0"/>
            </a:endParaRPr>
          </a:p>
        </p:txBody>
      </p:sp>
      <p:sp>
        <p:nvSpPr>
          <p:cNvPr id="63492"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9B54D7D-ACA0-4998-8F5E-CAC6F6DE3410}" type="slidenum">
              <a:rPr lang="fi-FI" altLang="fi-FI"/>
              <a:pPr>
                <a:spcBef>
                  <a:spcPct val="0"/>
                </a:spcBef>
              </a:pPr>
              <a:t>14</a:t>
            </a:fld>
            <a:endParaRPr lang="fi-FI" alt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n kuvan paikkamerkki 1"/>
          <p:cNvSpPr>
            <a:spLocks noGrp="1" noRot="1" noChangeAspect="1" noTextEdit="1"/>
          </p:cNvSpPr>
          <p:nvPr>
            <p:ph type="sldImg"/>
          </p:nvPr>
        </p:nvSpPr>
        <p:spPr>
          <a:ln/>
        </p:spPr>
      </p:sp>
      <p:sp>
        <p:nvSpPr>
          <p:cNvPr id="6144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i-FI" smtClean="0">
                <a:cs typeface="Arial" panose="020B0604020202020204" pitchFamily="34" charset="0"/>
              </a:rPr>
              <a:t>The review suggests that life change events affect participation in physical activity, generally decreasing participation after a change in employment or a change in residence status or having children, </a:t>
            </a:r>
          </a:p>
          <a:p>
            <a:endParaRPr lang="en-US" altLang="fi-FI" smtClean="0">
              <a:cs typeface="Arial" panose="020B0604020202020204" pitchFamily="34" charset="0"/>
            </a:endParaRPr>
          </a:p>
          <a:p>
            <a:r>
              <a:rPr lang="en-US" altLang="fi-FI" smtClean="0">
                <a:cs typeface="Arial" panose="020B0604020202020204" pitchFamily="34" charset="0"/>
              </a:rPr>
              <a:t>but having no effect during pregnancy, or even producing some increase in participation.</a:t>
            </a:r>
          </a:p>
          <a:p>
            <a:r>
              <a:rPr lang="en-US" altLang="fi-FI" smtClean="0">
                <a:cs typeface="Arial" panose="020B0604020202020204" pitchFamily="34" charset="0"/>
              </a:rPr>
              <a:t>After serious diseases the results have varied; in two studies of women with cancer, Pinto et al. [48] found no change in exercise participation, but Satia et al. [49] reported an increase in physical activity participation over a 2-year period of follow-up.  Brown et al [50] studied young (22-27 years), middle-aged (51-56 years), and older (73-78 years) Australian women on two occasions, three years apart. </a:t>
            </a:r>
          </a:p>
          <a:p>
            <a:r>
              <a:rPr lang="en-US" altLang="fi-FI" smtClean="0">
                <a:cs typeface="Arial" panose="020B0604020202020204" pitchFamily="34" charset="0"/>
              </a:rPr>
              <a:t>Decreasing physical activity was associated with marriage and childbirth in young women and with declining health in older women. Increasing physical activity was associated with retirement and the death of a spouse in the middle-aged women. Stressful events such as divorce, harassment at work, and violence were also associated with changing physical activity. </a:t>
            </a:r>
          </a:p>
          <a:p>
            <a:endParaRPr lang="fi-FI" altLang="fi-FI" smtClean="0">
              <a:cs typeface="Arial" panose="020B0604020202020204" pitchFamily="34" charset="0"/>
            </a:endParaRPr>
          </a:p>
        </p:txBody>
      </p:sp>
      <p:sp>
        <p:nvSpPr>
          <p:cNvPr id="61444"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964B8E-F4A5-458E-945B-1FD07B8B2495}" type="slidenum">
              <a:rPr lang="fi-FI" altLang="fi-FI">
                <a:latin typeface="Times New Roman" panose="02020603050405020304" pitchFamily="18" charset="0"/>
              </a:rPr>
              <a:pPr/>
              <a:t>15</a:t>
            </a:fld>
            <a:endParaRPr lang="fi-FI" altLang="fi-FI">
              <a:latin typeface="Times New Roman" panose="02020603050405020304" pitchFamily="18" charset="0"/>
            </a:endParaRPr>
          </a:p>
        </p:txBody>
      </p:sp>
    </p:spTree>
    <p:extLst>
      <p:ext uri="{BB962C8B-B14F-4D97-AF65-F5344CB8AC3E}">
        <p14:creationId xmlns:p14="http://schemas.microsoft.com/office/powerpoint/2010/main" val="252155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n kuvan paikkamerkki 1"/>
          <p:cNvSpPr>
            <a:spLocks noGrp="1" noRot="1" noChangeAspect="1" noTextEdit="1"/>
          </p:cNvSpPr>
          <p:nvPr>
            <p:ph type="sldImg"/>
          </p:nvPr>
        </p:nvSpPr>
        <p:spPr>
          <a:ln/>
        </p:spPr>
      </p:sp>
      <p:sp>
        <p:nvSpPr>
          <p:cNvPr id="65539"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z="2400" smtClean="0">
              <a:cs typeface="Arial" panose="020B0604020202020204" pitchFamily="34" charset="0"/>
            </a:endParaRPr>
          </a:p>
        </p:txBody>
      </p:sp>
      <p:sp>
        <p:nvSpPr>
          <p:cNvPr id="65540"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EC08D0C-CFF3-45A2-B167-885D23C02EF1}" type="slidenum">
              <a:rPr lang="fi-FI" altLang="fi-FI"/>
              <a:pPr>
                <a:spcBef>
                  <a:spcPct val="0"/>
                </a:spcBef>
              </a:pPr>
              <a:t>16</a:t>
            </a:fld>
            <a:endParaRPr lang="fi-FI" alt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Perustuu kysymykseen. "Kuinka paljon liikutte ja rasitatte itseänne ruumiillisesti vapaa-aikana? Älkää laskeko mukaan työmatkaliikuntaa." Vastausvaihtoehtoina esitettiin 1) luen, katselen televisiota ja teen askareita, jotka eivät juuri rasita ruumiillisesti, 2) kävelen, pyöräilen, tai teen kevyttä koti- ja pihatyötä yms. useita tunteja viikossa ja 3) harrastan varsinaista kuntoliikuntaa tai urheilua kuten juoksua, hiihtoa, uintia, tai pallopelejä useita tunteja viikossa. Tarkastelussa ovat vastausvaihtoehdon 3) 3) harrastan varsinaista kuntoliikuntaa tai urheilua kuten juoksua, hiihtoa, uintia, tai pallopelejä useita tunteja viikossa vastanneiden osuus. Osuuksille on laskettu 95 % luottamusvälit huomioiden otanta-asetelma. </a:t>
            </a:r>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20</a:t>
            </a:fld>
            <a:endParaRPr lang="fi-FI" altLang="fi-FI"/>
          </a:p>
        </p:txBody>
      </p:sp>
    </p:spTree>
    <p:extLst>
      <p:ext uri="{BB962C8B-B14F-4D97-AF65-F5344CB8AC3E}">
        <p14:creationId xmlns:p14="http://schemas.microsoft.com/office/powerpoint/2010/main" val="288020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6361701-7980-4188-9646-425CE73B3108}" type="slidenum">
              <a:rPr lang="fi-FI" altLang="fi-FI" smtClean="0"/>
              <a:pPr/>
              <a:t>21</a:t>
            </a:fld>
            <a:endParaRPr lang="fi-FI" altLang="fi-FI"/>
          </a:p>
        </p:txBody>
      </p:sp>
    </p:spTree>
    <p:extLst>
      <p:ext uri="{BB962C8B-B14F-4D97-AF65-F5344CB8AC3E}">
        <p14:creationId xmlns:p14="http://schemas.microsoft.com/office/powerpoint/2010/main" val="338291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fi-FI" sz="1200" i="1" dirty="0" smtClean="0">
                <a:solidFill>
                  <a:schemeClr val="bg1"/>
                </a:solidFill>
              </a:rPr>
              <a:t>Kaikkonen ym. Alueellisen terveys- ja hyvinvointitutkimuksen perustulokset 2010-2014. verkkojulkaisu: www.thl.fi/ath</a:t>
            </a:r>
          </a:p>
          <a:p>
            <a:endParaRPr lang="fi-FI" dirty="0"/>
          </a:p>
        </p:txBody>
      </p:sp>
      <p:sp>
        <p:nvSpPr>
          <p:cNvPr id="4" name="Slide Number Placeholder 3"/>
          <p:cNvSpPr>
            <a:spLocks noGrp="1"/>
          </p:cNvSpPr>
          <p:nvPr>
            <p:ph type="sldNum" sz="quarter" idx="10"/>
          </p:nvPr>
        </p:nvSpPr>
        <p:spPr/>
        <p:txBody>
          <a:bodyPr/>
          <a:lstStyle/>
          <a:p>
            <a:fld id="{16361701-7980-4188-9646-425CE73B3108}" type="slidenum">
              <a:rPr lang="fi-FI" altLang="fi-FI" smtClean="0"/>
              <a:pPr/>
              <a:t>22</a:t>
            </a:fld>
            <a:endParaRPr lang="fi-FI" altLang="fi-FI"/>
          </a:p>
        </p:txBody>
      </p:sp>
    </p:spTree>
    <p:extLst>
      <p:ext uri="{BB962C8B-B14F-4D97-AF65-F5344CB8AC3E}">
        <p14:creationId xmlns:p14="http://schemas.microsoft.com/office/powerpoint/2010/main" val="367810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Suorakulmio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Suorakulmio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uorakulmio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Suorakulmio 17"/>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uora yhdysviiva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uora yhdysviiva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uora yhdysviiva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uora yhdysviiva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uora yhdysviiva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uora yhdysviiva 25"/>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Suorakulmi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Ellipsi 27"/>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Ellipsi 28"/>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Ellipsi 29"/>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Ellipsi 30"/>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Ellipsi 31"/>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Otsikko 7"/>
          <p:cNvSpPr>
            <a:spLocks noGrp="1"/>
          </p:cNvSpPr>
          <p:nvPr>
            <p:ph type="ctrTitle"/>
          </p:nvPr>
        </p:nvSpPr>
        <p:spPr>
          <a:xfrm>
            <a:off x="2286000" y="3124200"/>
            <a:ext cx="6172200" cy="1894362"/>
          </a:xfrm>
        </p:spPr>
        <p:txBody>
          <a:bodyPr/>
          <a:lstStyle>
            <a:lvl1pPr>
              <a:defRPr b="1"/>
            </a:lvl1pPr>
          </a:lstStyle>
          <a:p>
            <a:r>
              <a:rPr lang="fi-FI" smtClean="0"/>
              <a:t>Muokkaa perustyyl. napsautt.</a:t>
            </a:r>
            <a:endParaRPr lang="en-US"/>
          </a:p>
        </p:txBody>
      </p:sp>
      <p:sp>
        <p:nvSpPr>
          <p:cNvPr id="9" name="Alaotsikk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Muokkaa alaotsikon perustyyliä napsautt.</a:t>
            </a:r>
            <a:endParaRPr lang="en-US"/>
          </a:p>
        </p:txBody>
      </p:sp>
      <p:sp>
        <p:nvSpPr>
          <p:cNvPr id="22" name="Päivämäärän paikkamerkki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Alatunnisteen paikkamerkki 16"/>
          <p:cNvSpPr>
            <a:spLocks noGrp="1"/>
          </p:cNvSpPr>
          <p:nvPr>
            <p:ph type="ftr" sz="quarter" idx="11"/>
          </p:nvPr>
        </p:nvSpPr>
        <p:spPr bwMode="auto">
          <a:xfrm rot="5400000">
            <a:off x="7077076" y="4181475"/>
            <a:ext cx="3657600" cy="384175"/>
          </a:xfrm>
        </p:spPr>
        <p:txBody>
          <a:bodyPr/>
          <a:lstStyle>
            <a:lvl1pPr>
              <a:defRPr/>
            </a:lvl1pPr>
          </a:lstStyle>
          <a:p>
            <a:pPr>
              <a:defRPr/>
            </a:pPr>
            <a:r>
              <a:rPr lang="en-US" smtClean="0"/>
              <a:t>MH2019</a:t>
            </a:r>
            <a:endParaRPr lang="en-US"/>
          </a:p>
        </p:txBody>
      </p:sp>
      <p:sp>
        <p:nvSpPr>
          <p:cNvPr id="24" name="Dian numeron paikkamerkki 28"/>
          <p:cNvSpPr>
            <a:spLocks noGrp="1"/>
          </p:cNvSpPr>
          <p:nvPr>
            <p:ph type="sldNum" sz="quarter" idx="12"/>
          </p:nvPr>
        </p:nvSpPr>
        <p:spPr bwMode="auto">
          <a:xfrm>
            <a:off x="1325563" y="4929188"/>
            <a:ext cx="609600" cy="517525"/>
          </a:xfrm>
        </p:spPr>
        <p:txBody>
          <a:bodyPr/>
          <a:lstStyle>
            <a:lvl1pPr>
              <a:defRPr/>
            </a:lvl1pPr>
          </a:lstStyle>
          <a:p>
            <a:fld id="{719DBD83-014B-4BB5-8922-796F997CC00A}" type="slidenum">
              <a:rPr lang="en-US" altLang="fi-FI"/>
              <a:pPr/>
              <a:t>‹#›</a:t>
            </a:fld>
            <a:endParaRPr lang="en-US" altLang="fi-FI"/>
          </a:p>
        </p:txBody>
      </p:sp>
    </p:spTree>
    <p:extLst>
      <p:ext uri="{BB962C8B-B14F-4D97-AF65-F5344CB8AC3E}">
        <p14:creationId xmlns:p14="http://schemas.microsoft.com/office/powerpoint/2010/main" val="10995108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pPr>
              <a:defRPr/>
            </a:pPr>
            <a:endParaRPr lang="en-US"/>
          </a:p>
        </p:txBody>
      </p:sp>
      <p:sp>
        <p:nvSpPr>
          <p:cNvPr id="5" name="Alatunnisteen paikkamerkki 2"/>
          <p:cNvSpPr>
            <a:spLocks noGrp="1"/>
          </p:cNvSpPr>
          <p:nvPr>
            <p:ph type="ftr" sz="quarter" idx="11"/>
          </p:nvPr>
        </p:nvSpPr>
        <p:spPr/>
        <p:txBody>
          <a:bodyPr/>
          <a:lstStyle>
            <a:lvl1pPr>
              <a:defRPr/>
            </a:lvl1pPr>
          </a:lstStyle>
          <a:p>
            <a:pPr>
              <a:defRPr/>
            </a:pPr>
            <a:r>
              <a:rPr lang="en-US" smtClean="0"/>
              <a:t>MH2019</a:t>
            </a:r>
            <a:endParaRPr lang="en-US"/>
          </a:p>
        </p:txBody>
      </p:sp>
      <p:sp>
        <p:nvSpPr>
          <p:cNvPr id="6" name="Dian numeron paikkamerkki 22"/>
          <p:cNvSpPr>
            <a:spLocks noGrp="1"/>
          </p:cNvSpPr>
          <p:nvPr>
            <p:ph type="sldNum" sz="quarter" idx="12"/>
          </p:nvPr>
        </p:nvSpPr>
        <p:spPr/>
        <p:txBody>
          <a:bodyPr/>
          <a:lstStyle>
            <a:lvl1pPr>
              <a:defRPr/>
            </a:lvl1pPr>
          </a:lstStyle>
          <a:p>
            <a:fld id="{430EEB9B-C10A-4D05-B1A4-8C9DE4F38C57}" type="slidenum">
              <a:rPr lang="en-US" altLang="fi-FI"/>
              <a:pPr/>
              <a:t>‹#›</a:t>
            </a:fld>
            <a:endParaRPr lang="en-US" altLang="fi-FI"/>
          </a:p>
        </p:txBody>
      </p:sp>
    </p:spTree>
    <p:extLst>
      <p:ext uri="{BB962C8B-B14F-4D97-AF65-F5344CB8AC3E}">
        <p14:creationId xmlns:p14="http://schemas.microsoft.com/office/powerpoint/2010/main" val="293278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9"/>
            <a:ext cx="1676400" cy="5851525"/>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pPr>
              <a:defRPr/>
            </a:pPr>
            <a:endParaRPr lang="en-US"/>
          </a:p>
        </p:txBody>
      </p:sp>
      <p:sp>
        <p:nvSpPr>
          <p:cNvPr id="5" name="Alatunnisteen paikkamerkki 2"/>
          <p:cNvSpPr>
            <a:spLocks noGrp="1"/>
          </p:cNvSpPr>
          <p:nvPr>
            <p:ph type="ftr" sz="quarter" idx="11"/>
          </p:nvPr>
        </p:nvSpPr>
        <p:spPr/>
        <p:txBody>
          <a:bodyPr/>
          <a:lstStyle>
            <a:lvl1pPr>
              <a:defRPr/>
            </a:lvl1pPr>
          </a:lstStyle>
          <a:p>
            <a:pPr>
              <a:defRPr/>
            </a:pPr>
            <a:r>
              <a:rPr lang="en-US" smtClean="0"/>
              <a:t>MH2019</a:t>
            </a:r>
            <a:endParaRPr lang="en-US"/>
          </a:p>
        </p:txBody>
      </p:sp>
      <p:sp>
        <p:nvSpPr>
          <p:cNvPr id="6" name="Dian numeron paikkamerkki 22"/>
          <p:cNvSpPr>
            <a:spLocks noGrp="1"/>
          </p:cNvSpPr>
          <p:nvPr>
            <p:ph type="sldNum" sz="quarter" idx="12"/>
          </p:nvPr>
        </p:nvSpPr>
        <p:spPr/>
        <p:txBody>
          <a:bodyPr/>
          <a:lstStyle>
            <a:lvl1pPr>
              <a:defRPr/>
            </a:lvl1pPr>
          </a:lstStyle>
          <a:p>
            <a:fld id="{E6E5C7EA-4E46-4A1C-9181-11506D8BF521}" type="slidenum">
              <a:rPr lang="en-US" altLang="fi-FI"/>
              <a:pPr/>
              <a:t>‹#›</a:t>
            </a:fld>
            <a:endParaRPr lang="en-US" altLang="fi-FI"/>
          </a:p>
        </p:txBody>
      </p:sp>
    </p:spTree>
    <p:extLst>
      <p:ext uri="{BB962C8B-B14F-4D97-AF65-F5344CB8AC3E}">
        <p14:creationId xmlns:p14="http://schemas.microsoft.com/office/powerpoint/2010/main" val="39256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8" name="Sisällön paikkamerkki 7"/>
          <p:cNvSpPr>
            <a:spLocks noGrp="1"/>
          </p:cNvSpPr>
          <p:nvPr>
            <p:ph sz="quarter" idx="1"/>
          </p:nvPr>
        </p:nvSpPr>
        <p:spPr>
          <a:xfrm>
            <a:off x="457200" y="1600200"/>
            <a:ext cx="7467600" cy="487375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6"/>
          <p:cNvSpPr>
            <a:spLocks noGrp="1"/>
          </p:cNvSpPr>
          <p:nvPr>
            <p:ph type="dt" sz="half" idx="10"/>
          </p:nvPr>
        </p:nvSpPr>
        <p:spPr/>
        <p:txBody>
          <a:bodyPr rtlCol="0"/>
          <a:lstStyle>
            <a:lvl1pPr>
              <a:defRPr/>
            </a:lvl1pPr>
          </a:lstStyle>
          <a:p>
            <a:pPr>
              <a:defRPr/>
            </a:pPr>
            <a:endParaRPr lang="en-US"/>
          </a:p>
        </p:txBody>
      </p:sp>
      <p:sp>
        <p:nvSpPr>
          <p:cNvPr id="5" name="Dian numeron paikkamerkki 8"/>
          <p:cNvSpPr>
            <a:spLocks noGrp="1"/>
          </p:cNvSpPr>
          <p:nvPr>
            <p:ph type="sldNum" sz="quarter" idx="11"/>
          </p:nvPr>
        </p:nvSpPr>
        <p:spPr/>
        <p:txBody>
          <a:bodyPr/>
          <a:lstStyle>
            <a:lvl1pPr>
              <a:defRPr/>
            </a:lvl1pPr>
          </a:lstStyle>
          <a:p>
            <a:fld id="{7DD3C2C0-D7F8-477B-A552-4250E6F4664B}" type="slidenum">
              <a:rPr lang="en-US" altLang="fi-FI"/>
              <a:pPr/>
              <a:t>‹#›</a:t>
            </a:fld>
            <a:endParaRPr lang="en-US" altLang="fi-FI"/>
          </a:p>
        </p:txBody>
      </p:sp>
      <p:sp>
        <p:nvSpPr>
          <p:cNvPr id="6" name="Alatunnisteen paikkamerkki 9"/>
          <p:cNvSpPr>
            <a:spLocks noGrp="1"/>
          </p:cNvSpPr>
          <p:nvPr>
            <p:ph type="ftr" sz="quarter" idx="12"/>
          </p:nvPr>
        </p:nvSpPr>
        <p:spPr/>
        <p:txBody>
          <a:bodyPr rtlCol="0"/>
          <a:lstStyle>
            <a:lvl1pPr>
              <a:defRPr/>
            </a:lvl1pPr>
          </a:lstStyle>
          <a:p>
            <a:pPr>
              <a:defRPr/>
            </a:pPr>
            <a:r>
              <a:rPr lang="en-US" smtClean="0"/>
              <a:t>MH2019</a:t>
            </a:r>
            <a:endParaRPr lang="en-US"/>
          </a:p>
        </p:txBody>
      </p:sp>
    </p:spTree>
    <p:extLst>
      <p:ext uri="{BB962C8B-B14F-4D97-AF65-F5344CB8AC3E}">
        <p14:creationId xmlns:p14="http://schemas.microsoft.com/office/powerpoint/2010/main" val="38362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4" name="Suorakulmio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Suorakulmio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uorakulmio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Suorakulmio 17"/>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uora yhdysviiva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uora yhdysviiva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uora yhdysviiva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uora yhdysviiva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uora yhdysviiva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uorakulmio 2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i 26"/>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Ellipsi 27"/>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Ellipsi 2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Ellipsi 29"/>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Ellipsi 30"/>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uora yhdysviiva 31"/>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Otsikko 1"/>
          <p:cNvSpPr>
            <a:spLocks noGrp="1"/>
          </p:cNvSpPr>
          <p:nvPr>
            <p:ph type="title"/>
          </p:nvPr>
        </p:nvSpPr>
        <p:spPr>
          <a:xfrm>
            <a:off x="2286000" y="2895600"/>
            <a:ext cx="6172200" cy="2053590"/>
          </a:xfrm>
        </p:spPr>
        <p:txBody>
          <a:bodyPr/>
          <a:lstStyle>
            <a:lvl1pPr algn="l">
              <a:buNone/>
              <a:defRPr sz="3000" b="1" cap="small" baseline="0"/>
            </a:lvl1pPr>
          </a:lstStyle>
          <a:p>
            <a:r>
              <a:rPr lang="fi-FI" smtClean="0"/>
              <a:t>Muokkaa perustyyl. napsautt.</a:t>
            </a:r>
            <a:endParaRPr lang="en-US"/>
          </a:p>
        </p:txBody>
      </p:sp>
      <p:sp>
        <p:nvSpPr>
          <p:cNvPr id="3" name="Tekstin paikkamerkki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Muokkaa tekstin perustyylejä napsauttamalla</a:t>
            </a:r>
          </a:p>
        </p:txBody>
      </p:sp>
      <p:sp>
        <p:nvSpPr>
          <p:cNvPr id="20" name="Päivämäärän paikkamerkki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Alatunnisteen paikkamerkki 4"/>
          <p:cNvSpPr>
            <a:spLocks noGrp="1"/>
          </p:cNvSpPr>
          <p:nvPr>
            <p:ph type="ftr" sz="quarter" idx="11"/>
          </p:nvPr>
        </p:nvSpPr>
        <p:spPr bwMode="auto">
          <a:xfrm rot="5400000">
            <a:off x="7077076" y="4178300"/>
            <a:ext cx="3657600" cy="384175"/>
          </a:xfrm>
        </p:spPr>
        <p:txBody>
          <a:bodyPr/>
          <a:lstStyle>
            <a:lvl1pPr>
              <a:defRPr/>
            </a:lvl1pPr>
          </a:lstStyle>
          <a:p>
            <a:pPr>
              <a:defRPr/>
            </a:pPr>
            <a:r>
              <a:rPr lang="en-US" smtClean="0"/>
              <a:t>MH2019</a:t>
            </a:r>
            <a:endParaRPr lang="en-US"/>
          </a:p>
        </p:txBody>
      </p:sp>
      <p:sp>
        <p:nvSpPr>
          <p:cNvPr id="22" name="Dian numeron paikkamerkki 5"/>
          <p:cNvSpPr>
            <a:spLocks noGrp="1"/>
          </p:cNvSpPr>
          <p:nvPr>
            <p:ph type="sldNum" sz="quarter" idx="12"/>
          </p:nvPr>
        </p:nvSpPr>
        <p:spPr bwMode="auto">
          <a:xfrm>
            <a:off x="1339850" y="4929188"/>
            <a:ext cx="609600" cy="517525"/>
          </a:xfrm>
        </p:spPr>
        <p:txBody>
          <a:bodyPr/>
          <a:lstStyle>
            <a:lvl1pPr>
              <a:defRPr/>
            </a:lvl1pPr>
          </a:lstStyle>
          <a:p>
            <a:fld id="{191908BC-5B2C-4013-A42E-0DE2EB6505DC}" type="slidenum">
              <a:rPr lang="en-US" altLang="fi-FI"/>
              <a:pPr/>
              <a:t>‹#›</a:t>
            </a:fld>
            <a:endParaRPr lang="en-US" altLang="fi-FI"/>
          </a:p>
        </p:txBody>
      </p:sp>
    </p:spTree>
    <p:extLst>
      <p:ext uri="{BB962C8B-B14F-4D97-AF65-F5344CB8AC3E}">
        <p14:creationId xmlns:p14="http://schemas.microsoft.com/office/powerpoint/2010/main" val="37488798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9" name="Sisällön paikkamerkki 8"/>
          <p:cNvSpPr>
            <a:spLocks noGrp="1"/>
          </p:cNvSpPr>
          <p:nvPr>
            <p:ph sz="quarter" idx="1"/>
          </p:nvPr>
        </p:nvSpPr>
        <p:spPr>
          <a:xfrm>
            <a:off x="457200" y="1600200"/>
            <a:ext cx="3657600" cy="4572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1" name="Sisällön paikkamerkki 10"/>
          <p:cNvSpPr>
            <a:spLocks noGrp="1"/>
          </p:cNvSpPr>
          <p:nvPr>
            <p:ph sz="quarter" idx="2"/>
          </p:nvPr>
        </p:nvSpPr>
        <p:spPr>
          <a:xfrm>
            <a:off x="4270248" y="1600200"/>
            <a:ext cx="3657600" cy="4572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pPr>
              <a:defRPr/>
            </a:pPr>
            <a:endParaRPr lang="en-US"/>
          </a:p>
        </p:txBody>
      </p:sp>
      <p:sp>
        <p:nvSpPr>
          <p:cNvPr id="6" name="Alatunnisteen paikkamerkki 2"/>
          <p:cNvSpPr>
            <a:spLocks noGrp="1"/>
          </p:cNvSpPr>
          <p:nvPr>
            <p:ph type="ftr" sz="quarter" idx="11"/>
          </p:nvPr>
        </p:nvSpPr>
        <p:spPr/>
        <p:txBody>
          <a:bodyPr/>
          <a:lstStyle>
            <a:lvl1pPr>
              <a:defRPr/>
            </a:lvl1pPr>
          </a:lstStyle>
          <a:p>
            <a:pPr>
              <a:defRPr/>
            </a:pPr>
            <a:r>
              <a:rPr lang="en-US" smtClean="0"/>
              <a:t>MH2019</a:t>
            </a:r>
            <a:endParaRPr lang="en-US"/>
          </a:p>
        </p:txBody>
      </p:sp>
      <p:sp>
        <p:nvSpPr>
          <p:cNvPr id="7" name="Dian numeron paikkamerkki 22"/>
          <p:cNvSpPr>
            <a:spLocks noGrp="1"/>
          </p:cNvSpPr>
          <p:nvPr>
            <p:ph type="sldNum" sz="quarter" idx="12"/>
          </p:nvPr>
        </p:nvSpPr>
        <p:spPr/>
        <p:txBody>
          <a:bodyPr/>
          <a:lstStyle>
            <a:lvl1pPr>
              <a:defRPr/>
            </a:lvl1pPr>
          </a:lstStyle>
          <a:p>
            <a:fld id="{491D539E-E8B9-49FB-B310-8E45495282B1}" type="slidenum">
              <a:rPr lang="en-US" altLang="fi-FI"/>
              <a:pPr/>
              <a:t>‹#›</a:t>
            </a:fld>
            <a:endParaRPr lang="en-US" altLang="fi-FI"/>
          </a:p>
        </p:txBody>
      </p:sp>
    </p:spTree>
    <p:extLst>
      <p:ext uri="{BB962C8B-B14F-4D97-AF65-F5344CB8AC3E}">
        <p14:creationId xmlns:p14="http://schemas.microsoft.com/office/powerpoint/2010/main" val="267505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7543800" cy="1143000"/>
          </a:xfrm>
        </p:spPr>
        <p:txBody>
          <a:bodyPr/>
          <a:lstStyle>
            <a:lvl1pPr>
              <a:defRPr/>
            </a:lvl1pPr>
          </a:lstStyle>
          <a:p>
            <a:r>
              <a:rPr lang="fi-FI" smtClean="0"/>
              <a:t>Muokkaa perustyyl. napsautt.</a:t>
            </a:r>
            <a:endParaRPr lang="en-US"/>
          </a:p>
        </p:txBody>
      </p:sp>
      <p:sp>
        <p:nvSpPr>
          <p:cNvPr id="11" name="Sisällön paikkamerkki 10"/>
          <p:cNvSpPr>
            <a:spLocks noGrp="1"/>
          </p:cNvSpPr>
          <p:nvPr>
            <p:ph sz="quarter" idx="2"/>
          </p:nvPr>
        </p:nvSpPr>
        <p:spPr>
          <a:xfrm>
            <a:off x="457200" y="2362200"/>
            <a:ext cx="3657600" cy="3886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3" name="Sisällön paikkamerkki 12"/>
          <p:cNvSpPr>
            <a:spLocks noGrp="1"/>
          </p:cNvSpPr>
          <p:nvPr>
            <p:ph sz="quarter" idx="4"/>
          </p:nvPr>
        </p:nvSpPr>
        <p:spPr>
          <a:xfrm>
            <a:off x="4371975" y="2362200"/>
            <a:ext cx="3657600" cy="3886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2" name="Tekstin paikkamerkki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i-FI" smtClean="0"/>
              <a:t>Muokkaa tekstin perustyylejä napsauttamalla</a:t>
            </a:r>
          </a:p>
        </p:txBody>
      </p:sp>
      <p:sp>
        <p:nvSpPr>
          <p:cNvPr id="14" name="Tekstin paikkamerkki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i-FI" smtClean="0"/>
              <a:t>Muokkaa tekstin perustyylejä napsauttamalla</a:t>
            </a:r>
          </a:p>
        </p:txBody>
      </p:sp>
      <p:sp>
        <p:nvSpPr>
          <p:cNvPr id="7" name="Päivämäärän paikkamerkki 13"/>
          <p:cNvSpPr>
            <a:spLocks noGrp="1"/>
          </p:cNvSpPr>
          <p:nvPr>
            <p:ph type="dt" sz="half" idx="10"/>
          </p:nvPr>
        </p:nvSpPr>
        <p:spPr/>
        <p:txBody>
          <a:bodyPr/>
          <a:lstStyle>
            <a:lvl1pPr>
              <a:defRPr/>
            </a:lvl1pPr>
          </a:lstStyle>
          <a:p>
            <a:pPr>
              <a:defRPr/>
            </a:pPr>
            <a:endParaRPr lang="en-US"/>
          </a:p>
        </p:txBody>
      </p:sp>
      <p:sp>
        <p:nvSpPr>
          <p:cNvPr id="8" name="Alatunnisteen paikkamerkki 2"/>
          <p:cNvSpPr>
            <a:spLocks noGrp="1"/>
          </p:cNvSpPr>
          <p:nvPr>
            <p:ph type="ftr" sz="quarter" idx="11"/>
          </p:nvPr>
        </p:nvSpPr>
        <p:spPr/>
        <p:txBody>
          <a:bodyPr/>
          <a:lstStyle>
            <a:lvl1pPr>
              <a:defRPr/>
            </a:lvl1pPr>
          </a:lstStyle>
          <a:p>
            <a:pPr>
              <a:defRPr/>
            </a:pPr>
            <a:r>
              <a:rPr lang="en-US" smtClean="0"/>
              <a:t>MH2019</a:t>
            </a:r>
            <a:endParaRPr lang="en-US"/>
          </a:p>
        </p:txBody>
      </p:sp>
      <p:sp>
        <p:nvSpPr>
          <p:cNvPr id="9" name="Dian numeron paikkamerkki 22"/>
          <p:cNvSpPr>
            <a:spLocks noGrp="1"/>
          </p:cNvSpPr>
          <p:nvPr>
            <p:ph type="sldNum" sz="quarter" idx="12"/>
          </p:nvPr>
        </p:nvSpPr>
        <p:spPr/>
        <p:txBody>
          <a:bodyPr/>
          <a:lstStyle>
            <a:lvl1pPr>
              <a:defRPr/>
            </a:lvl1pPr>
          </a:lstStyle>
          <a:p>
            <a:fld id="{13B03EB9-E583-4F5C-8AA5-890F70359430}" type="slidenum">
              <a:rPr lang="en-US" altLang="fi-FI"/>
              <a:pPr/>
              <a:t>‹#›</a:t>
            </a:fld>
            <a:endParaRPr lang="en-US" altLang="fi-FI"/>
          </a:p>
        </p:txBody>
      </p:sp>
    </p:spTree>
    <p:extLst>
      <p:ext uri="{BB962C8B-B14F-4D97-AF65-F5344CB8AC3E}">
        <p14:creationId xmlns:p14="http://schemas.microsoft.com/office/powerpoint/2010/main" val="405073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äivämäärän paikkamerkki 5"/>
          <p:cNvSpPr>
            <a:spLocks noGrp="1"/>
          </p:cNvSpPr>
          <p:nvPr>
            <p:ph type="dt" sz="half" idx="10"/>
          </p:nvPr>
        </p:nvSpPr>
        <p:spPr/>
        <p:txBody>
          <a:bodyPr rtlCol="0"/>
          <a:lstStyle>
            <a:lvl1pPr>
              <a:defRPr/>
            </a:lvl1pPr>
          </a:lstStyle>
          <a:p>
            <a:pPr>
              <a:defRPr/>
            </a:pPr>
            <a:endParaRPr lang="en-US"/>
          </a:p>
        </p:txBody>
      </p:sp>
      <p:sp>
        <p:nvSpPr>
          <p:cNvPr id="4" name="Dian numeron paikkamerkki 6"/>
          <p:cNvSpPr>
            <a:spLocks noGrp="1"/>
          </p:cNvSpPr>
          <p:nvPr>
            <p:ph type="sldNum" sz="quarter" idx="11"/>
          </p:nvPr>
        </p:nvSpPr>
        <p:spPr/>
        <p:txBody>
          <a:bodyPr/>
          <a:lstStyle>
            <a:lvl1pPr>
              <a:defRPr/>
            </a:lvl1pPr>
          </a:lstStyle>
          <a:p>
            <a:fld id="{CE171666-A3DE-4E54-9031-AD6AC31F7BEF}" type="slidenum">
              <a:rPr lang="en-US" altLang="fi-FI"/>
              <a:pPr/>
              <a:t>‹#›</a:t>
            </a:fld>
            <a:endParaRPr lang="en-US" altLang="fi-FI"/>
          </a:p>
        </p:txBody>
      </p:sp>
      <p:sp>
        <p:nvSpPr>
          <p:cNvPr id="5" name="Alatunnisteen paikkamerkki 7"/>
          <p:cNvSpPr>
            <a:spLocks noGrp="1"/>
          </p:cNvSpPr>
          <p:nvPr>
            <p:ph type="ftr" sz="quarter" idx="12"/>
          </p:nvPr>
        </p:nvSpPr>
        <p:spPr/>
        <p:txBody>
          <a:bodyPr rtlCol="0"/>
          <a:lstStyle>
            <a:lvl1pPr>
              <a:defRPr/>
            </a:lvl1pPr>
          </a:lstStyle>
          <a:p>
            <a:pPr>
              <a:defRPr/>
            </a:pPr>
            <a:r>
              <a:rPr lang="en-US" smtClean="0"/>
              <a:t>MH2019</a:t>
            </a:r>
            <a:endParaRPr lang="en-US"/>
          </a:p>
        </p:txBody>
      </p:sp>
    </p:spTree>
    <p:extLst>
      <p:ext uri="{BB962C8B-B14F-4D97-AF65-F5344CB8AC3E}">
        <p14:creationId xmlns:p14="http://schemas.microsoft.com/office/powerpoint/2010/main" val="101922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3"/>
          <p:cNvSpPr>
            <a:spLocks noGrp="1"/>
          </p:cNvSpPr>
          <p:nvPr>
            <p:ph type="dt" sz="half" idx="10"/>
          </p:nvPr>
        </p:nvSpPr>
        <p:spPr/>
        <p:txBody>
          <a:bodyPr/>
          <a:lstStyle>
            <a:lvl1pPr>
              <a:defRPr/>
            </a:lvl1pPr>
          </a:lstStyle>
          <a:p>
            <a:pPr>
              <a:defRPr/>
            </a:pPr>
            <a:endParaRPr lang="en-US"/>
          </a:p>
        </p:txBody>
      </p:sp>
      <p:sp>
        <p:nvSpPr>
          <p:cNvPr id="3" name="Alatunnisteen paikkamerkki 2"/>
          <p:cNvSpPr>
            <a:spLocks noGrp="1"/>
          </p:cNvSpPr>
          <p:nvPr>
            <p:ph type="ftr" sz="quarter" idx="11"/>
          </p:nvPr>
        </p:nvSpPr>
        <p:spPr/>
        <p:txBody>
          <a:bodyPr/>
          <a:lstStyle>
            <a:lvl1pPr>
              <a:defRPr/>
            </a:lvl1pPr>
          </a:lstStyle>
          <a:p>
            <a:pPr>
              <a:defRPr/>
            </a:pPr>
            <a:r>
              <a:rPr lang="en-US" smtClean="0"/>
              <a:t>MH2019</a:t>
            </a:r>
            <a:endParaRPr lang="en-US"/>
          </a:p>
        </p:txBody>
      </p:sp>
      <p:sp>
        <p:nvSpPr>
          <p:cNvPr id="4" name="Dian numeron paikkamerkki 22"/>
          <p:cNvSpPr>
            <a:spLocks noGrp="1"/>
          </p:cNvSpPr>
          <p:nvPr>
            <p:ph type="sldNum" sz="quarter" idx="12"/>
          </p:nvPr>
        </p:nvSpPr>
        <p:spPr/>
        <p:txBody>
          <a:bodyPr/>
          <a:lstStyle>
            <a:lvl1pPr>
              <a:defRPr/>
            </a:lvl1pPr>
          </a:lstStyle>
          <a:p>
            <a:fld id="{75D49F35-D228-4B64-8104-C8FCCAE18F86}" type="slidenum">
              <a:rPr lang="en-US" altLang="fi-FI"/>
              <a:pPr/>
              <a:t>‹#›</a:t>
            </a:fld>
            <a:endParaRPr lang="en-US" altLang="fi-FI"/>
          </a:p>
        </p:txBody>
      </p:sp>
    </p:spTree>
    <p:extLst>
      <p:ext uri="{BB962C8B-B14F-4D97-AF65-F5344CB8AC3E}">
        <p14:creationId xmlns:p14="http://schemas.microsoft.com/office/powerpoint/2010/main" val="8860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5" name="Suora yhdysviiva 1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uora yhdysviiva 14"/>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uora yhdysviiva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8" name="Suora yhdysviiva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9" name="Suorakulmio 1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uora yhdysviiva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1" name="Ellipsi 2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Otsikko 1"/>
          <p:cNvSpPr>
            <a:spLocks noGrp="1"/>
          </p:cNvSpPr>
          <p:nvPr>
            <p:ph type="title"/>
          </p:nvPr>
        </p:nvSpPr>
        <p:spPr>
          <a:xfrm rot="5400000">
            <a:off x="3371850" y="3200400"/>
            <a:ext cx="6309360" cy="457200"/>
          </a:xfrm>
        </p:spPr>
        <p:txBody>
          <a:bodyPr/>
          <a:lstStyle>
            <a:lvl1pPr algn="l">
              <a:buNone/>
              <a:defRPr sz="2000" b="1" cap="small" baseline="0"/>
            </a:lvl1pPr>
          </a:lstStyle>
          <a:p>
            <a:r>
              <a:rPr lang="fi-FI" smtClean="0"/>
              <a:t>Muokkaa perustyyl. napsautt.</a:t>
            </a:r>
            <a:endParaRPr lang="en-US"/>
          </a:p>
        </p:txBody>
      </p:sp>
      <p:sp>
        <p:nvSpPr>
          <p:cNvPr id="3" name="Tekstin paikkamerkki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i-FI" smtClean="0"/>
              <a:t>Muokkaa tekstin perustyylejä napsauttamalla</a:t>
            </a:r>
          </a:p>
        </p:txBody>
      </p:sp>
      <p:sp>
        <p:nvSpPr>
          <p:cNvPr id="18" name="Sisällön paikkamerkki 17"/>
          <p:cNvSpPr>
            <a:spLocks noGrp="1"/>
          </p:cNvSpPr>
          <p:nvPr>
            <p:ph sz="quarter" idx="1"/>
          </p:nvPr>
        </p:nvSpPr>
        <p:spPr>
          <a:xfrm>
            <a:off x="304800" y="274320"/>
            <a:ext cx="5638800" cy="632764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2" name="Päivämäärän paikkamerkki 20"/>
          <p:cNvSpPr>
            <a:spLocks noGrp="1"/>
          </p:cNvSpPr>
          <p:nvPr>
            <p:ph type="dt" sz="half" idx="10"/>
          </p:nvPr>
        </p:nvSpPr>
        <p:spPr/>
        <p:txBody>
          <a:bodyPr rtlCol="0"/>
          <a:lstStyle>
            <a:lvl1pPr>
              <a:defRPr/>
            </a:lvl1pPr>
          </a:lstStyle>
          <a:p>
            <a:pPr>
              <a:defRPr/>
            </a:pPr>
            <a:endParaRPr lang="en-US"/>
          </a:p>
        </p:txBody>
      </p:sp>
      <p:sp>
        <p:nvSpPr>
          <p:cNvPr id="13" name="Dian numeron paikkamerkki 21"/>
          <p:cNvSpPr>
            <a:spLocks noGrp="1"/>
          </p:cNvSpPr>
          <p:nvPr>
            <p:ph type="sldNum" sz="quarter" idx="11"/>
          </p:nvPr>
        </p:nvSpPr>
        <p:spPr/>
        <p:txBody>
          <a:bodyPr/>
          <a:lstStyle>
            <a:lvl1pPr>
              <a:defRPr/>
            </a:lvl1pPr>
          </a:lstStyle>
          <a:p>
            <a:fld id="{1C6E58A9-C141-4C32-AF3E-59CCEF2A1403}" type="slidenum">
              <a:rPr lang="en-US" altLang="fi-FI"/>
              <a:pPr/>
              <a:t>‹#›</a:t>
            </a:fld>
            <a:endParaRPr lang="en-US" altLang="fi-FI"/>
          </a:p>
        </p:txBody>
      </p:sp>
      <p:sp>
        <p:nvSpPr>
          <p:cNvPr id="14" name="Alatunnisteen paikkamerkki 22"/>
          <p:cNvSpPr>
            <a:spLocks noGrp="1"/>
          </p:cNvSpPr>
          <p:nvPr>
            <p:ph type="ftr" sz="quarter" idx="12"/>
          </p:nvPr>
        </p:nvSpPr>
        <p:spPr/>
        <p:txBody>
          <a:bodyPr rtlCol="0"/>
          <a:lstStyle>
            <a:lvl1pPr>
              <a:defRPr/>
            </a:lvl1pPr>
          </a:lstStyle>
          <a:p>
            <a:pPr>
              <a:defRPr/>
            </a:pPr>
            <a:r>
              <a:rPr lang="en-US" smtClean="0"/>
              <a:t>MH2019</a:t>
            </a:r>
            <a:endParaRPr lang="en-US"/>
          </a:p>
        </p:txBody>
      </p:sp>
    </p:spTree>
    <p:extLst>
      <p:ext uri="{BB962C8B-B14F-4D97-AF65-F5344CB8AC3E}">
        <p14:creationId xmlns:p14="http://schemas.microsoft.com/office/powerpoint/2010/main" val="40281434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5" name="Suora yhdysviiva 12"/>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Ellipsi 14"/>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uora yhdysviiva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8" name="Suorakulmio 1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ora yhdysviiva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 name="Suora yhdysviiva 1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uora yhdysviiva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 name="Otsikko 1"/>
          <p:cNvSpPr>
            <a:spLocks noGrp="1"/>
          </p:cNvSpPr>
          <p:nvPr>
            <p:ph type="title"/>
          </p:nvPr>
        </p:nvSpPr>
        <p:spPr>
          <a:xfrm rot="5400000">
            <a:off x="3350133" y="3200400"/>
            <a:ext cx="6309360" cy="457200"/>
          </a:xfrm>
        </p:spPr>
        <p:txBody>
          <a:bodyPr/>
          <a:lstStyle>
            <a:lvl1pPr algn="l">
              <a:buNone/>
              <a:defRPr sz="2000" b="1"/>
            </a:lvl1pPr>
          </a:lstStyle>
          <a:p>
            <a:r>
              <a:rPr lang="fi-FI" smtClean="0"/>
              <a:t>Muokkaa perustyyl. napsautt.</a:t>
            </a:r>
            <a:endParaRPr lang="en-US"/>
          </a:p>
        </p:txBody>
      </p:sp>
      <p:sp>
        <p:nvSpPr>
          <p:cNvPr id="3" name="Kuvan paikkamerkki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i-FI" noProof="0" smtClean="0"/>
              <a:t>Lisää kuva napsauttamalla kuvaketta</a:t>
            </a:r>
            <a:endParaRPr lang="en-US" noProof="0" dirty="0"/>
          </a:p>
        </p:txBody>
      </p:sp>
      <p:sp>
        <p:nvSpPr>
          <p:cNvPr id="4" name="Tekstin paikkamerkki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i-FI" smtClean="0"/>
              <a:t>Muokkaa tekstin perustyylejä napsauttamalla</a:t>
            </a:r>
          </a:p>
        </p:txBody>
      </p:sp>
      <p:sp>
        <p:nvSpPr>
          <p:cNvPr id="12" name="Päivämäärän paikkamerkki 16"/>
          <p:cNvSpPr>
            <a:spLocks noGrp="1"/>
          </p:cNvSpPr>
          <p:nvPr>
            <p:ph type="dt" sz="half" idx="10"/>
          </p:nvPr>
        </p:nvSpPr>
        <p:spPr/>
        <p:txBody>
          <a:bodyPr rtlCol="0"/>
          <a:lstStyle>
            <a:lvl1pPr>
              <a:defRPr/>
            </a:lvl1pPr>
          </a:lstStyle>
          <a:p>
            <a:pPr>
              <a:defRPr/>
            </a:pPr>
            <a:endParaRPr lang="en-US"/>
          </a:p>
        </p:txBody>
      </p:sp>
      <p:sp>
        <p:nvSpPr>
          <p:cNvPr id="13" name="Dian numeron paikkamerkki 17"/>
          <p:cNvSpPr>
            <a:spLocks noGrp="1"/>
          </p:cNvSpPr>
          <p:nvPr>
            <p:ph type="sldNum" sz="quarter" idx="11"/>
          </p:nvPr>
        </p:nvSpPr>
        <p:spPr/>
        <p:txBody>
          <a:bodyPr/>
          <a:lstStyle>
            <a:lvl1pPr>
              <a:defRPr/>
            </a:lvl1pPr>
          </a:lstStyle>
          <a:p>
            <a:fld id="{2E84585D-4AB9-439A-A059-DBB4FD5FE537}" type="slidenum">
              <a:rPr lang="en-US" altLang="fi-FI"/>
              <a:pPr/>
              <a:t>‹#›</a:t>
            </a:fld>
            <a:endParaRPr lang="en-US" altLang="fi-FI"/>
          </a:p>
        </p:txBody>
      </p:sp>
      <p:sp>
        <p:nvSpPr>
          <p:cNvPr id="14" name="Alatunnisteen paikkamerkki 20"/>
          <p:cNvSpPr>
            <a:spLocks noGrp="1"/>
          </p:cNvSpPr>
          <p:nvPr>
            <p:ph type="ftr" sz="quarter" idx="12"/>
          </p:nvPr>
        </p:nvSpPr>
        <p:spPr/>
        <p:txBody>
          <a:bodyPr rtlCol="0"/>
          <a:lstStyle>
            <a:lvl1pPr>
              <a:defRPr/>
            </a:lvl1pPr>
          </a:lstStyle>
          <a:p>
            <a:pPr>
              <a:defRPr/>
            </a:pPr>
            <a:r>
              <a:rPr lang="en-US" smtClean="0"/>
              <a:t>MH2019</a:t>
            </a:r>
            <a:endParaRPr lang="en-US"/>
          </a:p>
        </p:txBody>
      </p:sp>
    </p:spTree>
    <p:extLst>
      <p:ext uri="{BB962C8B-B14F-4D97-AF65-F5344CB8AC3E}">
        <p14:creationId xmlns:p14="http://schemas.microsoft.com/office/powerpoint/2010/main" val="385285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uora yhdysviiv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Otsikon paikkamerkki 21"/>
          <p:cNvSpPr>
            <a:spLocks noGrp="1"/>
          </p:cNvSpPr>
          <p:nvPr>
            <p:ph type="title"/>
          </p:nvPr>
        </p:nvSpPr>
        <p:spPr>
          <a:xfrm>
            <a:off x="457200" y="274638"/>
            <a:ext cx="7467600" cy="1143000"/>
          </a:xfrm>
          <a:prstGeom prst="rect">
            <a:avLst/>
          </a:prstGeom>
        </p:spPr>
        <p:txBody>
          <a:bodyPr vert="horz" anchor="b">
            <a:normAutofit/>
          </a:bodyPr>
          <a:lstStyle/>
          <a:p>
            <a:r>
              <a:rPr lang="fi-FI" smtClean="0"/>
              <a:t>Muokkaa perustyyl. napsautt.</a:t>
            </a:r>
            <a:endParaRPr lang="en-US"/>
          </a:p>
        </p:txBody>
      </p:sp>
      <p:sp>
        <p:nvSpPr>
          <p:cNvPr id="1028" name="Tekstin paikkamerkki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endParaRPr lang="en-US" altLang="fi-FI" smtClean="0"/>
          </a:p>
        </p:txBody>
      </p:sp>
      <p:sp>
        <p:nvSpPr>
          <p:cNvPr id="14" name="Päivämäärän paikkamerkki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Alatunnisteen paikkamerkki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smtClean="0"/>
              <a:t>MH2019</a:t>
            </a:r>
            <a:endParaRPr lang="en-US"/>
          </a:p>
        </p:txBody>
      </p:sp>
      <p:sp>
        <p:nvSpPr>
          <p:cNvPr id="7" name="Suora yhdysviiv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uora yhdysviiva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 name="Suorakulmi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34" name="Suora yhdysviiva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2" name="Ellipsi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Dian numeron paikkamerkki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fld id="{0999EB1E-BD14-44CF-A707-E77500A0FC24}" type="slidenum">
              <a:rPr lang="en-US" altLang="fi-FI"/>
              <a:pPr/>
              <a:t>‹#›</a:t>
            </a:fld>
            <a:endParaRPr lang="en-US" altLang="fi-FI"/>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1" r:id="rId4"/>
    <p:sldLayoutId id="2147484202" r:id="rId5"/>
    <p:sldLayoutId id="2147484209" r:id="rId6"/>
    <p:sldLayoutId id="2147484203" r:id="rId7"/>
    <p:sldLayoutId id="2147484210" r:id="rId8"/>
    <p:sldLayoutId id="2147484211" r:id="rId9"/>
    <p:sldLayoutId id="2147484204" r:id="rId10"/>
    <p:sldLayoutId id="2147484205" r:id="rId11"/>
  </p:sldLayoutIdLst>
  <p:hf sldNum="0"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lideshare.net/THLfi/avtk20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www.terveyskirjasto.fi/terveyskirjasto/tk.koti?p_artikkeli=khp00077" TargetMode="External"/><Relationship Id="rId2" Type="http://schemas.openxmlformats.org/officeDocument/2006/relationships/hyperlink" Target="http://www.terveysverkko.fi/tietopankki/tyoikaisille/liikuntasuositukset" TargetMode="Externa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3" Type="http://schemas.openxmlformats.org/officeDocument/2006/relationships/hyperlink" Target="http://www.kkiohjelma.f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kkiohjelma.fi/filebank/1385-matka_hyvaan_kuntoon_netti.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thl.fi/documents/567861/1449805/Lyhyt+fyysisen+suorituskyvyn+testi.pdf/09df308f-8ef7-415e-a530-45e87590a48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86000" y="3124200"/>
            <a:ext cx="6172200" cy="1893888"/>
          </a:xfrm>
        </p:spPr>
        <p:txBody>
          <a:bodyPr>
            <a:normAutofit fontScale="90000"/>
          </a:bodyPr>
          <a:lstStyle/>
          <a:p>
            <a:pPr>
              <a:defRPr/>
            </a:pPr>
            <a:r>
              <a:rPr lang="fi-FI" dirty="0"/>
              <a:t>Aikuisuus ja </a:t>
            </a:r>
            <a:r>
              <a:rPr lang="fi-FI" dirty="0" smtClean="0"/>
              <a:t/>
            </a:r>
            <a:br>
              <a:rPr lang="fi-FI" dirty="0" smtClean="0"/>
            </a:br>
            <a:r>
              <a:rPr lang="fi-FI" dirty="0" smtClean="0"/>
              <a:t>ikääntyminen</a:t>
            </a:r>
            <a:r>
              <a:rPr lang="fi-FI" dirty="0"/>
              <a:t/>
            </a:r>
            <a:br>
              <a:rPr lang="fi-FI" dirty="0"/>
            </a:br>
            <a:r>
              <a:rPr lang="fi-FI" sz="3200" dirty="0"/>
              <a:t/>
            </a:r>
            <a:br>
              <a:rPr lang="fi-FI" sz="3200" dirty="0"/>
            </a:br>
            <a:endParaRPr lang="fi-FI" dirty="0"/>
          </a:p>
        </p:txBody>
      </p:sp>
      <p:sp>
        <p:nvSpPr>
          <p:cNvPr id="10243" name="Alaotsikko 2"/>
          <p:cNvSpPr>
            <a:spLocks noGrp="1"/>
          </p:cNvSpPr>
          <p:nvPr>
            <p:ph type="subTitle" idx="1"/>
          </p:nvPr>
        </p:nvSpPr>
        <p:spPr>
          <a:xfrm>
            <a:off x="2286000" y="5003800"/>
            <a:ext cx="6172200" cy="1371600"/>
          </a:xfrm>
        </p:spPr>
        <p:txBody>
          <a:bodyPr/>
          <a:lstStyle/>
          <a:p>
            <a:r>
              <a:rPr lang="fi-FI" altLang="fi-FI" dirty="0" smtClean="0"/>
              <a:t>Mirja Hirvensalo</a:t>
            </a:r>
          </a:p>
          <a:p>
            <a:r>
              <a:rPr lang="fi-FI" altLang="fi-FI" dirty="0" smtClean="0"/>
              <a:t>Kasvu, kehitys ja </a:t>
            </a:r>
            <a:r>
              <a:rPr lang="fi-FI" altLang="fi-FI" smtClean="0"/>
              <a:t>vanheneminen 2019</a:t>
            </a:r>
            <a:endParaRPr lang="fi-FI" altLang="fi-FI" dirty="0" smtClean="0"/>
          </a:p>
        </p:txBody>
      </p:sp>
      <p:sp>
        <p:nvSpPr>
          <p:cNvPr id="10244" name="Alatunnisteen paikkamerkki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92150"/>
            <a:ext cx="2517775" cy="403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endParaRPr lang="fi-FI"/>
          </a:p>
        </p:txBody>
      </p:sp>
      <p:graphicFrame>
        <p:nvGraphicFramePr>
          <p:cNvPr id="5" name="Sisällön paikkamerkki 4"/>
          <p:cNvGraphicFramePr>
            <a:graphicFrameLocks noGrp="1"/>
          </p:cNvGraphicFramePr>
          <p:nvPr>
            <p:ph sz="quarter" idx="1"/>
          </p:nvPr>
        </p:nvGraphicFramePr>
        <p:xfrm>
          <a:off x="468313" y="620713"/>
          <a:ext cx="8229600" cy="5486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0077">
                <a:tc>
                  <a:txBody>
                    <a:bodyPr/>
                    <a:lstStyle/>
                    <a:p>
                      <a:r>
                        <a:rPr lang="fi-FI" sz="1800" dirty="0" smtClean="0"/>
                        <a:t>Piirre</a:t>
                      </a:r>
                      <a:endParaRPr lang="fi-FI" sz="1800" dirty="0"/>
                    </a:p>
                  </a:txBody>
                  <a:tcPr marT="45715" marB="45715"/>
                </a:tc>
                <a:tc>
                  <a:txBody>
                    <a:bodyPr/>
                    <a:lstStyle/>
                    <a:p>
                      <a:r>
                        <a:rPr lang="fi-FI" sz="1800" dirty="0" smtClean="0"/>
                        <a:t>Alapiirre</a:t>
                      </a:r>
                      <a:endParaRPr lang="fi-FI" sz="1800" dirty="0"/>
                    </a:p>
                  </a:txBody>
                  <a:tcPr marT="45715" marB="45715"/>
                </a:tc>
                <a:tc>
                  <a:txBody>
                    <a:bodyPr/>
                    <a:lstStyle/>
                    <a:p>
                      <a:r>
                        <a:rPr lang="fi-FI" sz="1800" dirty="0" smtClean="0"/>
                        <a:t>Matalan tason esimerkki</a:t>
                      </a:r>
                      <a:endParaRPr lang="fi-FI" sz="1800" dirty="0"/>
                    </a:p>
                  </a:txBody>
                  <a:tcPr marT="45715" marB="45715"/>
                </a:tc>
                <a:extLst>
                  <a:ext uri="{0D108BD9-81ED-4DB2-BD59-A6C34878D82A}">
                    <a16:rowId xmlns:a16="http://schemas.microsoft.com/office/drawing/2014/main" val="10000"/>
                  </a:ext>
                </a:extLst>
              </a:tr>
              <a:tr h="1188723">
                <a:tc>
                  <a:txBody>
                    <a:bodyPr/>
                    <a:lstStyle/>
                    <a:p>
                      <a:r>
                        <a:rPr lang="fi-FI" sz="1800" dirty="0" smtClean="0"/>
                        <a:t>Ekstraversio</a:t>
                      </a:r>
                      <a:endParaRPr lang="fi-FI" sz="1800" dirty="0"/>
                    </a:p>
                  </a:txBody>
                  <a:tcPr marT="45715" marB="45715"/>
                </a:tc>
                <a:tc>
                  <a:txBody>
                    <a:bodyPr/>
                    <a:lstStyle/>
                    <a:p>
                      <a:r>
                        <a:rPr lang="fi-FI" sz="1800" dirty="0" smtClean="0"/>
                        <a:t>Lämminhenkisyys, seurallisuus, aktiivisuus,</a:t>
                      </a:r>
                    </a:p>
                    <a:p>
                      <a:r>
                        <a:rPr lang="fi-FI" sz="1800" dirty="0" smtClean="0"/>
                        <a:t>Iloisuus</a:t>
                      </a:r>
                      <a:endParaRPr lang="fi-FI" sz="1800" dirty="0"/>
                    </a:p>
                  </a:txBody>
                  <a:tcPr marT="45715" marB="45715"/>
                </a:tc>
                <a:tc>
                  <a:txBody>
                    <a:bodyPr/>
                    <a:lstStyle/>
                    <a:p>
                      <a:r>
                        <a:rPr lang="fi-FI" sz="1800" dirty="0" smtClean="0"/>
                        <a:t>Varautuneisuus, vetäytyvyys</a:t>
                      </a:r>
                      <a:endParaRPr lang="fi-FI" sz="1800" dirty="0"/>
                    </a:p>
                  </a:txBody>
                  <a:tcPr marT="45715" marB="45715"/>
                </a:tc>
                <a:extLst>
                  <a:ext uri="{0D108BD9-81ED-4DB2-BD59-A6C34878D82A}">
                    <a16:rowId xmlns:a16="http://schemas.microsoft.com/office/drawing/2014/main" val="10001"/>
                  </a:ext>
                </a:extLst>
              </a:tr>
              <a:tr h="914400">
                <a:tc>
                  <a:txBody>
                    <a:bodyPr/>
                    <a:lstStyle/>
                    <a:p>
                      <a:r>
                        <a:rPr lang="fi-FI" sz="1800" dirty="0" smtClean="0"/>
                        <a:t>Neuroottisuus</a:t>
                      </a:r>
                      <a:endParaRPr lang="fi-FI" sz="1800" dirty="0"/>
                    </a:p>
                  </a:txBody>
                  <a:tcPr marT="45715" marB="45715"/>
                </a:tc>
                <a:tc>
                  <a:txBody>
                    <a:bodyPr/>
                    <a:lstStyle/>
                    <a:p>
                      <a:r>
                        <a:rPr lang="fi-FI" sz="1800" dirty="0" smtClean="0"/>
                        <a:t>Ahdistuneisuus, vihamielisyys, haavoittuvuus</a:t>
                      </a:r>
                      <a:endParaRPr lang="fi-FI" sz="1800" dirty="0"/>
                    </a:p>
                  </a:txBody>
                  <a:tcPr marT="45715" marB="45715"/>
                </a:tc>
                <a:tc>
                  <a:txBody>
                    <a:bodyPr/>
                    <a:lstStyle/>
                    <a:p>
                      <a:r>
                        <a:rPr lang="fi-FI" sz="1800" dirty="0" smtClean="0"/>
                        <a:t>Tasapainoisuus, vähäinen huolestuneisuus</a:t>
                      </a:r>
                      <a:endParaRPr lang="fi-FI" sz="1800" dirty="0"/>
                    </a:p>
                  </a:txBody>
                  <a:tcPr marT="45715" marB="45715"/>
                </a:tc>
                <a:extLst>
                  <a:ext uri="{0D108BD9-81ED-4DB2-BD59-A6C34878D82A}">
                    <a16:rowId xmlns:a16="http://schemas.microsoft.com/office/drawing/2014/main" val="10002"/>
                  </a:ext>
                </a:extLst>
              </a:tr>
              <a:tr h="1188723">
                <a:tc>
                  <a:txBody>
                    <a:bodyPr/>
                    <a:lstStyle/>
                    <a:p>
                      <a:r>
                        <a:rPr lang="fi-FI" sz="1800" dirty="0" smtClean="0"/>
                        <a:t>Avoimuus</a:t>
                      </a:r>
                      <a:endParaRPr lang="fi-FI" sz="1800" dirty="0"/>
                    </a:p>
                  </a:txBody>
                  <a:tcPr marT="45715" marB="45715"/>
                </a:tc>
                <a:tc>
                  <a:txBody>
                    <a:bodyPr/>
                    <a:lstStyle/>
                    <a:p>
                      <a:r>
                        <a:rPr lang="fi-FI" sz="1800" dirty="0" smtClean="0"/>
                        <a:t>Tunteellisuus, joustavuus, haaveellisuus, älyllinen uteliaisuus</a:t>
                      </a:r>
                      <a:endParaRPr lang="fi-FI" sz="1800" dirty="0"/>
                    </a:p>
                  </a:txBody>
                  <a:tcPr marT="45715" marB="45715"/>
                </a:tc>
                <a:tc>
                  <a:txBody>
                    <a:bodyPr/>
                    <a:lstStyle/>
                    <a:p>
                      <a:r>
                        <a:rPr lang="fi-FI" sz="1800" dirty="0" smtClean="0"/>
                        <a:t>sovinnaisuus</a:t>
                      </a:r>
                      <a:endParaRPr lang="fi-FI" sz="1800" dirty="0"/>
                    </a:p>
                  </a:txBody>
                  <a:tcPr marT="45715" marB="45715"/>
                </a:tc>
                <a:extLst>
                  <a:ext uri="{0D108BD9-81ED-4DB2-BD59-A6C34878D82A}">
                    <a16:rowId xmlns:a16="http://schemas.microsoft.com/office/drawing/2014/main" val="10003"/>
                  </a:ext>
                </a:extLst>
              </a:tr>
              <a:tr h="914400">
                <a:tc>
                  <a:txBody>
                    <a:bodyPr/>
                    <a:lstStyle/>
                    <a:p>
                      <a:r>
                        <a:rPr lang="fi-FI" sz="1800" dirty="0" smtClean="0"/>
                        <a:t>Myönteisyys</a:t>
                      </a:r>
                      <a:endParaRPr lang="fi-FI" sz="1800" dirty="0"/>
                    </a:p>
                  </a:txBody>
                  <a:tcPr marT="45715" marB="45715"/>
                </a:tc>
                <a:tc>
                  <a:txBody>
                    <a:bodyPr/>
                    <a:lstStyle/>
                    <a:p>
                      <a:r>
                        <a:rPr lang="fi-FI" sz="1800" dirty="0" smtClean="0"/>
                        <a:t>Mutkattomuus, luottamus, vaatimattomuus</a:t>
                      </a:r>
                      <a:endParaRPr lang="fi-FI" sz="1800" dirty="0"/>
                    </a:p>
                  </a:txBody>
                  <a:tcPr marT="45715" marB="45715"/>
                </a:tc>
                <a:tc>
                  <a:txBody>
                    <a:bodyPr/>
                    <a:lstStyle/>
                    <a:p>
                      <a:r>
                        <a:rPr lang="fi-FI" sz="1800" dirty="0" smtClean="0"/>
                        <a:t>Vastustelevuus,</a:t>
                      </a:r>
                      <a:r>
                        <a:rPr lang="fi-FI" sz="1800" baseline="0" dirty="0" smtClean="0"/>
                        <a:t> itsekeskeisyys</a:t>
                      </a:r>
                      <a:endParaRPr lang="fi-FI" sz="1800" dirty="0"/>
                    </a:p>
                  </a:txBody>
                  <a:tcPr marT="45715" marB="45715"/>
                </a:tc>
                <a:extLst>
                  <a:ext uri="{0D108BD9-81ED-4DB2-BD59-A6C34878D82A}">
                    <a16:rowId xmlns:a16="http://schemas.microsoft.com/office/drawing/2014/main" val="10004"/>
                  </a:ext>
                </a:extLst>
              </a:tr>
              <a:tr h="640077">
                <a:tc>
                  <a:txBody>
                    <a:bodyPr/>
                    <a:lstStyle/>
                    <a:p>
                      <a:r>
                        <a:rPr lang="fi-FI" sz="1800" dirty="0" smtClean="0"/>
                        <a:t>Tunnollisuus</a:t>
                      </a:r>
                      <a:endParaRPr lang="fi-FI" sz="1800" dirty="0"/>
                    </a:p>
                  </a:txBody>
                  <a:tcPr marT="45715" marB="45715"/>
                </a:tc>
                <a:tc>
                  <a:txBody>
                    <a:bodyPr/>
                    <a:lstStyle/>
                    <a:p>
                      <a:r>
                        <a:rPr lang="fi-FI" sz="1800" dirty="0" smtClean="0"/>
                        <a:t>Kyvykkyys, järjestelmällisyys</a:t>
                      </a:r>
                      <a:endParaRPr lang="fi-FI" sz="1800" dirty="0"/>
                    </a:p>
                  </a:txBody>
                  <a:tcPr marT="45715" marB="45715"/>
                </a:tc>
                <a:tc>
                  <a:txBody>
                    <a:bodyPr/>
                    <a:lstStyle/>
                    <a:p>
                      <a:r>
                        <a:rPr lang="fi-FI" sz="1800" dirty="0" smtClean="0"/>
                        <a:t>Epäluotettavuus, epäjärjestelmällisyys</a:t>
                      </a:r>
                      <a:endParaRPr lang="fi-FI" sz="1800" dirty="0"/>
                    </a:p>
                  </a:txBody>
                  <a:tcPr marT="45715" marB="45715"/>
                </a:tc>
                <a:extLst>
                  <a:ext uri="{0D108BD9-81ED-4DB2-BD59-A6C34878D82A}">
                    <a16:rowId xmlns:a16="http://schemas.microsoft.com/office/drawing/2014/main" val="10005"/>
                  </a:ext>
                </a:extLst>
              </a:tr>
            </a:tbl>
          </a:graphicData>
        </a:graphic>
      </p:graphicFrame>
      <p:sp>
        <p:nvSpPr>
          <p:cNvPr id="16417"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
        <p:nvSpPr>
          <p:cNvPr id="16418" name="Tekstiruutu 5"/>
          <p:cNvSpPr txBox="1">
            <a:spLocks noChangeArrowheads="1"/>
          </p:cNvSpPr>
          <p:nvPr/>
        </p:nvSpPr>
        <p:spPr bwMode="auto">
          <a:xfrm>
            <a:off x="5724525" y="6308725"/>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a:t>Metsäpelto, Rantanen 2009</a:t>
            </a:r>
          </a:p>
        </p:txBody>
      </p:sp>
    </p:spTree>
    <p:extLst>
      <p:ext uri="{BB962C8B-B14F-4D97-AF65-F5344CB8AC3E}">
        <p14:creationId xmlns:p14="http://schemas.microsoft.com/office/powerpoint/2010/main" val="169661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Kognitiiviset muutokset</a:t>
            </a:r>
            <a:endParaRPr lang="fi-FI" dirty="0"/>
          </a:p>
        </p:txBody>
      </p:sp>
      <p:sp>
        <p:nvSpPr>
          <p:cNvPr id="3" name="Sisällön paikkamerkki 2"/>
          <p:cNvSpPr>
            <a:spLocks noGrp="1"/>
          </p:cNvSpPr>
          <p:nvPr>
            <p:ph sz="quarter" idx="1"/>
          </p:nvPr>
        </p:nvSpPr>
        <p:spPr/>
        <p:txBody>
          <a:bodyPr/>
          <a:lstStyle/>
          <a:p>
            <a:r>
              <a:rPr lang="fi-FI" dirty="0" smtClean="0"/>
              <a:t>Millä tavalla oppiminen muuttuu ikääntyessä?</a:t>
            </a:r>
          </a:p>
          <a:p>
            <a:r>
              <a:rPr lang="fi-FI" dirty="0" smtClean="0"/>
              <a:t>Mitkä tekijät ennustavat älykkyyttä aikuisuudessa ja sen pysyvyyttä vanhuudessa?</a:t>
            </a:r>
          </a:p>
          <a:p>
            <a:r>
              <a:rPr lang="fi-FI" dirty="0" smtClean="0"/>
              <a:t>Miten käy muistille?</a:t>
            </a:r>
          </a:p>
          <a:p>
            <a:r>
              <a:rPr lang="fi-FI" dirty="0" smtClean="0"/>
              <a:t>Kuinka kognitiivisten toimintojen voidaan </a:t>
            </a:r>
            <a:r>
              <a:rPr lang="fi-FI" smtClean="0"/>
              <a:t>vanhuudessa ehkäistä?</a:t>
            </a:r>
            <a:endParaRPr lang="fi-FI" dirty="0"/>
          </a:p>
        </p:txBody>
      </p:sp>
      <p:sp>
        <p:nvSpPr>
          <p:cNvPr id="4" name="Alatunnisteen paikkamerkki 3"/>
          <p:cNvSpPr>
            <a:spLocks noGrp="1"/>
          </p:cNvSpPr>
          <p:nvPr>
            <p:ph type="ftr" sz="quarter" idx="12"/>
          </p:nvPr>
        </p:nvSpPr>
        <p:spPr/>
        <p:txBody>
          <a:bodyPr/>
          <a:lstStyle/>
          <a:p>
            <a:pPr>
              <a:defRPr/>
            </a:pPr>
            <a:r>
              <a:rPr lang="en-US" smtClean="0"/>
              <a:t>MH2019</a:t>
            </a:r>
            <a:endParaRPr lang="en-US"/>
          </a:p>
        </p:txBody>
      </p:sp>
    </p:spTree>
    <p:extLst>
      <p:ext uri="{BB962C8B-B14F-4D97-AF65-F5344CB8AC3E}">
        <p14:creationId xmlns:p14="http://schemas.microsoft.com/office/powerpoint/2010/main" val="192298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fontAlgn="auto" hangingPunct="1">
              <a:spcAft>
                <a:spcPts val="0"/>
              </a:spcAft>
              <a:defRPr/>
            </a:pPr>
            <a:r>
              <a:rPr lang="en-US" sz="4100" b="1" dirty="0" err="1" smtClean="0"/>
              <a:t>Siirtymävaiheet</a:t>
            </a:r>
            <a:r>
              <a:rPr lang="en-US" sz="4100" b="1" dirty="0" smtClean="0"/>
              <a:t> ja </a:t>
            </a:r>
            <a:r>
              <a:rPr lang="en-US" sz="4100" b="1" dirty="0" err="1" smtClean="0"/>
              <a:t>elämäntapahtumat</a:t>
            </a:r>
            <a:endParaRPr lang="fi-FI" sz="4100" dirty="0" smtClean="0"/>
          </a:p>
        </p:txBody>
      </p:sp>
      <p:sp>
        <p:nvSpPr>
          <p:cNvPr id="17411" name="Sisällön paikkamerkki 2"/>
          <p:cNvSpPr>
            <a:spLocks noGrp="1"/>
          </p:cNvSpPr>
          <p:nvPr>
            <p:ph sz="quarter" idx="1"/>
          </p:nvPr>
        </p:nvSpPr>
        <p:spPr>
          <a:xfrm>
            <a:off x="457200" y="1600200"/>
            <a:ext cx="7467600" cy="4873625"/>
          </a:xfrm>
        </p:spPr>
        <p:txBody>
          <a:bodyPr/>
          <a:lstStyle/>
          <a:p>
            <a:pPr eaLnBrk="1" hangingPunct="1"/>
            <a:r>
              <a:rPr lang="en-US" altLang="fi-FI" smtClean="0"/>
              <a:t>Aikuisuudessa </a:t>
            </a:r>
          </a:p>
          <a:p>
            <a:pPr lvl="1" eaLnBrk="1" hangingPunct="1"/>
            <a:r>
              <a:rPr lang="en-US" altLang="fi-FI" smtClean="0"/>
              <a:t>Naimisiinmeno, lastensaanti  </a:t>
            </a:r>
          </a:p>
          <a:p>
            <a:pPr lvl="1" eaLnBrk="1" hangingPunct="1"/>
            <a:r>
              <a:rPr lang="en-US" altLang="fi-FI" smtClean="0"/>
              <a:t>Työpaikan vaihtuminen</a:t>
            </a:r>
          </a:p>
          <a:p>
            <a:pPr lvl="1" eaLnBrk="1" hangingPunct="1"/>
            <a:r>
              <a:rPr lang="en-US" altLang="fi-FI" smtClean="0"/>
              <a:t>Sairaudet</a:t>
            </a:r>
          </a:p>
          <a:p>
            <a:pPr lvl="1" eaLnBrk="1" hangingPunct="1"/>
            <a:r>
              <a:rPr lang="en-US" altLang="fi-FI" smtClean="0"/>
              <a:t>Muutto</a:t>
            </a:r>
          </a:p>
          <a:p>
            <a:pPr lvl="1" eaLnBrk="1" hangingPunct="1"/>
            <a:r>
              <a:rPr lang="en-US" altLang="fi-FI" smtClean="0"/>
              <a:t>Poliittiset ja sosiaaliset muutokset ja ympäristön muuttuminen </a:t>
            </a:r>
            <a:endParaRPr lang="fi-FI" altLang="fi-FI" smtClean="0"/>
          </a:p>
          <a:p>
            <a:pPr lvl="1" eaLnBrk="1" hangingPunct="1"/>
            <a:endParaRPr lang="fi-FI" altLang="fi-FI" smtClean="0"/>
          </a:p>
        </p:txBody>
      </p:sp>
      <p:sp>
        <p:nvSpPr>
          <p:cNvPr id="17412"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397055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orakulmio 4"/>
          <p:cNvSpPr>
            <a:spLocks noChangeArrowheads="1"/>
          </p:cNvSpPr>
          <p:nvPr/>
        </p:nvSpPr>
        <p:spPr bwMode="auto">
          <a:xfrm>
            <a:off x="611188" y="188913"/>
            <a:ext cx="381635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cs typeface="Arial" pitchFamily="34" charset="0"/>
              </a:defRPr>
            </a:lvl9pPr>
          </a:lstStyle>
          <a:p>
            <a:pPr eaLnBrk="1" hangingPunct="1">
              <a:spcBef>
                <a:spcPct val="0"/>
              </a:spcBef>
              <a:buClrTx/>
              <a:buSzTx/>
              <a:buFontTx/>
              <a:buNone/>
              <a:defRPr/>
            </a:pPr>
            <a:endParaRPr lang="fi-FI" altLang="fi-FI" sz="2000" dirty="0" smtClean="0">
              <a:latin typeface="+mn-lt"/>
            </a:endParaRPr>
          </a:p>
          <a:p>
            <a:pPr eaLnBrk="1" hangingPunct="1">
              <a:spcBef>
                <a:spcPct val="0"/>
              </a:spcBef>
              <a:buClrTx/>
              <a:buSzTx/>
              <a:buFontTx/>
              <a:buNone/>
              <a:defRPr/>
            </a:pPr>
            <a:endParaRPr lang="fi-FI" altLang="fi-FI" sz="2000" dirty="0">
              <a:latin typeface="+mn-lt"/>
            </a:endParaRPr>
          </a:p>
          <a:p>
            <a:pPr eaLnBrk="1" hangingPunct="1">
              <a:spcBef>
                <a:spcPct val="0"/>
              </a:spcBef>
              <a:buClrTx/>
              <a:buSzTx/>
              <a:buFontTx/>
              <a:buNone/>
              <a:defRPr/>
            </a:pPr>
            <a:r>
              <a:rPr lang="fi-FI" altLang="fi-FI" dirty="0" smtClean="0">
                <a:latin typeface="+mn-lt"/>
              </a:rPr>
              <a:t>LIIKUNTA</a:t>
            </a:r>
          </a:p>
          <a:p>
            <a:pPr eaLnBrk="1" hangingPunct="1">
              <a:spcBef>
                <a:spcPct val="0"/>
              </a:spcBef>
              <a:buClrTx/>
              <a:buSzTx/>
              <a:buFontTx/>
              <a:buNone/>
              <a:defRPr/>
            </a:pPr>
            <a:endParaRPr lang="fi-FI" altLang="fi-FI" sz="2000" dirty="0">
              <a:latin typeface="+mn-lt"/>
            </a:endParaRPr>
          </a:p>
          <a:p>
            <a:pPr eaLnBrk="1" hangingPunct="1">
              <a:spcBef>
                <a:spcPct val="0"/>
              </a:spcBef>
              <a:buClrTx/>
              <a:buSzTx/>
              <a:buFontTx/>
              <a:buNone/>
              <a:defRPr/>
            </a:pPr>
            <a:r>
              <a:rPr lang="fi-FI" altLang="fi-FI" sz="2000" dirty="0" smtClean="0">
                <a:latin typeface="+mn-lt"/>
              </a:rPr>
              <a:t>Ihmisen kokemukset eri elämänvaiheissa kasaantuvat myöhempiin vaiheisiin. </a:t>
            </a:r>
          </a:p>
          <a:p>
            <a:pPr eaLnBrk="1" hangingPunct="1">
              <a:spcBef>
                <a:spcPct val="0"/>
              </a:spcBef>
              <a:buClrTx/>
              <a:buSzTx/>
              <a:buFontTx/>
              <a:buNone/>
              <a:defRPr/>
            </a:pPr>
            <a:endParaRPr lang="fi-FI" altLang="fi-FI" sz="2000" dirty="0" smtClean="0">
              <a:latin typeface="+mn-lt"/>
            </a:endParaRPr>
          </a:p>
          <a:p>
            <a:pPr eaLnBrk="1" hangingPunct="1">
              <a:spcBef>
                <a:spcPct val="0"/>
              </a:spcBef>
              <a:buClrTx/>
              <a:buSzTx/>
              <a:buFontTx/>
              <a:buNone/>
              <a:defRPr/>
            </a:pPr>
            <a:r>
              <a:rPr lang="fi-FI" altLang="fi-FI" sz="2000" dirty="0" smtClean="0">
                <a:latin typeface="+mn-lt"/>
              </a:rPr>
              <a:t/>
            </a:r>
            <a:br>
              <a:rPr lang="fi-FI" altLang="fi-FI" sz="2000" dirty="0" smtClean="0">
                <a:latin typeface="+mn-lt"/>
              </a:rPr>
            </a:br>
            <a:r>
              <a:rPr lang="fi-FI" altLang="fi-FI" sz="2000" dirty="0" smtClean="0">
                <a:latin typeface="+mn-lt"/>
              </a:rPr>
              <a:t> </a:t>
            </a:r>
            <a:br>
              <a:rPr lang="fi-FI" altLang="fi-FI" sz="2000" dirty="0" smtClean="0">
                <a:latin typeface="+mn-lt"/>
              </a:rPr>
            </a:br>
            <a:r>
              <a:rPr lang="fi-FI" altLang="fi-FI" sz="2000" dirty="0" smtClean="0">
                <a:latin typeface="+mn-lt"/>
              </a:rPr>
              <a:t>Elämäkulussa on vaiheita, joissa liikunnan harrastaminen jää katveeseen tai katkeaa. Liikuntaharrastus voi myös alkaa elämän siirtymissä. </a:t>
            </a:r>
            <a:r>
              <a:rPr lang="fi-FI" altLang="fi-FI" sz="1800" dirty="0" smtClean="0">
                <a:latin typeface="+mn-lt"/>
              </a:rPr>
              <a:t> </a:t>
            </a:r>
            <a:br>
              <a:rPr lang="fi-FI" altLang="fi-FI" sz="1800" dirty="0" smtClean="0">
                <a:latin typeface="+mn-lt"/>
              </a:rPr>
            </a:br>
            <a:endParaRPr lang="fi-FI" altLang="fi-FI" sz="1800" dirty="0" smtClean="0">
              <a:latin typeface="+mn-lt"/>
            </a:endParaRPr>
          </a:p>
        </p:txBody>
      </p:sp>
      <p:sp>
        <p:nvSpPr>
          <p:cNvPr id="1433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fi-FI" sz="1400" smtClean="0">
                <a:latin typeface="Helvetica" panose="020B0604020202020204" pitchFamily="34" charset="0"/>
              </a:rPr>
              <a:t>MH2019</a:t>
            </a:r>
          </a:p>
        </p:txBody>
      </p:sp>
      <p:pic>
        <p:nvPicPr>
          <p:cNvPr id="2" name="Kuva 1"/>
          <p:cNvPicPr>
            <a:picLocks noChangeAspect="1"/>
          </p:cNvPicPr>
          <p:nvPr/>
        </p:nvPicPr>
        <p:blipFill>
          <a:blip r:embed="rId6"/>
          <a:stretch>
            <a:fillRect/>
          </a:stretch>
        </p:blipFill>
        <p:spPr>
          <a:xfrm>
            <a:off x="5220072" y="1124744"/>
            <a:ext cx="2615411" cy="3590855"/>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r>
              <a:rPr lang="fi-FI" sz="4000" dirty="0" smtClean="0"/>
              <a:t>Elämänkulku</a:t>
            </a:r>
            <a:endParaRPr lang="fi-FI" sz="4000" dirty="0"/>
          </a:p>
        </p:txBody>
      </p:sp>
      <p:sp>
        <p:nvSpPr>
          <p:cNvPr id="15363" name="Sisällön paikkamerkki 2"/>
          <p:cNvSpPr>
            <a:spLocks noGrp="1"/>
          </p:cNvSpPr>
          <p:nvPr>
            <p:ph idx="1"/>
          </p:nvPr>
        </p:nvSpPr>
        <p:spPr>
          <a:xfrm>
            <a:off x="457200" y="1600200"/>
            <a:ext cx="8362950" cy="4873625"/>
          </a:xfrm>
        </p:spPr>
        <p:txBody>
          <a:bodyPr/>
          <a:lstStyle/>
          <a:p>
            <a:r>
              <a:rPr lang="fi-FI" altLang="fi-FI" b="1" smtClean="0"/>
              <a:t>siirtymät</a:t>
            </a:r>
            <a:r>
              <a:rPr lang="fi-FI" altLang="fi-FI" smtClean="0"/>
              <a:t> kuten kouluasteen vaihtuminen tai eläkkeelle jääminen sekä</a:t>
            </a:r>
          </a:p>
          <a:p>
            <a:r>
              <a:rPr lang="fi-FI" altLang="fi-FI" b="1" smtClean="0"/>
              <a:t>elämäntapahtumat</a:t>
            </a:r>
            <a:r>
              <a:rPr lang="fi-FI" altLang="fi-FI" smtClean="0"/>
              <a:t> kuten työn muutokset, perheen perustaminen ja lastensaaminen muuttavat liikuntakäyttäytymistä</a:t>
            </a:r>
          </a:p>
          <a:p>
            <a:r>
              <a:rPr lang="fi-FI" altLang="fi-FI" smtClean="0">
                <a:cs typeface="Arial" panose="020B0604020202020204" pitchFamily="34" charset="0"/>
              </a:rPr>
              <a:t>suomalainen 28-vuoden seurantatutkimus  1978-2000 </a:t>
            </a:r>
            <a:r>
              <a:rPr lang="fi-FI" altLang="fi-FI" sz="1600" smtClean="0">
                <a:cs typeface="Arial" panose="020B0604020202020204" pitchFamily="34" charset="0"/>
              </a:rPr>
              <a:t>(Kirjonen ym. 2006) </a:t>
            </a:r>
            <a:r>
              <a:rPr lang="fi-FI" altLang="fi-FI" smtClean="0">
                <a:cs typeface="Arial" panose="020B0604020202020204" pitchFamily="34" charset="0"/>
              </a:rPr>
              <a:t> kertoo polarisaatiosta. Alhainen lähtötason liikunta-aktiivisuus, työntekijäasema, naissukupuoli, korkea BMI ja alhaiseksi koettu terveys olivat merkittäviä inaktiivisuuden ennustajia 28 vuotta myöhemmin.</a:t>
            </a:r>
            <a:endParaRPr lang="fi-FI" altLang="fi-FI" smtClean="0"/>
          </a:p>
          <a:p>
            <a:endParaRPr lang="fi-FI" altLang="fi-FI" smtClean="0"/>
          </a:p>
        </p:txBody>
      </p:sp>
      <p:sp>
        <p:nvSpPr>
          <p:cNvPr id="15364" name="Alatunnisteen paikkamerkki 3"/>
          <p:cNvSpPr>
            <a:spLocks noGrp="1"/>
          </p:cNvSpPr>
          <p:nvPr>
            <p:ph type="ftr" sz="quarter" idx="12"/>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i-FI" sz="1400" b="1" smtClean="0">
                <a:solidFill>
                  <a:srgbClr val="FFFFFF"/>
                </a:solidFill>
              </a:rPr>
              <a:t>MH2019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tsikko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sz="2800" dirty="0" smtClean="0"/>
              <a:t>5 </a:t>
            </a:r>
            <a:r>
              <a:rPr lang="en-US" sz="2800" dirty="0" err="1" smtClean="0"/>
              <a:t>kategoriaa</a:t>
            </a:r>
            <a:r>
              <a:rPr lang="en-US" sz="2800" dirty="0" smtClean="0"/>
              <a:t>  ja </a:t>
            </a:r>
            <a:r>
              <a:rPr lang="en-US" sz="2800" dirty="0" err="1" smtClean="0"/>
              <a:t>muutos</a:t>
            </a:r>
            <a:r>
              <a:rPr lang="en-US" sz="2800" dirty="0" smtClean="0"/>
              <a:t> </a:t>
            </a:r>
            <a:r>
              <a:rPr lang="en-US" sz="2800" dirty="0" err="1" smtClean="0"/>
              <a:t>liikunta-aktiivisuudessa</a:t>
            </a:r>
            <a:r>
              <a:rPr lang="en-US" sz="2800" dirty="0" smtClean="0"/>
              <a:t/>
            </a:r>
            <a:br>
              <a:rPr lang="en-US" sz="2800" dirty="0" smtClean="0"/>
            </a:br>
            <a:r>
              <a:rPr lang="en-US" sz="2000" dirty="0" err="1" smtClean="0"/>
              <a:t>Allender</a:t>
            </a:r>
            <a:r>
              <a:rPr lang="en-US" sz="2000" dirty="0" smtClean="0"/>
              <a:t> </a:t>
            </a:r>
            <a:r>
              <a:rPr lang="en-US" sz="2000" dirty="0" err="1" smtClean="0"/>
              <a:t>ym</a:t>
            </a:r>
            <a:r>
              <a:rPr lang="en-US" sz="2000" dirty="0" smtClean="0"/>
              <a:t> [2006]  </a:t>
            </a:r>
            <a:endParaRPr lang="fi-FI" sz="2000" dirty="0" smtClean="0"/>
          </a:p>
        </p:txBody>
      </p:sp>
      <p:sp>
        <p:nvSpPr>
          <p:cNvPr id="18435" name="Alatunnisteen paikkamerkki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
        <p:nvSpPr>
          <p:cNvPr id="33795" name="Sisällön paikkamerkki 2"/>
          <p:cNvSpPr>
            <a:spLocks noGrp="1"/>
          </p:cNvSpPr>
          <p:nvPr>
            <p:ph sz="quarter" idx="1"/>
          </p:nvPr>
        </p:nvSpPr>
        <p:spPr>
          <a:xfrm>
            <a:off x="457200" y="1920875"/>
            <a:ext cx="4038600" cy="4433888"/>
          </a:xfrm>
        </p:spPr>
        <p:txBody>
          <a:bodyPr>
            <a:normAutofit lnSpcReduction="10000"/>
          </a:bodyPr>
          <a:lstStyle/>
          <a:p>
            <a:pPr marL="274320" indent="-274320" eaLnBrk="1" fontAlgn="auto" hangingPunct="1">
              <a:lnSpc>
                <a:spcPct val="80000"/>
              </a:lnSpc>
              <a:spcAft>
                <a:spcPts val="0"/>
              </a:spcAft>
              <a:buFont typeface="Wingdings"/>
              <a:buChar char=""/>
              <a:defRPr/>
            </a:pPr>
            <a:r>
              <a:rPr lang="en-US" dirty="0" err="1" smtClean="0"/>
              <a:t>Työn</a:t>
            </a:r>
            <a:r>
              <a:rPr lang="en-US" dirty="0" smtClean="0"/>
              <a:t> </a:t>
            </a:r>
            <a:r>
              <a:rPr lang="en-US" dirty="0" err="1" smtClean="0"/>
              <a:t>muutokset</a:t>
            </a:r>
            <a:r>
              <a:rPr lang="en-US" dirty="0" smtClean="0"/>
              <a:t>, </a:t>
            </a:r>
            <a:r>
              <a:rPr lang="en-US" dirty="0" err="1" smtClean="0"/>
              <a:t>paikanvaihto</a:t>
            </a:r>
            <a:r>
              <a:rPr lang="en-US" dirty="0" smtClean="0"/>
              <a:t>, </a:t>
            </a:r>
            <a:r>
              <a:rPr lang="en-US" dirty="0" err="1" smtClean="0"/>
              <a:t>työttömyys</a:t>
            </a:r>
            <a:endParaRPr lang="en-US" dirty="0" smtClean="0"/>
          </a:p>
          <a:p>
            <a:pPr marL="274320" indent="-274320" eaLnBrk="1" fontAlgn="auto" hangingPunct="1">
              <a:lnSpc>
                <a:spcPct val="80000"/>
              </a:lnSpc>
              <a:spcAft>
                <a:spcPts val="0"/>
              </a:spcAft>
              <a:buFont typeface="Wingdings 2" pitchFamily="18" charset="2"/>
              <a:buNone/>
              <a:defRPr/>
            </a:pPr>
            <a:endParaRPr lang="en-US" dirty="0" smtClean="0"/>
          </a:p>
          <a:p>
            <a:pPr marL="274320" indent="-274320" eaLnBrk="1" fontAlgn="auto" hangingPunct="1">
              <a:lnSpc>
                <a:spcPct val="80000"/>
              </a:lnSpc>
              <a:spcAft>
                <a:spcPts val="0"/>
              </a:spcAft>
              <a:buFont typeface="Wingdings"/>
              <a:buChar char=""/>
              <a:defRPr/>
            </a:pPr>
            <a:r>
              <a:rPr lang="en-US" dirty="0" err="1" smtClean="0"/>
              <a:t>Asuinpaikan</a:t>
            </a:r>
            <a:r>
              <a:rPr lang="en-US" dirty="0" smtClean="0"/>
              <a:t> </a:t>
            </a:r>
            <a:r>
              <a:rPr lang="en-US" dirty="0" err="1" smtClean="0"/>
              <a:t>muutos</a:t>
            </a:r>
            <a:endParaRPr lang="en-US" dirty="0" smtClean="0"/>
          </a:p>
          <a:p>
            <a:pPr marL="274320" indent="-274320" eaLnBrk="1" fontAlgn="auto" hangingPunct="1">
              <a:lnSpc>
                <a:spcPct val="80000"/>
              </a:lnSpc>
              <a:spcAft>
                <a:spcPts val="0"/>
              </a:spcAft>
              <a:buFont typeface="Wingdings"/>
              <a:buChar char=""/>
              <a:defRPr/>
            </a:pPr>
            <a:endParaRPr lang="en-US" dirty="0" smtClean="0"/>
          </a:p>
          <a:p>
            <a:pPr marL="274320" indent="-274320" eaLnBrk="1" fontAlgn="auto" hangingPunct="1">
              <a:lnSpc>
                <a:spcPct val="80000"/>
              </a:lnSpc>
              <a:spcAft>
                <a:spcPts val="0"/>
              </a:spcAft>
              <a:buFont typeface="Wingdings"/>
              <a:buChar char=""/>
              <a:defRPr/>
            </a:pPr>
            <a:r>
              <a:rPr lang="en-US" dirty="0" err="1" smtClean="0"/>
              <a:t>Terveys</a:t>
            </a:r>
            <a:endParaRPr lang="en-US" dirty="0" smtClean="0"/>
          </a:p>
          <a:p>
            <a:pPr marL="274320" indent="-274320" eaLnBrk="1" fontAlgn="auto" hangingPunct="1">
              <a:lnSpc>
                <a:spcPct val="80000"/>
              </a:lnSpc>
              <a:spcAft>
                <a:spcPts val="0"/>
              </a:spcAft>
              <a:buFont typeface="Wingdings 2" pitchFamily="18" charset="2"/>
              <a:buNone/>
              <a:defRPr/>
            </a:pPr>
            <a:endParaRPr lang="en-US" dirty="0" smtClean="0"/>
          </a:p>
          <a:p>
            <a:pPr marL="274320" indent="-274320" eaLnBrk="1" fontAlgn="auto" hangingPunct="1">
              <a:lnSpc>
                <a:spcPct val="80000"/>
              </a:lnSpc>
              <a:spcAft>
                <a:spcPts val="0"/>
              </a:spcAft>
              <a:buFont typeface="Wingdings"/>
              <a:buChar char=""/>
              <a:defRPr/>
            </a:pPr>
            <a:r>
              <a:rPr lang="en-US" dirty="0" err="1" smtClean="0"/>
              <a:t>Sosiaaliset</a:t>
            </a:r>
            <a:r>
              <a:rPr lang="en-US" dirty="0" smtClean="0"/>
              <a:t> </a:t>
            </a:r>
            <a:r>
              <a:rPr lang="en-US" dirty="0" err="1" smtClean="0"/>
              <a:t>suhteet</a:t>
            </a:r>
            <a:endParaRPr lang="en-US" dirty="0" smtClean="0"/>
          </a:p>
          <a:p>
            <a:pPr marL="274320" indent="-274320" eaLnBrk="1" fontAlgn="auto" hangingPunct="1">
              <a:lnSpc>
                <a:spcPct val="80000"/>
              </a:lnSpc>
              <a:spcAft>
                <a:spcPts val="0"/>
              </a:spcAft>
              <a:buFont typeface="Wingdings"/>
              <a:buChar char=""/>
              <a:defRPr/>
            </a:pPr>
            <a:r>
              <a:rPr lang="en-US" dirty="0" err="1" smtClean="0"/>
              <a:t>Perherakenne</a:t>
            </a:r>
            <a:endParaRPr lang="fi-FI" dirty="0" smtClean="0"/>
          </a:p>
        </p:txBody>
      </p:sp>
      <p:sp>
        <p:nvSpPr>
          <p:cNvPr id="33796" name="Sisällön paikkamerkki 3"/>
          <p:cNvSpPr>
            <a:spLocks noGrp="1"/>
          </p:cNvSpPr>
          <p:nvPr>
            <p:ph sz="quarter" idx="2"/>
          </p:nvPr>
        </p:nvSpPr>
        <p:spPr>
          <a:xfrm>
            <a:off x="4648200" y="1920875"/>
            <a:ext cx="4038600" cy="4433888"/>
          </a:xfrm>
        </p:spPr>
        <p:txBody>
          <a:bodyPr>
            <a:normAutofit lnSpcReduction="10000"/>
          </a:bodyPr>
          <a:lstStyle/>
          <a:p>
            <a:pPr marL="274320" indent="-274320" eaLnBrk="1" fontAlgn="auto" hangingPunct="1">
              <a:lnSpc>
                <a:spcPct val="80000"/>
              </a:lnSpc>
              <a:spcAft>
                <a:spcPts val="0"/>
              </a:spcAft>
              <a:buFont typeface="Wingdings"/>
              <a:buChar char=""/>
              <a:defRPr/>
            </a:pPr>
            <a:r>
              <a:rPr lang="fi-FI" dirty="0" smtClean="0"/>
              <a:t>Vähenee,  eläkkeellesiirtyminen lisää aktiivisuutta</a:t>
            </a:r>
          </a:p>
          <a:p>
            <a:pPr marL="274320" indent="-274320" eaLnBrk="1" fontAlgn="auto" hangingPunct="1">
              <a:lnSpc>
                <a:spcPct val="80000"/>
              </a:lnSpc>
              <a:spcAft>
                <a:spcPts val="0"/>
              </a:spcAft>
              <a:buFont typeface="Wingdings 2" pitchFamily="18" charset="2"/>
              <a:buNone/>
              <a:defRPr/>
            </a:pPr>
            <a:endParaRPr lang="fi-FI" dirty="0" smtClean="0"/>
          </a:p>
          <a:p>
            <a:pPr marL="274320" indent="-274320" eaLnBrk="1" fontAlgn="auto" hangingPunct="1">
              <a:lnSpc>
                <a:spcPct val="80000"/>
              </a:lnSpc>
              <a:spcAft>
                <a:spcPts val="0"/>
              </a:spcAft>
              <a:buFont typeface="Wingdings"/>
              <a:buChar char=""/>
              <a:defRPr/>
            </a:pPr>
            <a:r>
              <a:rPr lang="fi-FI" dirty="0" smtClean="0"/>
              <a:t>Vähenee</a:t>
            </a:r>
          </a:p>
          <a:p>
            <a:pPr marL="274320" indent="-274320" eaLnBrk="1" fontAlgn="auto" hangingPunct="1">
              <a:lnSpc>
                <a:spcPct val="80000"/>
              </a:lnSpc>
              <a:spcAft>
                <a:spcPts val="0"/>
              </a:spcAft>
              <a:buFont typeface="Wingdings 2" pitchFamily="18" charset="2"/>
              <a:buNone/>
              <a:defRPr/>
            </a:pPr>
            <a:endParaRPr lang="fi-FI" dirty="0" smtClean="0"/>
          </a:p>
          <a:p>
            <a:pPr marL="274320" indent="-274320" eaLnBrk="1" fontAlgn="auto" hangingPunct="1">
              <a:lnSpc>
                <a:spcPct val="80000"/>
              </a:lnSpc>
              <a:spcAft>
                <a:spcPts val="0"/>
              </a:spcAft>
              <a:buFont typeface="Wingdings"/>
              <a:buChar char=""/>
              <a:defRPr/>
            </a:pPr>
            <a:r>
              <a:rPr lang="fi-FI" dirty="0" smtClean="0"/>
              <a:t>Vähenee ja lisääntyy</a:t>
            </a:r>
          </a:p>
          <a:p>
            <a:pPr marL="274320" indent="-274320" eaLnBrk="1" fontAlgn="auto" hangingPunct="1">
              <a:lnSpc>
                <a:spcPct val="80000"/>
              </a:lnSpc>
              <a:spcAft>
                <a:spcPts val="0"/>
              </a:spcAft>
              <a:buFont typeface="Wingdings"/>
              <a:buChar char=""/>
              <a:defRPr/>
            </a:pPr>
            <a:endParaRPr lang="fi-FI" dirty="0" smtClean="0"/>
          </a:p>
          <a:p>
            <a:pPr marL="274320" indent="-274320" eaLnBrk="1" fontAlgn="auto" hangingPunct="1">
              <a:lnSpc>
                <a:spcPct val="80000"/>
              </a:lnSpc>
              <a:spcAft>
                <a:spcPts val="0"/>
              </a:spcAft>
              <a:buFont typeface="Wingdings"/>
              <a:buChar char=""/>
              <a:defRPr/>
            </a:pPr>
            <a:r>
              <a:rPr lang="fi-FI" dirty="0" smtClean="0"/>
              <a:t>Vähenee</a:t>
            </a:r>
          </a:p>
          <a:p>
            <a:pPr marL="274320" indent="-274320" eaLnBrk="1" fontAlgn="auto" hangingPunct="1">
              <a:lnSpc>
                <a:spcPct val="80000"/>
              </a:lnSpc>
              <a:spcAft>
                <a:spcPts val="0"/>
              </a:spcAft>
              <a:buFont typeface="Wingdings"/>
              <a:buChar char=""/>
              <a:defRPr/>
            </a:pPr>
            <a:r>
              <a:rPr lang="fi-FI" dirty="0" smtClean="0"/>
              <a:t>Lastensaanti vähentää</a:t>
            </a:r>
          </a:p>
          <a:p>
            <a:pPr marL="274320" indent="-274320" eaLnBrk="1" fontAlgn="auto" hangingPunct="1">
              <a:lnSpc>
                <a:spcPct val="80000"/>
              </a:lnSpc>
              <a:spcAft>
                <a:spcPts val="0"/>
              </a:spcAft>
              <a:buFont typeface="Wingdings 2" pitchFamily="18" charset="2"/>
              <a:buNone/>
              <a:defRPr/>
            </a:pPr>
            <a:r>
              <a:rPr lang="fi-FI" dirty="0" smtClean="0"/>
              <a:t>	mutta raskauden aika lisää, puolison menetys lisää</a:t>
            </a:r>
          </a:p>
        </p:txBody>
      </p:sp>
    </p:spTree>
    <p:extLst>
      <p:ext uri="{BB962C8B-B14F-4D97-AF65-F5344CB8AC3E}">
        <p14:creationId xmlns:p14="http://schemas.microsoft.com/office/powerpoint/2010/main" val="31025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isällön paikkamerkki 2"/>
          <p:cNvSpPr>
            <a:spLocks noGrp="1"/>
          </p:cNvSpPr>
          <p:nvPr>
            <p:ph idx="1"/>
          </p:nvPr>
        </p:nvSpPr>
        <p:spPr>
          <a:xfrm>
            <a:off x="755650" y="476250"/>
            <a:ext cx="7416800" cy="4530725"/>
          </a:xfrm>
        </p:spPr>
        <p:txBody>
          <a:bodyPr/>
          <a:lstStyle/>
          <a:p>
            <a:r>
              <a:rPr lang="fi-FI" altLang="fi-FI" smtClean="0"/>
              <a:t>Eläkeläisillä on runsaasti aikaa liikunta-aktiivisuudelle. </a:t>
            </a:r>
          </a:p>
          <a:p>
            <a:pPr lvl="1"/>
            <a:r>
              <a:rPr lang="fi-FI" altLang="fi-FI" sz="2000" smtClean="0"/>
              <a:t>liikunta-aktiivisuus voi myös vähentyä kuten toimintakyvyn heikkeneminen, sairaudet ja puolison menettäminen. </a:t>
            </a:r>
          </a:p>
          <a:p>
            <a:r>
              <a:rPr lang="fi-FI" altLang="fi-FI" smtClean="0"/>
              <a:t>Slingerland ym. (2007) tulosten mukaan eläkkeelle siirryttäessä osallistujien kokonaisaktiivisuus väheni koska työmatkaliikunta väheni siitä huolimatta, että vapaa-ajan liikunta-aktiivisuus lisääntyi.  </a:t>
            </a:r>
          </a:p>
          <a:p>
            <a:r>
              <a:rPr lang="fi-FI" altLang="fi-FI" smtClean="0"/>
              <a:t>Touvier ym. (2009) tulokset ovat samankaltaisia, liikunta-aktiivisuus lisääntyi eläkkeelle siirryttäessä noin 2 tuntia viikossa. </a:t>
            </a:r>
          </a:p>
        </p:txBody>
      </p:sp>
      <p:sp>
        <p:nvSpPr>
          <p:cNvPr id="17411"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defRPr/>
            </a:pPr>
            <a:r>
              <a:rPr lang="fi-FI" sz="3600" dirty="0" smtClean="0"/>
              <a:t>Muutostrendit viime vuosikymmeniltä</a:t>
            </a:r>
          </a:p>
        </p:txBody>
      </p:sp>
      <p:sp>
        <p:nvSpPr>
          <p:cNvPr id="22531" name="Rectangle 3"/>
          <p:cNvSpPr>
            <a:spLocks noGrp="1" noChangeArrowheads="1"/>
          </p:cNvSpPr>
          <p:nvPr>
            <p:ph type="body" idx="1"/>
          </p:nvPr>
        </p:nvSpPr>
        <p:spPr>
          <a:xfrm>
            <a:off x="457200" y="1600200"/>
            <a:ext cx="7467600" cy="4873625"/>
          </a:xfrm>
        </p:spPr>
        <p:txBody>
          <a:bodyPr/>
          <a:lstStyle/>
          <a:p>
            <a:r>
              <a:rPr lang="fi-FI" altLang="fi-FI" dirty="0" smtClean="0"/>
              <a:t>Aikuisväestön vapaa-ajan liikunta on pitkällä aikavälillä lisääntynyt (THL 1978-2001-2010-2014</a:t>
            </a:r>
            <a:r>
              <a:rPr lang="fi-FI" altLang="fi-FI" dirty="0"/>
              <a:t>) </a:t>
            </a:r>
            <a:r>
              <a:rPr lang="fi-FI" altLang="fi-FI" dirty="0" smtClean="0">
                <a:hlinkClick r:id="rId2"/>
              </a:rPr>
              <a:t>http://www.slideshare.net/THLfi/avtk2014</a:t>
            </a:r>
            <a:endParaRPr lang="fi-FI" altLang="fi-FI" dirty="0" smtClean="0"/>
          </a:p>
          <a:p>
            <a:r>
              <a:rPr lang="fi-FI" altLang="fi-FI" dirty="0" smtClean="0"/>
              <a:t>Vapaa-ajan liikunta on lisääntynyt kaikissa koulutusryhmissä, mutta miehillä ylimmässä koulutusryhmässä harrastetaan vapaa-ajan liikuntaa jonkin verran enemmän kuin alemmissa koulutusryhmissä. Naisilla taas koulutusryhmien väliset erot vapaa-ajan liikunnassa ovat edelleen pieniä </a:t>
            </a:r>
          </a:p>
          <a:p>
            <a:endParaRPr lang="fi-FI" altLang="fi-FI" dirty="0" smtClean="0"/>
          </a:p>
        </p:txBody>
      </p:sp>
      <p:sp>
        <p:nvSpPr>
          <p:cNvPr id="22532"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8313" y="908050"/>
            <a:ext cx="8229600" cy="4530725"/>
          </a:xfrm>
        </p:spPr>
        <p:txBody>
          <a:bodyPr/>
          <a:lstStyle/>
          <a:p>
            <a:r>
              <a:rPr lang="fi-FI" altLang="fi-FI" sz="2800" dirty="0" smtClean="0"/>
              <a:t>Aikuiset (19-65-vuotiaat) liikkuvat intensiivisemmin ja useammin kuin koskaan. Liikuntaharrastus on tietoinen elämänhallinnan väline. </a:t>
            </a:r>
          </a:p>
          <a:p>
            <a:r>
              <a:rPr lang="fi-FI" altLang="fi-FI" sz="2800" dirty="0" smtClean="0"/>
              <a:t>Suosittuja ovat liikuntapaikat ja -lajit, jotka pystytään sovittamaan parhaiten kiireiseen elämänrytmiin.  </a:t>
            </a:r>
          </a:p>
          <a:p>
            <a:r>
              <a:rPr lang="fi-FI" altLang="fi-FI" sz="2800" dirty="0" smtClean="0"/>
              <a:t>Suomalaisten aikuisten suosituimpia liikuntalajeja ovat kävely, pyöräily ja kuntosaliharjoittelu. Lisäksi juoksu on lisääntynyt selvästi.</a:t>
            </a:r>
          </a:p>
          <a:p>
            <a:pPr marL="0" indent="0">
              <a:buNone/>
            </a:pPr>
            <a:r>
              <a:rPr lang="fi-FI" altLang="fi-FI" sz="2800" dirty="0" smtClean="0"/>
              <a:t> </a:t>
            </a:r>
          </a:p>
          <a:p>
            <a:endParaRPr lang="fi-FI" altLang="fi-FI" dirty="0" smtClean="0"/>
          </a:p>
        </p:txBody>
      </p:sp>
      <p:sp>
        <p:nvSpPr>
          <p:cNvPr id="25603"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41248"/>
            <a:ext cx="7467600" cy="1143000"/>
          </a:xfrm>
        </p:spPr>
        <p:txBody>
          <a:bodyPr>
            <a:normAutofit fontScale="90000"/>
          </a:bodyPr>
          <a:lstStyle/>
          <a:p>
            <a:r>
              <a:rPr lang="fi-FI" dirty="0"/>
              <a:t>"Kuinka paljon liikutte ja rasitatte itseänne ruumiillisesti vapaa-aikana? Älkää laskeko mukaan työmatkaliikuntaa." </a:t>
            </a:r>
          </a:p>
        </p:txBody>
      </p:sp>
      <p:sp>
        <p:nvSpPr>
          <p:cNvPr id="3" name="Sisällön paikkamerkki 2"/>
          <p:cNvSpPr>
            <a:spLocks noGrp="1"/>
          </p:cNvSpPr>
          <p:nvPr>
            <p:ph sz="quarter" idx="1"/>
          </p:nvPr>
        </p:nvSpPr>
        <p:spPr>
          <a:xfrm>
            <a:off x="457200" y="1984248"/>
            <a:ext cx="7467600" cy="4873752"/>
          </a:xfrm>
        </p:spPr>
        <p:txBody>
          <a:bodyPr/>
          <a:lstStyle/>
          <a:p>
            <a:r>
              <a:rPr lang="fi-FI" dirty="0" smtClean="0"/>
              <a:t>Vastausvaihtoehtoina </a:t>
            </a:r>
            <a:r>
              <a:rPr lang="fi-FI" dirty="0"/>
              <a:t>esitettiin 1) luen, katselen televisiota ja teen askareita, jotka eivät juuri rasita ruumiillisesti, 2) kävelen, pyöräilen, tai teen kevyttä koti- ja pihatyötä yms. useita tunteja viikossa ja 3) harrastan varsinaista kuntoliikuntaa tai urheilua kuten juoksua, hiihtoa, uintia, tai pallopelejä useita tunteja viikossa. Tarkastelussa ovat vastausvaihtoehdon 3</a:t>
            </a:r>
            <a:r>
              <a:rPr lang="fi-FI" dirty="0" smtClean="0"/>
              <a:t>) harrastan </a:t>
            </a:r>
            <a:r>
              <a:rPr lang="fi-FI" dirty="0"/>
              <a:t>varsinaista kuntoliikuntaa tai urheilua kuten juoksua, hiihtoa, uintia, tai pallopelejä useita tunteja viikossa vastanneiden osuus. </a:t>
            </a:r>
            <a:r>
              <a:rPr lang="fi-FI" dirty="0" smtClean="0"/>
              <a:t> </a:t>
            </a:r>
            <a:endParaRPr lang="fi-FI" dirty="0"/>
          </a:p>
        </p:txBody>
      </p:sp>
      <p:sp>
        <p:nvSpPr>
          <p:cNvPr id="4" name="Alatunnisteen paikkamerkki 3"/>
          <p:cNvSpPr>
            <a:spLocks noGrp="1"/>
          </p:cNvSpPr>
          <p:nvPr>
            <p:ph type="ftr" sz="quarter" idx="12"/>
          </p:nvPr>
        </p:nvSpPr>
        <p:spPr/>
        <p:txBody>
          <a:bodyPr/>
          <a:lstStyle/>
          <a:p>
            <a:pPr>
              <a:defRPr/>
            </a:pPr>
            <a:r>
              <a:rPr lang="en-US" smtClean="0"/>
              <a:t>MH2019</a:t>
            </a:r>
            <a:endParaRPr lang="en-US"/>
          </a:p>
        </p:txBody>
      </p:sp>
    </p:spTree>
    <p:extLst>
      <p:ext uri="{BB962C8B-B14F-4D97-AF65-F5344CB8AC3E}">
        <p14:creationId xmlns:p14="http://schemas.microsoft.com/office/powerpoint/2010/main" val="86787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fi-FI" dirty="0" smtClean="0"/>
              <a:t>Elämäkaari ja elämänkulku</a:t>
            </a:r>
            <a:br>
              <a:rPr lang="fi-FI" dirty="0" smtClean="0"/>
            </a:br>
            <a:r>
              <a:rPr lang="fi-FI" dirty="0" smtClean="0"/>
              <a:t>näkökulma</a:t>
            </a:r>
            <a:endParaRPr lang="fi-FI" dirty="0"/>
          </a:p>
        </p:txBody>
      </p:sp>
      <p:sp>
        <p:nvSpPr>
          <p:cNvPr id="9219" name="Sisällön paikkamerkki 2"/>
          <p:cNvSpPr>
            <a:spLocks noGrp="1"/>
          </p:cNvSpPr>
          <p:nvPr>
            <p:ph sz="quarter" idx="1"/>
          </p:nvPr>
        </p:nvSpPr>
        <p:spPr>
          <a:xfrm>
            <a:off x="457200" y="1600200"/>
            <a:ext cx="7467600" cy="4873625"/>
          </a:xfrm>
        </p:spPr>
        <p:txBody>
          <a:bodyPr/>
          <a:lstStyle/>
          <a:p>
            <a:pPr eaLnBrk="1" hangingPunct="1">
              <a:defRPr/>
            </a:pPr>
            <a:r>
              <a:rPr lang="fi-FI" altLang="fi-FI" dirty="0" smtClean="0"/>
              <a:t>Kehitys on elämän läpi jatkuva prosessi, jonka joustavuus säilyy vanhuuteen asti (</a:t>
            </a:r>
            <a:r>
              <a:rPr lang="fi-FI" altLang="fi-FI" dirty="0" err="1" smtClean="0"/>
              <a:t>Baltes</a:t>
            </a:r>
            <a:r>
              <a:rPr lang="fi-FI" altLang="fi-FI" dirty="0" smtClean="0"/>
              <a:t> 1998; </a:t>
            </a:r>
            <a:r>
              <a:rPr lang="fi-FI" altLang="fi-FI" dirty="0" err="1" smtClean="0"/>
              <a:t>Elder</a:t>
            </a:r>
            <a:r>
              <a:rPr lang="fi-FI" altLang="fi-FI" dirty="0" smtClean="0"/>
              <a:t> 1998).  Se on kasautuvaa ja muuttuvaa ja siihen vaikuttavat </a:t>
            </a:r>
          </a:p>
          <a:p>
            <a:pPr eaLnBrk="1" hangingPunct="1">
              <a:defRPr/>
            </a:pPr>
            <a:r>
              <a:rPr lang="fi-FI" altLang="fi-FI" dirty="0" smtClean="0"/>
              <a:t>Ikä  (20-40,  40-65)</a:t>
            </a:r>
          </a:p>
          <a:p>
            <a:pPr eaLnBrk="1" hangingPunct="1">
              <a:defRPr/>
            </a:pPr>
            <a:r>
              <a:rPr lang="fi-FI" altLang="fi-FI" dirty="0" smtClean="0"/>
              <a:t>Historiallinen aika </a:t>
            </a:r>
          </a:p>
          <a:p>
            <a:pPr eaLnBrk="1" hangingPunct="1">
              <a:defRPr/>
            </a:pPr>
            <a:r>
              <a:rPr lang="fi-FI" altLang="fi-FI" dirty="0" smtClean="0"/>
              <a:t>Elämäntapahtumat </a:t>
            </a:r>
          </a:p>
          <a:p>
            <a:pPr eaLnBrk="1" hangingPunct="1">
              <a:defRPr/>
            </a:pPr>
            <a:r>
              <a:rPr lang="fi-FI" altLang="fi-FI" dirty="0" smtClean="0"/>
              <a:t>Ihminen valitsee, optimoi ja </a:t>
            </a:r>
          </a:p>
          <a:p>
            <a:pPr marL="0" indent="0" eaLnBrk="1" hangingPunct="1">
              <a:buFont typeface="Wingdings" panose="05000000000000000000" pitchFamily="2" charset="2"/>
              <a:buNone/>
              <a:defRPr/>
            </a:pPr>
            <a:r>
              <a:rPr lang="fi-FI" altLang="fi-FI" dirty="0" smtClean="0"/>
              <a:t>kompensoi saavuttaakseen </a:t>
            </a:r>
          </a:p>
          <a:p>
            <a:pPr marL="0" indent="0" eaLnBrk="1" hangingPunct="1">
              <a:buFont typeface="Wingdings" panose="05000000000000000000" pitchFamily="2" charset="2"/>
              <a:buNone/>
              <a:defRPr/>
            </a:pPr>
            <a:r>
              <a:rPr lang="fi-FI" altLang="fi-FI" dirty="0" smtClean="0"/>
              <a:t>optimaalisen kehityksen ja </a:t>
            </a:r>
          </a:p>
          <a:p>
            <a:pPr marL="0" indent="0" eaLnBrk="1" hangingPunct="1">
              <a:buFont typeface="Wingdings" panose="05000000000000000000" pitchFamily="2" charset="2"/>
              <a:buNone/>
              <a:defRPr/>
            </a:pPr>
            <a:r>
              <a:rPr lang="fi-FI" altLang="fi-FI" dirty="0" smtClean="0"/>
              <a:t>elämänhallinnan</a:t>
            </a:r>
          </a:p>
        </p:txBody>
      </p:sp>
      <p:sp>
        <p:nvSpPr>
          <p:cNvPr id="11268"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141663"/>
            <a:ext cx="2103438"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graphicFrame>
        <p:nvGraphicFramePr>
          <p:cNvPr id="5" name="Sisällön paikkamerkki 4"/>
          <p:cNvGraphicFramePr>
            <a:graphicFrameLocks noGrp="1"/>
          </p:cNvGraphicFramePr>
          <p:nvPr>
            <p:ph sz="quarter" idx="1"/>
            <p:extLst>
              <p:ext uri="{D42A27DB-BD31-4B8C-83A1-F6EECF244321}">
                <p14:modId xmlns:p14="http://schemas.microsoft.com/office/powerpoint/2010/main" val="1307927009"/>
              </p:ext>
            </p:extLst>
          </p:nvPr>
        </p:nvGraphicFramePr>
        <p:xfrm>
          <a:off x="251520" y="0"/>
          <a:ext cx="8568952" cy="6944360"/>
        </p:xfrm>
        <a:graphic>
          <a:graphicData uri="http://schemas.openxmlformats.org/drawingml/2006/table">
            <a:tbl>
              <a:tblPr firstRow="1" bandRow="1">
                <a:tableStyleId>{5C22544A-7EE6-4342-B048-85BDC9FD1C3A}</a:tableStyleId>
              </a:tblPr>
              <a:tblGrid>
                <a:gridCol w="3832092">
                  <a:extLst>
                    <a:ext uri="{9D8B030D-6E8A-4147-A177-3AD203B41FA5}">
                      <a16:colId xmlns:a16="http://schemas.microsoft.com/office/drawing/2014/main" val="3985293972"/>
                    </a:ext>
                  </a:extLst>
                </a:gridCol>
                <a:gridCol w="4736860">
                  <a:extLst>
                    <a:ext uri="{9D8B030D-6E8A-4147-A177-3AD203B41FA5}">
                      <a16:colId xmlns:a16="http://schemas.microsoft.com/office/drawing/2014/main" val="1987694653"/>
                    </a:ext>
                  </a:extLst>
                </a:gridCol>
              </a:tblGrid>
              <a:tr h="370840">
                <a:tc gridSpan="2">
                  <a:txBody>
                    <a:bodyPr/>
                    <a:lstStyle/>
                    <a:p>
                      <a:pPr algn="l"/>
                      <a:r>
                        <a:rPr lang="fi-FI" dirty="0" smtClean="0">
                          <a:effectLst/>
                        </a:rPr>
                        <a:t>Harrastan kuntoliikuntaa tai urheilua kuten juoksua, hiihtoa, uintia, tai pallopelejä useita tunteja viikossa vastanneiden osuus THL</a:t>
                      </a:r>
                      <a:r>
                        <a:rPr lang="fi-FI" baseline="0" dirty="0" smtClean="0">
                          <a:effectLst/>
                        </a:rPr>
                        <a:t> 2017</a:t>
                      </a:r>
                      <a:endParaRPr lang="fi-FI" dirty="0">
                        <a:effectLst/>
                      </a:endParaRPr>
                    </a:p>
                  </a:txBody>
                  <a:tcPr anchor="ctr"/>
                </a:tc>
                <a:tc hMerge="1">
                  <a:txBody>
                    <a:bodyPr/>
                    <a:lstStyle/>
                    <a:p>
                      <a:pPr algn="r"/>
                      <a:endParaRPr lang="fi-FI" dirty="0">
                        <a:effectLst/>
                      </a:endParaRPr>
                    </a:p>
                  </a:txBody>
                  <a:tcPr anchor="ctr"/>
                </a:tc>
                <a:extLst>
                  <a:ext uri="{0D108BD9-81ED-4DB2-BD59-A6C34878D82A}">
                    <a16:rowId xmlns:a16="http://schemas.microsoft.com/office/drawing/2014/main" val="2801071021"/>
                  </a:ext>
                </a:extLst>
              </a:tr>
              <a:tr h="370840">
                <a:tc>
                  <a:txBody>
                    <a:bodyPr/>
                    <a:lstStyle/>
                    <a:p>
                      <a:pPr algn="l"/>
                      <a:r>
                        <a:rPr lang="fi-FI" dirty="0">
                          <a:effectLst/>
                        </a:rPr>
                        <a:t>Väestöryhmä</a:t>
                      </a:r>
                    </a:p>
                  </a:txBody>
                  <a:tcPr anchor="ctr"/>
                </a:tc>
                <a:tc>
                  <a:txBody>
                    <a:bodyPr/>
                    <a:lstStyle/>
                    <a:p>
                      <a:pPr algn="r"/>
                      <a:r>
                        <a:rPr lang="fi-FI" dirty="0">
                          <a:effectLst/>
                        </a:rPr>
                        <a:t>  </a:t>
                      </a:r>
                      <a:r>
                        <a:rPr lang="fi-FI" dirty="0" smtClean="0">
                          <a:effectLst/>
                        </a:rPr>
                        <a:t>  %</a:t>
                      </a:r>
                      <a:r>
                        <a:rPr lang="fi-FI" dirty="0">
                          <a:effectLst/>
                        </a:rPr>
                        <a:t> (2017)</a:t>
                      </a:r>
                    </a:p>
                  </a:txBody>
                  <a:tcPr anchor="ctr"/>
                </a:tc>
                <a:extLst>
                  <a:ext uri="{0D108BD9-81ED-4DB2-BD59-A6C34878D82A}">
                    <a16:rowId xmlns:a16="http://schemas.microsoft.com/office/drawing/2014/main" val="1311395311"/>
                  </a:ext>
                </a:extLst>
              </a:tr>
              <a:tr h="370840">
                <a:tc gridSpan="2">
                  <a:txBody>
                    <a:bodyPr/>
                    <a:lstStyle/>
                    <a:p>
                      <a:r>
                        <a:rPr lang="fi-FI" b="1">
                          <a:effectLst/>
                        </a:rPr>
                        <a:t>Suomi</a:t>
                      </a:r>
                    </a:p>
                  </a:txBody>
                  <a:tcPr anchor="ctr"/>
                </a:tc>
                <a:tc hMerge="1">
                  <a:txBody>
                    <a:bodyPr/>
                    <a:lstStyle/>
                    <a:p>
                      <a:endParaRPr lang="fi-FI"/>
                    </a:p>
                  </a:txBody>
                  <a:tcPr/>
                </a:tc>
                <a:extLst>
                  <a:ext uri="{0D108BD9-81ED-4DB2-BD59-A6C34878D82A}">
                    <a16:rowId xmlns:a16="http://schemas.microsoft.com/office/drawing/2014/main" val="3105941736"/>
                  </a:ext>
                </a:extLst>
              </a:tr>
              <a:tr h="370840">
                <a:tc>
                  <a:txBody>
                    <a:bodyPr/>
                    <a:lstStyle/>
                    <a:p>
                      <a:pPr algn="l"/>
                      <a:r>
                        <a:rPr lang="fi-FI">
                          <a:effectLst/>
                        </a:rPr>
                        <a:t>Kaikki</a:t>
                      </a:r>
                    </a:p>
                  </a:txBody>
                  <a:tcPr anchor="ctr"/>
                </a:tc>
                <a:tc>
                  <a:txBody>
                    <a:bodyPr/>
                    <a:lstStyle/>
                    <a:p>
                      <a:pPr algn="r"/>
                      <a:r>
                        <a:rPr lang="fi-FI">
                          <a:effectLst/>
                        </a:rPr>
                        <a:t>22.6</a:t>
                      </a:r>
                    </a:p>
                  </a:txBody>
                  <a:tcPr anchor="ctr"/>
                </a:tc>
                <a:extLst>
                  <a:ext uri="{0D108BD9-81ED-4DB2-BD59-A6C34878D82A}">
                    <a16:rowId xmlns:a16="http://schemas.microsoft.com/office/drawing/2014/main" val="3240875176"/>
                  </a:ext>
                </a:extLst>
              </a:tr>
              <a:tr h="370840">
                <a:tc>
                  <a:txBody>
                    <a:bodyPr/>
                    <a:lstStyle/>
                    <a:p>
                      <a:pPr algn="l"/>
                      <a:r>
                        <a:rPr lang="fi-FI">
                          <a:effectLst/>
                        </a:rPr>
                        <a:t>Miehet</a:t>
                      </a:r>
                    </a:p>
                  </a:txBody>
                  <a:tcPr anchor="ctr"/>
                </a:tc>
                <a:tc>
                  <a:txBody>
                    <a:bodyPr/>
                    <a:lstStyle/>
                    <a:p>
                      <a:pPr algn="r"/>
                      <a:r>
                        <a:rPr lang="fi-FI">
                          <a:effectLst/>
                        </a:rPr>
                        <a:t>25.4</a:t>
                      </a:r>
                    </a:p>
                  </a:txBody>
                  <a:tcPr anchor="ctr"/>
                </a:tc>
                <a:extLst>
                  <a:ext uri="{0D108BD9-81ED-4DB2-BD59-A6C34878D82A}">
                    <a16:rowId xmlns:a16="http://schemas.microsoft.com/office/drawing/2014/main" val="4266170663"/>
                  </a:ext>
                </a:extLst>
              </a:tr>
              <a:tr h="370840">
                <a:tc>
                  <a:txBody>
                    <a:bodyPr/>
                    <a:lstStyle/>
                    <a:p>
                      <a:pPr algn="l"/>
                      <a:r>
                        <a:rPr lang="fi-FI">
                          <a:effectLst/>
                        </a:rPr>
                        <a:t>Naiset</a:t>
                      </a:r>
                    </a:p>
                  </a:txBody>
                  <a:tcPr anchor="ctr"/>
                </a:tc>
                <a:tc>
                  <a:txBody>
                    <a:bodyPr/>
                    <a:lstStyle/>
                    <a:p>
                      <a:pPr algn="r"/>
                      <a:r>
                        <a:rPr lang="fi-FI">
                          <a:effectLst/>
                        </a:rPr>
                        <a:t>20.1</a:t>
                      </a:r>
                    </a:p>
                  </a:txBody>
                  <a:tcPr anchor="ctr"/>
                </a:tc>
                <a:extLst>
                  <a:ext uri="{0D108BD9-81ED-4DB2-BD59-A6C34878D82A}">
                    <a16:rowId xmlns:a16="http://schemas.microsoft.com/office/drawing/2014/main" val="1785731595"/>
                  </a:ext>
                </a:extLst>
              </a:tr>
              <a:tr h="370840">
                <a:tc>
                  <a:txBody>
                    <a:bodyPr/>
                    <a:lstStyle/>
                    <a:p>
                      <a:pPr algn="l"/>
                      <a:r>
                        <a:rPr lang="fi-FI">
                          <a:effectLst/>
                        </a:rPr>
                        <a:t>20-54 -vuotiaat</a:t>
                      </a:r>
                    </a:p>
                  </a:txBody>
                  <a:tcPr anchor="ctr"/>
                </a:tc>
                <a:tc>
                  <a:txBody>
                    <a:bodyPr/>
                    <a:lstStyle/>
                    <a:p>
                      <a:pPr algn="r"/>
                      <a:r>
                        <a:rPr lang="fi-FI">
                          <a:effectLst/>
                        </a:rPr>
                        <a:t>30</a:t>
                      </a:r>
                    </a:p>
                  </a:txBody>
                  <a:tcPr anchor="ctr"/>
                </a:tc>
                <a:extLst>
                  <a:ext uri="{0D108BD9-81ED-4DB2-BD59-A6C34878D82A}">
                    <a16:rowId xmlns:a16="http://schemas.microsoft.com/office/drawing/2014/main" val="3313449740"/>
                  </a:ext>
                </a:extLst>
              </a:tr>
              <a:tr h="370840">
                <a:tc>
                  <a:txBody>
                    <a:bodyPr/>
                    <a:lstStyle/>
                    <a:p>
                      <a:pPr algn="l"/>
                      <a:r>
                        <a:rPr lang="fi-FI">
                          <a:effectLst/>
                        </a:rPr>
                        <a:t>20-54 -vuotiaat: Miehet</a:t>
                      </a:r>
                    </a:p>
                  </a:txBody>
                  <a:tcPr anchor="ctr"/>
                </a:tc>
                <a:tc>
                  <a:txBody>
                    <a:bodyPr/>
                    <a:lstStyle/>
                    <a:p>
                      <a:pPr algn="r"/>
                      <a:r>
                        <a:rPr lang="fi-FI">
                          <a:effectLst/>
                        </a:rPr>
                        <a:t>33.2</a:t>
                      </a:r>
                    </a:p>
                  </a:txBody>
                  <a:tcPr anchor="ctr"/>
                </a:tc>
                <a:extLst>
                  <a:ext uri="{0D108BD9-81ED-4DB2-BD59-A6C34878D82A}">
                    <a16:rowId xmlns:a16="http://schemas.microsoft.com/office/drawing/2014/main" val="3092006768"/>
                  </a:ext>
                </a:extLst>
              </a:tr>
              <a:tr h="370840">
                <a:tc>
                  <a:txBody>
                    <a:bodyPr/>
                    <a:lstStyle/>
                    <a:p>
                      <a:pPr algn="l"/>
                      <a:r>
                        <a:rPr lang="fi-FI">
                          <a:effectLst/>
                        </a:rPr>
                        <a:t>20-54 -vuotiaat: Naiset</a:t>
                      </a:r>
                    </a:p>
                  </a:txBody>
                  <a:tcPr anchor="ctr"/>
                </a:tc>
                <a:tc>
                  <a:txBody>
                    <a:bodyPr/>
                    <a:lstStyle/>
                    <a:p>
                      <a:pPr algn="r"/>
                      <a:r>
                        <a:rPr lang="fi-FI">
                          <a:effectLst/>
                        </a:rPr>
                        <a:t>26.7</a:t>
                      </a:r>
                    </a:p>
                  </a:txBody>
                  <a:tcPr anchor="ctr"/>
                </a:tc>
                <a:extLst>
                  <a:ext uri="{0D108BD9-81ED-4DB2-BD59-A6C34878D82A}">
                    <a16:rowId xmlns:a16="http://schemas.microsoft.com/office/drawing/2014/main" val="2922491863"/>
                  </a:ext>
                </a:extLst>
              </a:tr>
              <a:tr h="370840">
                <a:tc>
                  <a:txBody>
                    <a:bodyPr/>
                    <a:lstStyle/>
                    <a:p>
                      <a:pPr algn="l"/>
                      <a:r>
                        <a:rPr lang="fi-FI">
                          <a:effectLst/>
                        </a:rPr>
                        <a:t>55-74 -vuotiaat</a:t>
                      </a:r>
                    </a:p>
                  </a:txBody>
                  <a:tcPr anchor="ctr"/>
                </a:tc>
                <a:tc>
                  <a:txBody>
                    <a:bodyPr/>
                    <a:lstStyle/>
                    <a:p>
                      <a:pPr algn="r"/>
                      <a:r>
                        <a:rPr lang="fi-FI">
                          <a:effectLst/>
                        </a:rPr>
                        <a:t>14.6</a:t>
                      </a:r>
                    </a:p>
                  </a:txBody>
                  <a:tcPr anchor="ctr"/>
                </a:tc>
                <a:extLst>
                  <a:ext uri="{0D108BD9-81ED-4DB2-BD59-A6C34878D82A}">
                    <a16:rowId xmlns:a16="http://schemas.microsoft.com/office/drawing/2014/main" val="3825619551"/>
                  </a:ext>
                </a:extLst>
              </a:tr>
              <a:tr h="370840">
                <a:tc>
                  <a:txBody>
                    <a:bodyPr/>
                    <a:lstStyle/>
                    <a:p>
                      <a:pPr algn="l"/>
                      <a:r>
                        <a:rPr lang="fi-FI">
                          <a:effectLst/>
                        </a:rPr>
                        <a:t>55-74 -vuotiaat: Miehet</a:t>
                      </a:r>
                    </a:p>
                  </a:txBody>
                  <a:tcPr anchor="ctr"/>
                </a:tc>
                <a:tc>
                  <a:txBody>
                    <a:bodyPr/>
                    <a:lstStyle/>
                    <a:p>
                      <a:pPr algn="r"/>
                      <a:r>
                        <a:rPr lang="fi-FI">
                          <a:effectLst/>
                        </a:rPr>
                        <a:t>14.8</a:t>
                      </a:r>
                    </a:p>
                  </a:txBody>
                  <a:tcPr anchor="ctr"/>
                </a:tc>
                <a:extLst>
                  <a:ext uri="{0D108BD9-81ED-4DB2-BD59-A6C34878D82A}">
                    <a16:rowId xmlns:a16="http://schemas.microsoft.com/office/drawing/2014/main" val="1458524843"/>
                  </a:ext>
                </a:extLst>
              </a:tr>
              <a:tr h="370840">
                <a:tc>
                  <a:txBody>
                    <a:bodyPr/>
                    <a:lstStyle/>
                    <a:p>
                      <a:pPr algn="l"/>
                      <a:r>
                        <a:rPr lang="fi-FI">
                          <a:effectLst/>
                        </a:rPr>
                        <a:t>55-74 -vuotiaat: Naiset</a:t>
                      </a:r>
                    </a:p>
                  </a:txBody>
                  <a:tcPr anchor="ctr"/>
                </a:tc>
                <a:tc>
                  <a:txBody>
                    <a:bodyPr/>
                    <a:lstStyle/>
                    <a:p>
                      <a:pPr algn="r"/>
                      <a:r>
                        <a:rPr lang="fi-FI">
                          <a:effectLst/>
                        </a:rPr>
                        <a:t>14.4</a:t>
                      </a:r>
                    </a:p>
                  </a:txBody>
                  <a:tcPr anchor="ctr"/>
                </a:tc>
                <a:extLst>
                  <a:ext uri="{0D108BD9-81ED-4DB2-BD59-A6C34878D82A}">
                    <a16:rowId xmlns:a16="http://schemas.microsoft.com/office/drawing/2014/main" val="1196517565"/>
                  </a:ext>
                </a:extLst>
              </a:tr>
              <a:tr h="370840">
                <a:tc>
                  <a:txBody>
                    <a:bodyPr/>
                    <a:lstStyle/>
                    <a:p>
                      <a:pPr algn="l"/>
                      <a:r>
                        <a:rPr lang="fi-FI">
                          <a:effectLst/>
                        </a:rPr>
                        <a:t>75+ -vuotiaat</a:t>
                      </a:r>
                    </a:p>
                  </a:txBody>
                  <a:tcPr anchor="ctr"/>
                </a:tc>
                <a:tc>
                  <a:txBody>
                    <a:bodyPr/>
                    <a:lstStyle/>
                    <a:p>
                      <a:pPr algn="r"/>
                      <a:r>
                        <a:rPr lang="fi-FI">
                          <a:effectLst/>
                        </a:rPr>
                        <a:t>7.4</a:t>
                      </a:r>
                    </a:p>
                  </a:txBody>
                  <a:tcPr anchor="ctr"/>
                </a:tc>
                <a:extLst>
                  <a:ext uri="{0D108BD9-81ED-4DB2-BD59-A6C34878D82A}">
                    <a16:rowId xmlns:a16="http://schemas.microsoft.com/office/drawing/2014/main" val="2224817416"/>
                  </a:ext>
                </a:extLst>
              </a:tr>
              <a:tr h="370840">
                <a:tc>
                  <a:txBody>
                    <a:bodyPr/>
                    <a:lstStyle/>
                    <a:p>
                      <a:pPr algn="l"/>
                      <a:r>
                        <a:rPr lang="fi-FI">
                          <a:effectLst/>
                        </a:rPr>
                        <a:t>75+ -vuotiaat: Miehet</a:t>
                      </a:r>
                    </a:p>
                  </a:txBody>
                  <a:tcPr anchor="ctr"/>
                </a:tc>
                <a:tc>
                  <a:txBody>
                    <a:bodyPr/>
                    <a:lstStyle/>
                    <a:p>
                      <a:pPr algn="r"/>
                      <a:r>
                        <a:rPr lang="fi-FI">
                          <a:effectLst/>
                        </a:rPr>
                        <a:t>9.6</a:t>
                      </a:r>
                    </a:p>
                  </a:txBody>
                  <a:tcPr anchor="ctr"/>
                </a:tc>
                <a:extLst>
                  <a:ext uri="{0D108BD9-81ED-4DB2-BD59-A6C34878D82A}">
                    <a16:rowId xmlns:a16="http://schemas.microsoft.com/office/drawing/2014/main" val="1023382816"/>
                  </a:ext>
                </a:extLst>
              </a:tr>
              <a:tr h="370840">
                <a:tc>
                  <a:txBody>
                    <a:bodyPr/>
                    <a:lstStyle/>
                    <a:p>
                      <a:pPr algn="l"/>
                      <a:r>
                        <a:rPr lang="fi-FI">
                          <a:effectLst/>
                        </a:rPr>
                        <a:t>75+ -vuotiaat: Naiset</a:t>
                      </a:r>
                    </a:p>
                  </a:txBody>
                  <a:tcPr anchor="ctr"/>
                </a:tc>
                <a:tc>
                  <a:txBody>
                    <a:bodyPr/>
                    <a:lstStyle/>
                    <a:p>
                      <a:pPr algn="r"/>
                      <a:r>
                        <a:rPr lang="fi-FI">
                          <a:effectLst/>
                        </a:rPr>
                        <a:t>6.1</a:t>
                      </a:r>
                    </a:p>
                  </a:txBody>
                  <a:tcPr anchor="ctr"/>
                </a:tc>
                <a:extLst>
                  <a:ext uri="{0D108BD9-81ED-4DB2-BD59-A6C34878D82A}">
                    <a16:rowId xmlns:a16="http://schemas.microsoft.com/office/drawing/2014/main" val="1434940283"/>
                  </a:ext>
                </a:extLst>
              </a:tr>
              <a:tr h="370840">
                <a:tc>
                  <a:txBody>
                    <a:bodyPr/>
                    <a:lstStyle/>
                    <a:p>
                      <a:pPr algn="l"/>
                      <a:r>
                        <a:rPr lang="fi-FI" dirty="0" smtClean="0">
                          <a:effectLst/>
                        </a:rPr>
                        <a:t>Koulutus</a:t>
                      </a:r>
                      <a:r>
                        <a:rPr lang="fi-FI" baseline="0" dirty="0" smtClean="0">
                          <a:effectLst/>
                        </a:rPr>
                        <a:t> m</a:t>
                      </a:r>
                      <a:r>
                        <a:rPr lang="fi-FI" dirty="0" smtClean="0">
                          <a:effectLst/>
                        </a:rPr>
                        <a:t>atala</a:t>
                      </a:r>
                      <a:endParaRPr lang="fi-FI" dirty="0">
                        <a:effectLst/>
                      </a:endParaRPr>
                    </a:p>
                  </a:txBody>
                  <a:tcPr anchor="ctr"/>
                </a:tc>
                <a:tc>
                  <a:txBody>
                    <a:bodyPr/>
                    <a:lstStyle/>
                    <a:p>
                      <a:pPr algn="r"/>
                      <a:r>
                        <a:rPr lang="fi-FI">
                          <a:effectLst/>
                        </a:rPr>
                        <a:t>17.6</a:t>
                      </a:r>
                    </a:p>
                  </a:txBody>
                  <a:tcPr anchor="ctr"/>
                </a:tc>
                <a:extLst>
                  <a:ext uri="{0D108BD9-81ED-4DB2-BD59-A6C34878D82A}">
                    <a16:rowId xmlns:a16="http://schemas.microsoft.com/office/drawing/2014/main" val="3735567481"/>
                  </a:ext>
                </a:extLst>
              </a:tr>
              <a:tr h="370840">
                <a:tc>
                  <a:txBody>
                    <a:bodyPr/>
                    <a:lstStyle/>
                    <a:p>
                      <a:pPr algn="l"/>
                      <a:r>
                        <a:rPr lang="fi-FI" dirty="0" smtClean="0">
                          <a:effectLst/>
                        </a:rPr>
                        <a:t>Koulutus</a:t>
                      </a:r>
                      <a:r>
                        <a:rPr lang="fi-FI" baseline="0" dirty="0" smtClean="0">
                          <a:effectLst/>
                        </a:rPr>
                        <a:t> k</a:t>
                      </a:r>
                      <a:r>
                        <a:rPr lang="fi-FI" dirty="0" smtClean="0">
                          <a:effectLst/>
                        </a:rPr>
                        <a:t>eskitaso</a:t>
                      </a:r>
                      <a:endParaRPr lang="fi-FI" dirty="0">
                        <a:effectLst/>
                      </a:endParaRPr>
                    </a:p>
                  </a:txBody>
                  <a:tcPr anchor="ctr"/>
                </a:tc>
                <a:tc>
                  <a:txBody>
                    <a:bodyPr/>
                    <a:lstStyle/>
                    <a:p>
                      <a:pPr algn="r"/>
                      <a:r>
                        <a:rPr lang="fi-FI" dirty="0">
                          <a:effectLst/>
                        </a:rPr>
                        <a:t>27.5</a:t>
                      </a:r>
                    </a:p>
                  </a:txBody>
                  <a:tcPr anchor="ctr"/>
                </a:tc>
                <a:extLst>
                  <a:ext uri="{0D108BD9-81ED-4DB2-BD59-A6C34878D82A}">
                    <a16:rowId xmlns:a16="http://schemas.microsoft.com/office/drawing/2014/main" val="4174308222"/>
                  </a:ext>
                </a:extLst>
              </a:tr>
              <a:tr h="370840">
                <a:tc>
                  <a:txBody>
                    <a:bodyPr/>
                    <a:lstStyle/>
                    <a:p>
                      <a:pPr algn="l"/>
                      <a:r>
                        <a:rPr lang="fi-FI" dirty="0" smtClean="0">
                          <a:effectLst/>
                        </a:rPr>
                        <a:t>Koulutus korkea</a:t>
                      </a:r>
                      <a:endParaRPr lang="fi-FI" dirty="0">
                        <a:effectLst/>
                      </a:endParaRPr>
                    </a:p>
                  </a:txBody>
                  <a:tcPr anchor="ctr"/>
                </a:tc>
                <a:tc>
                  <a:txBody>
                    <a:bodyPr/>
                    <a:lstStyle/>
                    <a:p>
                      <a:pPr algn="r"/>
                      <a:r>
                        <a:rPr lang="fi-FI" dirty="0" smtClean="0">
                          <a:effectLst/>
                        </a:rPr>
                        <a:t>28.3</a:t>
                      </a:r>
                      <a:endParaRPr lang="fi-FI" dirty="0">
                        <a:effectLst/>
                      </a:endParaRPr>
                    </a:p>
                  </a:txBody>
                  <a:tcPr anchor="ctr"/>
                </a:tc>
                <a:extLst>
                  <a:ext uri="{0D108BD9-81ED-4DB2-BD59-A6C34878D82A}">
                    <a16:rowId xmlns:a16="http://schemas.microsoft.com/office/drawing/2014/main" val="153314620"/>
                  </a:ext>
                </a:extLst>
              </a:tr>
            </a:tbl>
          </a:graphicData>
        </a:graphic>
      </p:graphicFrame>
      <p:sp>
        <p:nvSpPr>
          <p:cNvPr id="4" name="Alatunnisteen paikkamerkki 3"/>
          <p:cNvSpPr>
            <a:spLocks noGrp="1"/>
          </p:cNvSpPr>
          <p:nvPr>
            <p:ph type="ftr" sz="quarter" idx="12"/>
          </p:nvPr>
        </p:nvSpPr>
        <p:spPr/>
        <p:txBody>
          <a:bodyPr/>
          <a:lstStyle/>
          <a:p>
            <a:pPr>
              <a:defRPr/>
            </a:pPr>
            <a:r>
              <a:rPr lang="en-US" smtClean="0"/>
              <a:t>MH2019</a:t>
            </a:r>
            <a:endParaRPr lang="en-US"/>
          </a:p>
        </p:txBody>
      </p:sp>
    </p:spTree>
    <p:extLst>
      <p:ext uri="{BB962C8B-B14F-4D97-AF65-F5344CB8AC3E}">
        <p14:creationId xmlns:p14="http://schemas.microsoft.com/office/powerpoint/2010/main" val="2317042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5" name="Sisällön paikkamerkki 4"/>
          <p:cNvPicPr>
            <a:picLocks noGrp="1" noChangeAspect="1"/>
          </p:cNvPicPr>
          <p:nvPr>
            <p:ph sz="quarter" idx="1"/>
          </p:nvPr>
        </p:nvPicPr>
        <p:blipFill>
          <a:blip r:embed="rId3"/>
          <a:stretch>
            <a:fillRect/>
          </a:stretch>
        </p:blipFill>
        <p:spPr>
          <a:xfrm>
            <a:off x="179512" y="65"/>
            <a:ext cx="8593014" cy="6737615"/>
          </a:xfrm>
          <a:prstGeom prst="rect">
            <a:avLst/>
          </a:prstGeom>
        </p:spPr>
      </p:pic>
      <p:sp>
        <p:nvSpPr>
          <p:cNvPr id="4" name="Alatunnisteen paikkamerkki 3"/>
          <p:cNvSpPr>
            <a:spLocks noGrp="1"/>
          </p:cNvSpPr>
          <p:nvPr>
            <p:ph type="ftr" sz="quarter" idx="12"/>
          </p:nvPr>
        </p:nvSpPr>
        <p:spPr/>
        <p:txBody>
          <a:bodyPr/>
          <a:lstStyle/>
          <a:p>
            <a:pPr>
              <a:defRPr/>
            </a:pPr>
            <a:r>
              <a:rPr lang="en-US" smtClean="0"/>
              <a:t>MH2019</a:t>
            </a:r>
            <a:endParaRPr lang="en-US"/>
          </a:p>
        </p:txBody>
      </p:sp>
    </p:spTree>
    <p:extLst>
      <p:ext uri="{BB962C8B-B14F-4D97-AF65-F5344CB8AC3E}">
        <p14:creationId xmlns:p14="http://schemas.microsoft.com/office/powerpoint/2010/main" val="368553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MH2019</a:t>
            </a:r>
            <a:endParaRPr lang="en-US"/>
          </a:p>
        </p:txBody>
      </p:sp>
    </p:spTree>
    <p:extLst>
      <p:ext uri="{BB962C8B-B14F-4D97-AF65-F5344CB8AC3E}">
        <p14:creationId xmlns:p14="http://schemas.microsoft.com/office/powerpoint/2010/main" val="394330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Liikuntasuositus</a:t>
            </a:r>
            <a:endParaRPr lang="fi-FI" dirty="0"/>
          </a:p>
        </p:txBody>
      </p:sp>
      <p:sp>
        <p:nvSpPr>
          <p:cNvPr id="3" name="Sisällön paikkamerkki 2"/>
          <p:cNvSpPr>
            <a:spLocks noGrp="1"/>
          </p:cNvSpPr>
          <p:nvPr>
            <p:ph sz="quarter" idx="1"/>
          </p:nvPr>
        </p:nvSpPr>
        <p:spPr/>
        <p:txBody>
          <a:bodyPr/>
          <a:lstStyle/>
          <a:p>
            <a:r>
              <a:rPr lang="fi-FI" dirty="0"/>
              <a:t>http://www.ukkinstituutti.fi/liikuntapiirakka/liikuntapiirakka-aikuisille</a:t>
            </a:r>
          </a:p>
        </p:txBody>
      </p:sp>
      <p:sp>
        <p:nvSpPr>
          <p:cNvPr id="4" name="Alatunnisteen paikkamerkki 3"/>
          <p:cNvSpPr>
            <a:spLocks noGrp="1"/>
          </p:cNvSpPr>
          <p:nvPr>
            <p:ph type="ftr" sz="quarter" idx="12"/>
          </p:nvPr>
        </p:nvSpPr>
        <p:spPr/>
        <p:txBody>
          <a:bodyPr/>
          <a:lstStyle/>
          <a:p>
            <a:pPr>
              <a:defRPr/>
            </a:pPr>
            <a:r>
              <a:rPr lang="en-US" smtClean="0"/>
              <a:t>MH2019</a:t>
            </a:r>
            <a:endParaRPr lang="en-US"/>
          </a:p>
        </p:txBody>
      </p:sp>
      <p:pic>
        <p:nvPicPr>
          <p:cNvPr id="5" name="Kuva 4"/>
          <p:cNvPicPr>
            <a:picLocks noChangeAspect="1"/>
          </p:cNvPicPr>
          <p:nvPr/>
        </p:nvPicPr>
        <p:blipFill>
          <a:blip r:embed="rId3"/>
          <a:stretch>
            <a:fillRect/>
          </a:stretch>
        </p:blipFill>
        <p:spPr>
          <a:xfrm>
            <a:off x="462810" y="2492896"/>
            <a:ext cx="6886575" cy="3771900"/>
          </a:xfrm>
          <a:prstGeom prst="rect">
            <a:avLst/>
          </a:prstGeom>
        </p:spPr>
      </p:pic>
    </p:spTree>
    <p:extLst>
      <p:ext uri="{BB962C8B-B14F-4D97-AF65-F5344CB8AC3E}">
        <p14:creationId xmlns:p14="http://schemas.microsoft.com/office/powerpoint/2010/main" val="38131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fontScale="90000"/>
          </a:bodyPr>
          <a:lstStyle/>
          <a:p>
            <a:pPr>
              <a:defRPr/>
            </a:pPr>
            <a:r>
              <a:rPr lang="fi-FI" dirty="0" smtClean="0"/>
              <a:t>Suomalaisen aikuisen liikunta ja kestävyyskunto</a:t>
            </a:r>
            <a:br>
              <a:rPr lang="fi-FI" dirty="0" smtClean="0"/>
            </a:br>
            <a:r>
              <a:rPr lang="fi-FI" sz="1800" dirty="0" smtClean="0"/>
              <a:t>Liikunnan ja kansanterveyden julkaisuja 247 (</a:t>
            </a:r>
            <a:r>
              <a:rPr lang="fi-FI" sz="1800" dirty="0" err="1" smtClean="0"/>
              <a:t>www.likes.fi</a:t>
            </a:r>
            <a:r>
              <a:rPr lang="fi-FI" sz="1800" dirty="0" smtClean="0"/>
              <a:t>)</a:t>
            </a:r>
            <a:endParaRPr lang="fi-FI" sz="1800" dirty="0"/>
          </a:p>
        </p:txBody>
      </p:sp>
      <p:pic>
        <p:nvPicPr>
          <p:cNvPr id="2355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989138"/>
            <a:ext cx="3295650" cy="3514725"/>
          </a:xfrm>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989138"/>
            <a:ext cx="507682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051050" y="1196975"/>
            <a:ext cx="6172200" cy="1893888"/>
          </a:xfrm>
        </p:spPr>
        <p:txBody>
          <a:bodyPr/>
          <a:lstStyle/>
          <a:p>
            <a:pPr eaLnBrk="1" fontAlgn="auto" hangingPunct="1">
              <a:spcAft>
                <a:spcPts val="0"/>
              </a:spcAft>
              <a:defRPr/>
            </a:pPr>
            <a:r>
              <a:rPr lang="fi-FI" dirty="0" smtClean="0"/>
              <a:t>Aikuisen elämäntapamuutoksen tukeminen  </a:t>
            </a:r>
            <a:endParaRPr lang="fi-FI" dirty="0"/>
          </a:p>
        </p:txBody>
      </p:sp>
      <p:sp>
        <p:nvSpPr>
          <p:cNvPr id="18435" name="Alaotsikko 2"/>
          <p:cNvSpPr>
            <a:spLocks noGrp="1"/>
          </p:cNvSpPr>
          <p:nvPr>
            <p:ph type="subTitle" idx="1"/>
          </p:nvPr>
        </p:nvSpPr>
        <p:spPr>
          <a:xfrm>
            <a:off x="2555875" y="3860800"/>
            <a:ext cx="5767388" cy="1752600"/>
          </a:xfrm>
        </p:spPr>
        <p:txBody>
          <a:bodyPr/>
          <a:lstStyle/>
          <a:p>
            <a:pPr eaLnBrk="1" hangingPunct="1"/>
            <a:r>
              <a:rPr lang="en-US" altLang="fi-FI" smtClean="0"/>
              <a:t>Ihmisen persoonallisuus, arvot, roolit, sosiaaliset suhteet ja ympäristö määrittävät hänen mahdollisuuksiaan pysyvään muutokseen  </a:t>
            </a:r>
            <a:endParaRPr lang="fi-FI" altLang="fi-FI" smtClean="0"/>
          </a:p>
        </p:txBody>
      </p:sp>
      <p:sp>
        <p:nvSpPr>
          <p:cNvPr id="18436" name="Alatunnisteen paikkamerkki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296357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i-FI" altLang="fi-FI" sz="3200" dirty="0" smtClean="0"/>
              <a:t>Liikuntakäyttäytymisen lähtökohtia</a:t>
            </a:r>
          </a:p>
        </p:txBody>
      </p:sp>
      <p:sp>
        <p:nvSpPr>
          <p:cNvPr id="19459" name="Rectangle 3"/>
          <p:cNvSpPr>
            <a:spLocks noGrp="1" noChangeArrowheads="1"/>
          </p:cNvSpPr>
          <p:nvPr>
            <p:ph idx="1"/>
          </p:nvPr>
        </p:nvSpPr>
        <p:spPr>
          <a:xfrm>
            <a:off x="457200" y="1600200"/>
            <a:ext cx="7467600" cy="4873625"/>
          </a:xfrm>
        </p:spPr>
        <p:txBody>
          <a:bodyPr/>
          <a:lstStyle/>
          <a:p>
            <a:pPr eaLnBrk="1" hangingPunct="1"/>
            <a:r>
              <a:rPr lang="fi-FI" altLang="fi-FI" smtClean="0"/>
              <a:t>liikunta on vaativaa käyttäytymistä, harrastamattomuus ei ole vain tahdon heikkoutta</a:t>
            </a:r>
          </a:p>
          <a:p>
            <a:pPr eaLnBrk="1" hangingPunct="1"/>
            <a:r>
              <a:rPr lang="fi-FI" altLang="fi-FI" smtClean="0"/>
              <a:t>käyttäytymiseen vaikuttavat tekijät on syytä ottaa huomioon:1) stimulus  &gt; 2) seuraus (vahvistus) 3) käyttäytymisen monimuotoisuus - käyttäytymiseen johtava ketju on pitkä ja se on altis keskeytyksille</a:t>
            </a:r>
          </a:p>
        </p:txBody>
      </p:sp>
      <p:sp>
        <p:nvSpPr>
          <p:cNvPr id="19460"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1356671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467600" cy="777875"/>
          </a:xfrm>
        </p:spPr>
        <p:txBody>
          <a:bodyPr/>
          <a:lstStyle/>
          <a:p>
            <a:pPr eaLnBrk="1" hangingPunct="1">
              <a:defRPr/>
            </a:pPr>
            <a:r>
              <a:rPr lang="fi-FI" altLang="fi-FI" dirty="0" smtClean="0"/>
              <a:t>Lähtökohtia…</a:t>
            </a:r>
            <a:endParaRPr lang="en-US" altLang="fi-FI" dirty="0" smtClean="0"/>
          </a:p>
        </p:txBody>
      </p:sp>
      <p:sp>
        <p:nvSpPr>
          <p:cNvPr id="20483" name="Rectangle 3"/>
          <p:cNvSpPr>
            <a:spLocks noGrp="1" noChangeArrowheads="1"/>
          </p:cNvSpPr>
          <p:nvPr>
            <p:ph idx="1"/>
          </p:nvPr>
        </p:nvSpPr>
        <p:spPr>
          <a:xfrm>
            <a:off x="251520" y="1482724"/>
            <a:ext cx="7467600" cy="4873625"/>
          </a:xfrm>
        </p:spPr>
        <p:txBody>
          <a:bodyPr/>
          <a:lstStyle/>
          <a:p>
            <a:pPr eaLnBrk="1" hangingPunct="1"/>
            <a:r>
              <a:rPr lang="fi-FI" altLang="fi-FI" dirty="0" smtClean="0"/>
              <a:t>välittömät ärsykkeet eivät aina ole </a:t>
            </a:r>
          </a:p>
          <a:p>
            <a:pPr marL="0" indent="0" eaLnBrk="1" hangingPunct="1">
              <a:buNone/>
            </a:pPr>
            <a:r>
              <a:rPr lang="fi-FI" altLang="fi-FI" dirty="0" smtClean="0"/>
              <a:t>    läsnä normaalissa elämässä</a:t>
            </a:r>
          </a:p>
          <a:p>
            <a:pPr eaLnBrk="1" hangingPunct="1"/>
            <a:r>
              <a:rPr lang="fi-FI" altLang="fi-FI" dirty="0" smtClean="0"/>
              <a:t>liikuntasuorituksella saattaa </a:t>
            </a:r>
          </a:p>
          <a:p>
            <a:pPr marL="0" indent="0" eaLnBrk="1" hangingPunct="1">
              <a:buNone/>
            </a:pPr>
            <a:r>
              <a:rPr lang="fi-FI" altLang="fi-FI" dirty="0" smtClean="0"/>
              <a:t>    olla negatiivisia seurauksia, </a:t>
            </a:r>
          </a:p>
          <a:p>
            <a:pPr marL="0" indent="0" eaLnBrk="1" hangingPunct="1">
              <a:buNone/>
            </a:pPr>
            <a:r>
              <a:rPr lang="fi-FI" altLang="fi-FI" dirty="0"/>
              <a:t> </a:t>
            </a:r>
            <a:r>
              <a:rPr lang="fi-FI" altLang="fi-FI" dirty="0" smtClean="0"/>
              <a:t>   kuten kipuja, häpeän tunteita </a:t>
            </a:r>
          </a:p>
          <a:p>
            <a:pPr marL="0" indent="0" eaLnBrk="1" hangingPunct="1">
              <a:buNone/>
            </a:pPr>
            <a:r>
              <a:rPr lang="fi-FI" altLang="fi-FI" dirty="0"/>
              <a:t> </a:t>
            </a:r>
            <a:r>
              <a:rPr lang="fi-FI" altLang="fi-FI" dirty="0" smtClean="0"/>
              <a:t>   osaamattomuudesta tai omasta </a:t>
            </a:r>
          </a:p>
          <a:p>
            <a:pPr marL="0" indent="0" eaLnBrk="1" hangingPunct="1">
              <a:buNone/>
            </a:pPr>
            <a:r>
              <a:rPr lang="fi-FI" altLang="fi-FI" dirty="0"/>
              <a:t> </a:t>
            </a:r>
            <a:r>
              <a:rPr lang="fi-FI" altLang="fi-FI" dirty="0" smtClean="0"/>
              <a:t>   ulkomuodosta</a:t>
            </a:r>
          </a:p>
          <a:p>
            <a:pPr eaLnBrk="1" hangingPunct="1"/>
            <a:r>
              <a:rPr lang="fi-FI" altLang="fi-FI" dirty="0" smtClean="0"/>
              <a:t>liikuntaharrastus vaihtuu usein </a:t>
            </a:r>
            <a:endParaRPr lang="fi-FI" altLang="fi-FI" dirty="0"/>
          </a:p>
          <a:p>
            <a:pPr marL="0" indent="0" eaLnBrk="1" hangingPunct="1">
              <a:buNone/>
            </a:pPr>
            <a:r>
              <a:rPr lang="fi-FI" altLang="fi-FI" dirty="0"/>
              <a:t> </a:t>
            </a:r>
            <a:r>
              <a:rPr lang="fi-FI" altLang="fi-FI" dirty="0" smtClean="0"/>
              <a:t>  helpommin toteutettavaan tekemiseen</a:t>
            </a:r>
          </a:p>
        </p:txBody>
      </p:sp>
      <p:sp>
        <p:nvSpPr>
          <p:cNvPr id="20485"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3" name="Kuva 2"/>
          <p:cNvPicPr>
            <a:picLocks noChangeAspect="1"/>
          </p:cNvPicPr>
          <p:nvPr/>
        </p:nvPicPr>
        <p:blipFill>
          <a:blip r:embed="rId2"/>
          <a:stretch>
            <a:fillRect/>
          </a:stretch>
        </p:blipFill>
        <p:spPr>
          <a:xfrm>
            <a:off x="5940152" y="596615"/>
            <a:ext cx="2467248" cy="3648036"/>
          </a:xfrm>
          <a:prstGeom prst="rect">
            <a:avLst/>
          </a:prstGeom>
        </p:spPr>
      </p:pic>
    </p:spTree>
    <p:extLst>
      <p:ext uri="{BB962C8B-B14F-4D97-AF65-F5344CB8AC3E}">
        <p14:creationId xmlns:p14="http://schemas.microsoft.com/office/powerpoint/2010/main" val="2388913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315326" cy="1143000"/>
          </a:xfrm>
        </p:spPr>
        <p:txBody>
          <a:bodyPr/>
          <a:lstStyle/>
          <a:p>
            <a:pPr eaLnBrk="1" hangingPunct="1">
              <a:defRPr/>
            </a:pPr>
            <a:r>
              <a:rPr lang="fi-FI" altLang="fi-FI" dirty="0" smtClean="0"/>
              <a:t>Mikä on sinun/äitisi/isoisäsi syy liikkua?</a:t>
            </a:r>
          </a:p>
        </p:txBody>
      </p:sp>
      <p:graphicFrame>
        <p:nvGraphicFramePr>
          <p:cNvPr id="28676" name="Object 2"/>
          <p:cNvGraphicFramePr>
            <a:graphicFrameLocks noChangeAspect="1"/>
          </p:cNvGraphicFramePr>
          <p:nvPr>
            <p:extLst/>
          </p:nvPr>
        </p:nvGraphicFramePr>
        <p:xfrm>
          <a:off x="4464762" y="2205038"/>
          <a:ext cx="4429049" cy="3464202"/>
        </p:xfrm>
        <a:graphic>
          <a:graphicData uri="http://schemas.openxmlformats.org/presentationml/2006/ole">
            <mc:AlternateContent xmlns:mc="http://schemas.openxmlformats.org/markup-compatibility/2006">
              <mc:Choice xmlns:v="urn:schemas-microsoft-com:vml" Requires="v">
                <p:oleObj spid="_x0000_s29714" name="Slide" r:id="rId3" imgW="4572000" imgH="3429000" progId="PowerPoint.Slide.8">
                  <p:embed/>
                </p:oleObj>
              </mc:Choice>
              <mc:Fallback>
                <p:oleObj name="Slide" r:id="rId3" imgW="4572000" imgH="3429000" progId="PowerPoint.Slide.8">
                  <p:embed/>
                  <p:pic>
                    <p:nvPicPr>
                      <p:cNvPr id="2867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762" y="2205038"/>
                        <a:ext cx="4429049" cy="3464202"/>
                      </a:xfrm>
                      <a:prstGeom prst="rect">
                        <a:avLst/>
                      </a:prstGeom>
                      <a:noFill/>
                      <a:ln>
                        <a:noFill/>
                      </a:ln>
                      <a:effectLst/>
                      <a:extLst/>
                    </p:spPr>
                  </p:pic>
                </p:oleObj>
              </mc:Fallback>
            </mc:AlternateContent>
          </a:graphicData>
        </a:graphic>
      </p:graphicFrame>
      <p:sp>
        <p:nvSpPr>
          <p:cNvPr id="28678"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2" name="Kuva 1"/>
          <p:cNvPicPr>
            <a:picLocks noChangeAspect="1"/>
          </p:cNvPicPr>
          <p:nvPr/>
        </p:nvPicPr>
        <p:blipFill>
          <a:blip r:embed="rId5"/>
          <a:stretch>
            <a:fillRect/>
          </a:stretch>
        </p:blipFill>
        <p:spPr>
          <a:xfrm>
            <a:off x="293319" y="2205038"/>
            <a:ext cx="4035902" cy="3499407"/>
          </a:xfrm>
          <a:prstGeom prst="rect">
            <a:avLst/>
          </a:prstGeom>
        </p:spPr>
      </p:pic>
    </p:spTree>
    <p:extLst>
      <p:ext uri="{BB962C8B-B14F-4D97-AF65-F5344CB8AC3E}">
        <p14:creationId xmlns:p14="http://schemas.microsoft.com/office/powerpoint/2010/main" val="4212172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285750" y="260350"/>
            <a:ext cx="8643938" cy="1008063"/>
          </a:xfrm>
        </p:spPr>
        <p:txBody>
          <a:bodyPr/>
          <a:lstStyle/>
          <a:p>
            <a:pPr eaLnBrk="1" hangingPunct="1">
              <a:defRPr/>
            </a:pPr>
            <a:r>
              <a:rPr lang="fi-FI" altLang="fi-FI" sz="4000" smtClean="0"/>
              <a:t>Liikunnan perustelu</a:t>
            </a:r>
          </a:p>
        </p:txBody>
      </p:sp>
      <p:sp>
        <p:nvSpPr>
          <p:cNvPr id="30723" name="Sisällön paikkamerkki 2"/>
          <p:cNvSpPr>
            <a:spLocks noGrp="1"/>
          </p:cNvSpPr>
          <p:nvPr>
            <p:ph idx="1"/>
          </p:nvPr>
        </p:nvSpPr>
        <p:spPr>
          <a:xfrm>
            <a:off x="395288" y="1412875"/>
            <a:ext cx="8229600" cy="4525963"/>
          </a:xfrm>
        </p:spPr>
        <p:txBody>
          <a:bodyPr/>
          <a:lstStyle/>
          <a:p>
            <a:pPr eaLnBrk="1" hangingPunct="1"/>
            <a:r>
              <a:rPr lang="fi-FI" altLang="fi-FI" smtClean="0"/>
              <a:t>Painon hallinta, ulkonäkö</a:t>
            </a:r>
          </a:p>
          <a:p>
            <a:pPr eaLnBrk="1" hangingPunct="1"/>
            <a:r>
              <a:rPr lang="fi-FI" altLang="fi-FI" smtClean="0"/>
              <a:t>Hyvinvointi ja sairauksien ehkäisy </a:t>
            </a:r>
          </a:p>
          <a:p>
            <a:pPr eaLnBrk="1" hangingPunct="1"/>
            <a:r>
              <a:rPr lang="fi-FI" altLang="fi-FI" smtClean="0"/>
              <a:t>Työkyky, toimintakyky ja fyysinen kunto   </a:t>
            </a:r>
          </a:p>
          <a:p>
            <a:pPr eaLnBrk="1" hangingPunct="1">
              <a:buFontTx/>
              <a:buNone/>
            </a:pPr>
            <a:endParaRPr lang="fi-FI" altLang="fi-FI" smtClean="0"/>
          </a:p>
          <a:p>
            <a:pPr eaLnBrk="1" hangingPunct="1"/>
            <a:r>
              <a:rPr lang="fi-FI" altLang="fi-FI" smtClean="0"/>
              <a:t>Sosiaalinen merkitys</a:t>
            </a:r>
          </a:p>
          <a:p>
            <a:pPr eaLnBrk="1" hangingPunct="1"/>
            <a:r>
              <a:rPr lang="fi-FI" altLang="fi-FI" smtClean="0"/>
              <a:t>Psyykkinen merkitys, virkistys, uuden oppiminen, onnistuminen, hyvä jälkitunne, elämykset, tuntee tehneensä jotain</a:t>
            </a:r>
          </a:p>
          <a:p>
            <a:pPr eaLnBrk="1" hangingPunct="1"/>
            <a:endParaRPr lang="fi-FI" altLang="fi-FI" smtClean="0"/>
          </a:p>
        </p:txBody>
      </p:sp>
      <p:sp>
        <p:nvSpPr>
          <p:cNvPr id="30724"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endParaRPr lang="en-US" altLang="fi-FI">
              <a:solidFill>
                <a:schemeClr val="tx2"/>
              </a:solidFill>
            </a:endParaRPr>
          </a:p>
        </p:txBody>
      </p:sp>
    </p:spTree>
    <p:extLst>
      <p:ext uri="{BB962C8B-B14F-4D97-AF65-F5344CB8AC3E}">
        <p14:creationId xmlns:p14="http://schemas.microsoft.com/office/powerpoint/2010/main" val="319013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fi-FI" dirty="0" smtClean="0"/>
              <a:t>Elämänkulku (</a:t>
            </a:r>
            <a:r>
              <a:rPr lang="fi-FI" dirty="0" err="1" smtClean="0"/>
              <a:t>Elder</a:t>
            </a:r>
            <a:r>
              <a:rPr lang="fi-FI" dirty="0" smtClean="0"/>
              <a:t> </a:t>
            </a:r>
            <a:r>
              <a:rPr lang="fi-FI" dirty="0" err="1" smtClean="0"/>
              <a:t>ym</a:t>
            </a:r>
            <a:r>
              <a:rPr lang="fi-FI" dirty="0" smtClean="0"/>
              <a:t>)</a:t>
            </a:r>
            <a:endParaRPr lang="fi-FI" dirty="0"/>
          </a:p>
        </p:txBody>
      </p:sp>
      <p:sp>
        <p:nvSpPr>
          <p:cNvPr id="10243" name="Sisällön paikkamerkki 2"/>
          <p:cNvSpPr>
            <a:spLocks noGrp="1"/>
          </p:cNvSpPr>
          <p:nvPr>
            <p:ph sz="quarter" idx="1"/>
          </p:nvPr>
        </p:nvSpPr>
        <p:spPr>
          <a:xfrm>
            <a:off x="457200" y="1600200"/>
            <a:ext cx="7467600" cy="4873625"/>
          </a:xfrm>
        </p:spPr>
        <p:txBody>
          <a:bodyPr/>
          <a:lstStyle/>
          <a:p>
            <a:pPr eaLnBrk="1" hangingPunct="1"/>
            <a:r>
              <a:rPr lang="fi-FI" altLang="fi-FI" smtClean="0"/>
              <a:t>Elämänkulku näkökulmaa kuvaa 4 periaatetta:</a:t>
            </a:r>
          </a:p>
          <a:p>
            <a:pPr lvl="1" eaLnBrk="1" hangingPunct="1"/>
            <a:r>
              <a:rPr lang="fi-FI" altLang="fi-FI" smtClean="0"/>
              <a:t>Kehitystä säätelevät kulttuuri ja historiallinen aika</a:t>
            </a:r>
          </a:p>
          <a:p>
            <a:pPr lvl="1" eaLnBrk="1" hangingPunct="1"/>
            <a:r>
              <a:rPr lang="fi-FI" altLang="fi-FI" smtClean="0"/>
              <a:t>Ihmiset ovat toimijoita ja valitsevat erilaisia polkuja</a:t>
            </a:r>
          </a:p>
          <a:p>
            <a:pPr lvl="1" eaLnBrk="1" hangingPunct="1"/>
            <a:r>
              <a:rPr lang="fi-FI" altLang="fi-FI" smtClean="0"/>
              <a:t>Elämäntapahtumien ajoittuminen</a:t>
            </a:r>
          </a:p>
          <a:p>
            <a:pPr lvl="1" eaLnBrk="1" hangingPunct="1"/>
            <a:r>
              <a:rPr lang="fi-FI" altLang="fi-FI" smtClean="0"/>
              <a:t>Muiden ihmisten elämä säätelee ihmisen elämänkulkua</a:t>
            </a:r>
          </a:p>
        </p:txBody>
      </p:sp>
      <p:sp>
        <p:nvSpPr>
          <p:cNvPr id="10244"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410319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fi-FI" altLang="fi-FI" sz="3600" smtClean="0"/>
              <a:t>Liikuntaan yhteydessä olevat tekijät</a:t>
            </a:r>
          </a:p>
        </p:txBody>
      </p:sp>
      <p:sp>
        <p:nvSpPr>
          <p:cNvPr id="29699" name="Rectangle 3"/>
          <p:cNvSpPr>
            <a:spLocks noGrp="1" noChangeArrowheads="1"/>
          </p:cNvSpPr>
          <p:nvPr>
            <p:ph idx="1"/>
          </p:nvPr>
        </p:nvSpPr>
        <p:spPr>
          <a:xfrm>
            <a:off x="900113" y="1844675"/>
            <a:ext cx="7416800" cy="3887788"/>
          </a:xfrm>
        </p:spPr>
        <p:txBody>
          <a:bodyPr/>
          <a:lstStyle/>
          <a:p>
            <a:pPr marL="342900" lvl="1" indent="-342900" eaLnBrk="1" hangingPunct="1">
              <a:lnSpc>
                <a:spcPct val="80000"/>
              </a:lnSpc>
              <a:buClr>
                <a:schemeClr val="hlink"/>
              </a:buClr>
              <a:buSzPct val="90000"/>
              <a:buFont typeface="Wingdings 2" panose="05020102010507070707" pitchFamily="18" charset="2"/>
              <a:buBlip>
                <a:blip r:embed="rId3"/>
              </a:buBlip>
            </a:pPr>
            <a:r>
              <a:rPr lang="fi-FI" altLang="fi-FI" sz="3000" dirty="0" smtClean="0"/>
              <a:t>Ilmapiiri</a:t>
            </a:r>
          </a:p>
          <a:p>
            <a:pPr marL="615950" lvl="2" indent="-342900" eaLnBrk="1" hangingPunct="1">
              <a:lnSpc>
                <a:spcPct val="80000"/>
              </a:lnSpc>
              <a:buClr>
                <a:schemeClr val="hlink"/>
              </a:buClr>
              <a:buFont typeface="Wingdings 2" panose="05020102010507070707" pitchFamily="18" charset="2"/>
              <a:buBlip>
                <a:blip r:embed="rId3"/>
              </a:buBlip>
            </a:pPr>
            <a:r>
              <a:rPr lang="fi-FI" altLang="fi-FI" sz="2200" dirty="0" smtClean="0"/>
              <a:t>Kiireettömyys </a:t>
            </a:r>
          </a:p>
          <a:p>
            <a:pPr marL="615950" lvl="2" indent="-342900" eaLnBrk="1" hangingPunct="1">
              <a:lnSpc>
                <a:spcPct val="80000"/>
              </a:lnSpc>
              <a:buClr>
                <a:schemeClr val="hlink"/>
              </a:buClr>
              <a:buFont typeface="Wingdings 2" panose="05020102010507070707" pitchFamily="18" charset="2"/>
              <a:buBlip>
                <a:blip r:embed="rId3"/>
              </a:buBlip>
            </a:pPr>
            <a:r>
              <a:rPr lang="fi-FI" altLang="fi-FI" sz="2200" dirty="0" smtClean="0"/>
              <a:t>Stressittömyys</a:t>
            </a:r>
            <a:endParaRPr lang="fi-FI" altLang="fi-FI" sz="3300" dirty="0" smtClean="0"/>
          </a:p>
          <a:p>
            <a:pPr marL="615950" lvl="2" indent="-342900" eaLnBrk="1" hangingPunct="1">
              <a:lnSpc>
                <a:spcPct val="80000"/>
              </a:lnSpc>
              <a:buClr>
                <a:schemeClr val="hlink"/>
              </a:buClr>
              <a:buFont typeface="Wingdings 2" panose="05020102010507070707" pitchFamily="18" charset="2"/>
              <a:buBlip>
                <a:blip r:embed="rId3"/>
              </a:buBlip>
            </a:pPr>
            <a:endParaRPr lang="fi-FI" altLang="fi-FI" sz="2700" dirty="0" smtClean="0"/>
          </a:p>
          <a:p>
            <a:pPr marL="342900" lvl="1" indent="-342900" eaLnBrk="1" hangingPunct="1">
              <a:lnSpc>
                <a:spcPct val="80000"/>
              </a:lnSpc>
              <a:buClr>
                <a:schemeClr val="hlink"/>
              </a:buClr>
              <a:buSzPct val="90000"/>
              <a:buFont typeface="Wingdings 2" panose="05020102010507070707" pitchFamily="18" charset="2"/>
              <a:buBlip>
                <a:blip r:embed="rId3"/>
              </a:buBlip>
            </a:pPr>
            <a:r>
              <a:rPr lang="fi-FI" altLang="fi-FI" sz="3000" dirty="0" smtClean="0"/>
              <a:t>Sosiaalinen tuki</a:t>
            </a:r>
          </a:p>
          <a:p>
            <a:pPr marL="615950" lvl="2" indent="-342900" eaLnBrk="1" hangingPunct="1">
              <a:lnSpc>
                <a:spcPct val="80000"/>
              </a:lnSpc>
              <a:buClr>
                <a:schemeClr val="hlink"/>
              </a:buClr>
              <a:buFont typeface="Wingdings 2" panose="05020102010507070707" pitchFamily="18" charset="2"/>
              <a:buBlip>
                <a:blip r:embed="rId3"/>
              </a:buBlip>
            </a:pPr>
            <a:r>
              <a:rPr lang="fi-FI" altLang="fi-FI" sz="1900" dirty="0" smtClean="0"/>
              <a:t>Kaverin/puolison tuki </a:t>
            </a:r>
          </a:p>
          <a:p>
            <a:pPr marL="615950" lvl="2" indent="-342900" eaLnBrk="1" hangingPunct="1">
              <a:lnSpc>
                <a:spcPct val="80000"/>
              </a:lnSpc>
              <a:buClr>
                <a:schemeClr val="hlink"/>
              </a:buClr>
              <a:buFont typeface="Wingdings 2" panose="05020102010507070707" pitchFamily="18" charset="2"/>
              <a:buBlip>
                <a:blip r:embed="rId3"/>
              </a:buBlip>
            </a:pPr>
            <a:r>
              <a:rPr lang="fi-FI" altLang="fi-FI" sz="1900" dirty="0" smtClean="0"/>
              <a:t>Asiantuntijan ja lääkärin neuvo</a:t>
            </a:r>
          </a:p>
          <a:p>
            <a:pPr marL="342900" lvl="1" indent="-342900" eaLnBrk="1" hangingPunct="1">
              <a:lnSpc>
                <a:spcPct val="80000"/>
              </a:lnSpc>
              <a:buClr>
                <a:schemeClr val="hlink"/>
              </a:buClr>
              <a:buSzPct val="90000"/>
              <a:buFont typeface="Wingdings 2" panose="05020102010507070707" pitchFamily="18" charset="2"/>
              <a:buBlip>
                <a:blip r:embed="rId3"/>
              </a:buBlip>
            </a:pPr>
            <a:endParaRPr lang="fi-FI" altLang="fi-FI" sz="3000" dirty="0" smtClean="0"/>
          </a:p>
          <a:p>
            <a:pPr marL="342900" lvl="1" indent="-342900" eaLnBrk="1" hangingPunct="1">
              <a:lnSpc>
                <a:spcPct val="80000"/>
              </a:lnSpc>
              <a:buClr>
                <a:schemeClr val="hlink"/>
              </a:buClr>
              <a:buSzPct val="90000"/>
              <a:buFont typeface="Wingdings 2" panose="05020102010507070707" pitchFamily="18" charset="2"/>
              <a:buBlip>
                <a:blip r:embed="rId3"/>
              </a:buBlip>
            </a:pPr>
            <a:r>
              <a:rPr lang="fi-FI" altLang="fi-FI" dirty="0" smtClean="0"/>
              <a:t>Fyysinen ympäristö</a:t>
            </a:r>
          </a:p>
          <a:p>
            <a:pPr marL="615950" lvl="2" indent="-342900" eaLnBrk="1" hangingPunct="1">
              <a:lnSpc>
                <a:spcPct val="80000"/>
              </a:lnSpc>
              <a:buClr>
                <a:schemeClr val="hlink"/>
              </a:buClr>
              <a:buFont typeface="Wingdings 2" panose="05020102010507070707" pitchFamily="18" charset="2"/>
              <a:buBlip>
                <a:blip r:embed="rId3"/>
              </a:buBlip>
            </a:pPr>
            <a:r>
              <a:rPr lang="fi-FI" altLang="fi-FI" sz="1900" dirty="0" smtClean="0"/>
              <a:t>Liikuntatiloihin pääsemisen helppous</a:t>
            </a:r>
          </a:p>
          <a:p>
            <a:pPr marL="1200150" lvl="3" indent="-342900" eaLnBrk="1" hangingPunct="1">
              <a:lnSpc>
                <a:spcPct val="80000"/>
              </a:lnSpc>
              <a:buClr>
                <a:schemeClr val="hlink"/>
              </a:buClr>
              <a:buFont typeface="Wingdings 2" panose="05020102010507070707" pitchFamily="18" charset="2"/>
              <a:buBlip>
                <a:blip r:embed="rId3"/>
              </a:buBlip>
            </a:pPr>
            <a:r>
              <a:rPr lang="fi-FI" altLang="fi-FI" sz="1900" dirty="0" smtClean="0"/>
              <a:t>Missä on latu, kevyen liikenteen väylä?</a:t>
            </a:r>
          </a:p>
          <a:p>
            <a:pPr marL="615950" lvl="2" indent="-342900" eaLnBrk="1" hangingPunct="1">
              <a:lnSpc>
                <a:spcPct val="80000"/>
              </a:lnSpc>
              <a:buClr>
                <a:schemeClr val="hlink"/>
              </a:buClr>
              <a:buFont typeface="Wingdings 2" panose="05020102010507070707" pitchFamily="18" charset="2"/>
              <a:buBlip>
                <a:blip r:embed="rId3"/>
              </a:buBlip>
            </a:pPr>
            <a:r>
              <a:rPr lang="fi-FI" altLang="fi-FI" sz="1900" dirty="0" smtClean="0"/>
              <a:t>Liikuntamahdollisuuksista informoiminen</a:t>
            </a:r>
          </a:p>
          <a:p>
            <a:pPr marL="615950" lvl="2" indent="-342900" eaLnBrk="1" hangingPunct="1">
              <a:lnSpc>
                <a:spcPct val="80000"/>
              </a:lnSpc>
              <a:buClr>
                <a:schemeClr val="hlink"/>
              </a:buClr>
              <a:buFont typeface="Wingdings 2" panose="05020102010507070707" pitchFamily="18" charset="2"/>
              <a:buBlip>
                <a:blip r:embed="rId3"/>
              </a:buBlip>
            </a:pPr>
            <a:endParaRPr lang="fi-FI" altLang="fi-FI" sz="1900" dirty="0" smtClean="0"/>
          </a:p>
          <a:p>
            <a:pPr marL="615950" lvl="2" indent="-342900" eaLnBrk="1" hangingPunct="1">
              <a:lnSpc>
                <a:spcPct val="80000"/>
              </a:lnSpc>
              <a:buFont typeface="Wingdings" panose="05000000000000000000" pitchFamily="2" charset="2"/>
              <a:buNone/>
            </a:pPr>
            <a:endParaRPr lang="fi-FI" altLang="fi-FI" sz="1900" dirty="0" smtClean="0"/>
          </a:p>
        </p:txBody>
      </p:sp>
      <p:pic>
        <p:nvPicPr>
          <p:cNvPr id="29700" name="Picture 6" descr="k027U237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1620" y="1431297"/>
            <a:ext cx="230028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Footer Placeholder 1"/>
          <p:cNvSpPr>
            <a:spLocks noGrp="1"/>
          </p:cNvSpPr>
          <p:nvPr>
            <p:ph type="ftr" sz="quarter" idx="12"/>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FontTx/>
              <a:buNone/>
            </a:pPr>
            <a:r>
              <a:rPr lang="en-US" altLang="fi-FI" sz="1400" b="1" smtClean="0">
                <a:latin typeface="Helvetica" panose="020B0604020202020204" pitchFamily="34" charset="0"/>
              </a:rPr>
              <a:t>MH2019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fontAlgn="auto" hangingPunct="1">
              <a:spcAft>
                <a:spcPts val="0"/>
              </a:spcAft>
              <a:defRPr/>
            </a:pPr>
            <a:r>
              <a:rPr lang="fi-FI" dirty="0" smtClean="0"/>
              <a:t>Liikuntaharrastuksen tukemisen tärkeät periaatteet</a:t>
            </a:r>
            <a:br>
              <a:rPr lang="fi-FI" dirty="0" smtClean="0"/>
            </a:br>
            <a:endParaRPr lang="en-US" dirty="0" smtClean="0"/>
          </a:p>
        </p:txBody>
      </p:sp>
      <p:sp>
        <p:nvSpPr>
          <p:cNvPr id="17411" name="Rectangle 3"/>
          <p:cNvSpPr>
            <a:spLocks noGrp="1" noChangeArrowheads="1"/>
          </p:cNvSpPr>
          <p:nvPr>
            <p:ph sz="quarter" idx="1"/>
          </p:nvPr>
        </p:nvSpPr>
        <p:spPr>
          <a:xfrm>
            <a:off x="539750" y="1700213"/>
            <a:ext cx="8229600" cy="4530725"/>
          </a:xfrm>
        </p:spPr>
        <p:txBody>
          <a:bodyPr>
            <a:normAutofit fontScale="92500" lnSpcReduction="20000"/>
          </a:bodyPr>
          <a:lstStyle/>
          <a:p>
            <a:pPr marL="640080" lvl="1" indent="-274320" eaLnBrk="1" fontAlgn="auto" hangingPunct="1">
              <a:lnSpc>
                <a:spcPct val="80000"/>
              </a:lnSpc>
              <a:spcAft>
                <a:spcPts val="0"/>
              </a:spcAft>
              <a:buFont typeface="Wingdings 2" panose="05020102010507070707" pitchFamily="18" charset="2"/>
              <a:buNone/>
              <a:defRPr/>
            </a:pPr>
            <a:r>
              <a:rPr lang="fi-FI" sz="2200" dirty="0" smtClean="0"/>
              <a:t>	  </a:t>
            </a:r>
            <a:r>
              <a:rPr lang="fi-FI" sz="2200" dirty="0" err="1" smtClean="0"/>
              <a:t>Minäpystyvyyden</a:t>
            </a:r>
            <a:r>
              <a:rPr lang="fi-FI" sz="2200" dirty="0" smtClean="0"/>
              <a:t> tukeminen (Olet hyvä, osaat, opit)</a:t>
            </a:r>
          </a:p>
          <a:p>
            <a:pPr marL="640080" lvl="1" indent="-274320" eaLnBrk="1" fontAlgn="auto" hangingPunct="1">
              <a:lnSpc>
                <a:spcPct val="80000"/>
              </a:lnSpc>
              <a:spcAft>
                <a:spcPts val="0"/>
              </a:spcAft>
              <a:buFont typeface="Wingdings 2" panose="05020102010507070707" pitchFamily="18" charset="2"/>
              <a:buNone/>
              <a:defRPr/>
            </a:pPr>
            <a:endParaRPr lang="fi-FI" sz="2200" dirty="0" smtClean="0"/>
          </a:p>
          <a:p>
            <a:pPr marL="731520" lvl="2" indent="0" eaLnBrk="1" fontAlgn="auto" hangingPunct="1">
              <a:lnSpc>
                <a:spcPct val="80000"/>
              </a:lnSpc>
              <a:spcAft>
                <a:spcPts val="0"/>
              </a:spcAft>
              <a:buClr>
                <a:schemeClr val="accent1">
                  <a:shade val="75000"/>
                </a:schemeClr>
              </a:buClr>
              <a:buFont typeface="Wingdings" panose="05000000000000000000" pitchFamily="2" charset="2"/>
              <a:buNone/>
              <a:defRPr/>
            </a:pPr>
            <a:r>
              <a:rPr lang="fi-FI" sz="2200" dirty="0" smtClean="0"/>
              <a:t>Kannustimet</a:t>
            </a:r>
          </a:p>
          <a:p>
            <a:pPr marL="1188720" lvl="3" indent="-182880" eaLnBrk="1" fontAlgn="auto" hangingPunct="1">
              <a:lnSpc>
                <a:spcPct val="80000"/>
              </a:lnSpc>
              <a:spcAft>
                <a:spcPts val="0"/>
              </a:spcAft>
              <a:buClr>
                <a:schemeClr val="accent1">
                  <a:tint val="60000"/>
                </a:schemeClr>
              </a:buClr>
              <a:buFont typeface="Wingdings"/>
              <a:buChar char=""/>
              <a:defRPr/>
            </a:pPr>
            <a:r>
              <a:rPr lang="fi-FI" sz="2200" dirty="0" smtClean="0"/>
              <a:t>havaitut hyödyt omat perustelut harrastukselle</a:t>
            </a:r>
          </a:p>
          <a:p>
            <a:pPr marL="1188720" lvl="3" indent="-182880" eaLnBrk="1" fontAlgn="auto" hangingPunct="1">
              <a:lnSpc>
                <a:spcPct val="80000"/>
              </a:lnSpc>
              <a:spcAft>
                <a:spcPts val="0"/>
              </a:spcAft>
              <a:buClr>
                <a:schemeClr val="accent1">
                  <a:tint val="60000"/>
                </a:schemeClr>
              </a:buClr>
              <a:buFont typeface="Wingdings"/>
              <a:buChar char=""/>
              <a:defRPr/>
            </a:pPr>
            <a:r>
              <a:rPr lang="fi-FI" sz="2200" dirty="0" smtClean="0"/>
              <a:t>aikaa kokeiluille</a:t>
            </a:r>
          </a:p>
          <a:p>
            <a:pPr marL="1188720" lvl="3" indent="-182880" eaLnBrk="1" fontAlgn="auto" hangingPunct="1">
              <a:lnSpc>
                <a:spcPct val="80000"/>
              </a:lnSpc>
              <a:spcAft>
                <a:spcPts val="0"/>
              </a:spcAft>
              <a:buClr>
                <a:schemeClr val="accent1">
                  <a:tint val="60000"/>
                </a:schemeClr>
              </a:buClr>
              <a:buFont typeface="Wingdings"/>
              <a:buChar char=""/>
              <a:defRPr/>
            </a:pPr>
            <a:r>
              <a:rPr lang="fi-FI" sz="2200" dirty="0" smtClean="0"/>
              <a:t>suunnitelma toteutuksesta ja harrastuksen ylläpidosta</a:t>
            </a:r>
          </a:p>
          <a:p>
            <a:pPr marL="1188720" lvl="3" indent="-182880" eaLnBrk="1" fontAlgn="auto" hangingPunct="1">
              <a:lnSpc>
                <a:spcPct val="80000"/>
              </a:lnSpc>
              <a:spcAft>
                <a:spcPts val="0"/>
              </a:spcAft>
              <a:buClr>
                <a:schemeClr val="accent1">
                  <a:tint val="60000"/>
                </a:schemeClr>
              </a:buClr>
              <a:buFontTx/>
              <a:buNone/>
              <a:defRPr/>
            </a:pPr>
            <a:endParaRPr lang="fi-FI" sz="2200" dirty="0" smtClean="0"/>
          </a:p>
          <a:p>
            <a:pPr lvl="2" indent="-182880" eaLnBrk="1" fontAlgn="auto" hangingPunct="1">
              <a:lnSpc>
                <a:spcPct val="80000"/>
              </a:lnSpc>
              <a:spcAft>
                <a:spcPts val="0"/>
              </a:spcAft>
              <a:buClr>
                <a:schemeClr val="accent1">
                  <a:shade val="75000"/>
                </a:schemeClr>
              </a:buClr>
              <a:buFont typeface="Wingdings 2" pitchFamily="18" charset="2"/>
              <a:buNone/>
              <a:defRPr/>
            </a:pPr>
            <a:r>
              <a:rPr lang="fi-FI" sz="2200" dirty="0" smtClean="0"/>
              <a:t>Itsesäätelytaitojen kehittäminen ja tukeminen</a:t>
            </a:r>
          </a:p>
          <a:p>
            <a:pPr marL="1188720" lvl="3" indent="-182880" eaLnBrk="1" fontAlgn="auto" hangingPunct="1">
              <a:lnSpc>
                <a:spcPct val="80000"/>
              </a:lnSpc>
              <a:spcAft>
                <a:spcPts val="0"/>
              </a:spcAft>
              <a:buClr>
                <a:schemeClr val="accent1">
                  <a:tint val="60000"/>
                </a:schemeClr>
              </a:buClr>
              <a:buFont typeface="Wingdings"/>
              <a:buChar char=""/>
              <a:defRPr/>
            </a:pPr>
            <a:r>
              <a:rPr lang="fi-FI" sz="2200" dirty="0"/>
              <a:t>ongelmanratkaisu, palaute, </a:t>
            </a:r>
            <a:r>
              <a:rPr lang="fi-FI" sz="2200" dirty="0" err="1"/>
              <a:t>itsearviointi</a:t>
            </a:r>
            <a:endParaRPr lang="fi-FI" sz="2200" dirty="0"/>
          </a:p>
          <a:p>
            <a:pPr marL="1188720" lvl="3" indent="-182880" eaLnBrk="1" fontAlgn="auto" hangingPunct="1">
              <a:lnSpc>
                <a:spcPct val="80000"/>
              </a:lnSpc>
              <a:spcAft>
                <a:spcPts val="0"/>
              </a:spcAft>
              <a:buClr>
                <a:schemeClr val="accent1">
                  <a:tint val="60000"/>
                </a:schemeClr>
              </a:buClr>
              <a:buFont typeface="Wingdings"/>
              <a:buChar char=""/>
              <a:defRPr/>
            </a:pPr>
            <a:r>
              <a:rPr lang="fi-FI" sz="2200" dirty="0"/>
              <a:t>miten ratkaista sää, kiire, väsymys ym. tekijät</a:t>
            </a:r>
          </a:p>
          <a:p>
            <a:pPr lvl="2" indent="-182880" eaLnBrk="1" fontAlgn="auto" hangingPunct="1">
              <a:lnSpc>
                <a:spcPct val="80000"/>
              </a:lnSpc>
              <a:spcAft>
                <a:spcPts val="0"/>
              </a:spcAft>
              <a:buClr>
                <a:schemeClr val="accent1">
                  <a:shade val="75000"/>
                </a:schemeClr>
              </a:buClr>
              <a:buFont typeface="Wingdings 2" pitchFamily="18" charset="2"/>
              <a:buNone/>
              <a:defRPr/>
            </a:pPr>
            <a:endParaRPr lang="fi-FI" sz="2200" dirty="0"/>
          </a:p>
          <a:p>
            <a:pPr lvl="2" indent="-182880" eaLnBrk="1" fontAlgn="auto" hangingPunct="1">
              <a:lnSpc>
                <a:spcPct val="80000"/>
              </a:lnSpc>
              <a:spcAft>
                <a:spcPts val="0"/>
              </a:spcAft>
              <a:buClr>
                <a:schemeClr val="accent1">
                  <a:shade val="75000"/>
                </a:schemeClr>
              </a:buClr>
              <a:buFont typeface="Wingdings 2" pitchFamily="18" charset="2"/>
              <a:buNone/>
              <a:defRPr/>
            </a:pPr>
            <a:r>
              <a:rPr lang="fi-FI" sz="2200" dirty="0" smtClean="0"/>
              <a:t>Yhteenkuuluvuuden </a:t>
            </a:r>
            <a:r>
              <a:rPr lang="fi-FI" sz="2200" dirty="0"/>
              <a:t>ja autonomian tukeminen</a:t>
            </a:r>
          </a:p>
          <a:p>
            <a:pPr lvl="2" indent="-182880" eaLnBrk="1" fontAlgn="auto" hangingPunct="1">
              <a:lnSpc>
                <a:spcPct val="80000"/>
              </a:lnSpc>
              <a:spcAft>
                <a:spcPts val="0"/>
              </a:spcAft>
              <a:buClr>
                <a:schemeClr val="accent1">
                  <a:shade val="75000"/>
                </a:schemeClr>
              </a:buClr>
              <a:buFont typeface="Wingdings 2" pitchFamily="18" charset="2"/>
              <a:buNone/>
              <a:defRPr/>
            </a:pPr>
            <a:endParaRPr lang="fi-FI" sz="2200" dirty="0" smtClean="0"/>
          </a:p>
          <a:p>
            <a:pPr lvl="2" indent="-182880" eaLnBrk="1" fontAlgn="auto" hangingPunct="1">
              <a:lnSpc>
                <a:spcPct val="80000"/>
              </a:lnSpc>
              <a:spcAft>
                <a:spcPts val="0"/>
              </a:spcAft>
              <a:buClr>
                <a:schemeClr val="accent1">
                  <a:shade val="75000"/>
                </a:schemeClr>
              </a:buClr>
              <a:buFont typeface="Wingdings 2" pitchFamily="18" charset="2"/>
              <a:buNone/>
              <a:defRPr/>
            </a:pPr>
            <a:r>
              <a:rPr lang="fi-FI" sz="2200" dirty="0" smtClean="0"/>
              <a:t>Henkilökohtaisuus</a:t>
            </a:r>
            <a:endParaRPr lang="fi-FI" sz="2200" dirty="0"/>
          </a:p>
          <a:p>
            <a:pPr lvl="2" indent="-182880" eaLnBrk="1" fontAlgn="auto" hangingPunct="1">
              <a:lnSpc>
                <a:spcPct val="80000"/>
              </a:lnSpc>
              <a:spcAft>
                <a:spcPts val="0"/>
              </a:spcAft>
              <a:buClr>
                <a:schemeClr val="accent1">
                  <a:shade val="75000"/>
                </a:schemeClr>
              </a:buClr>
              <a:buFont typeface="Wingdings"/>
              <a:buChar char=""/>
              <a:defRPr/>
            </a:pPr>
            <a:endParaRPr lang="fi-FI" sz="1900" dirty="0" smtClean="0"/>
          </a:p>
          <a:p>
            <a:pPr lvl="2" indent="-182880" eaLnBrk="1" fontAlgn="auto" hangingPunct="1">
              <a:lnSpc>
                <a:spcPct val="80000"/>
              </a:lnSpc>
              <a:spcAft>
                <a:spcPts val="0"/>
              </a:spcAft>
              <a:buClr>
                <a:schemeClr val="accent1">
                  <a:shade val="75000"/>
                </a:schemeClr>
              </a:buClr>
              <a:buFont typeface="Wingdings 2" pitchFamily="18" charset="2"/>
              <a:buNone/>
              <a:defRPr/>
            </a:pPr>
            <a:endParaRPr lang="fi-FI" sz="2600" dirty="0" smtClean="0"/>
          </a:p>
          <a:p>
            <a:pPr marL="274320" indent="-274320" eaLnBrk="1" fontAlgn="auto" hangingPunct="1">
              <a:lnSpc>
                <a:spcPct val="80000"/>
              </a:lnSpc>
              <a:spcAft>
                <a:spcPts val="0"/>
              </a:spcAft>
              <a:buFont typeface="Wingdings 2" pitchFamily="18" charset="2"/>
              <a:buNone/>
              <a:defRPr/>
            </a:pPr>
            <a:r>
              <a:rPr lang="fi-FI" sz="1900" dirty="0" smtClean="0"/>
              <a:t>	</a:t>
            </a:r>
            <a:endParaRPr lang="en-US" dirty="0" smtClean="0"/>
          </a:p>
          <a:p>
            <a:pPr marL="274320" indent="-274320" eaLnBrk="1" fontAlgn="auto" hangingPunct="1">
              <a:lnSpc>
                <a:spcPct val="80000"/>
              </a:lnSpc>
              <a:spcAft>
                <a:spcPts val="0"/>
              </a:spcAft>
              <a:buFont typeface="Wingdings" panose="05000000000000000000" pitchFamily="2" charset="2"/>
              <a:buNone/>
              <a:defRPr/>
            </a:pPr>
            <a:r>
              <a:rPr lang="fi-FI" sz="1900" dirty="0" smtClean="0"/>
              <a:t>	</a:t>
            </a:r>
            <a:endParaRPr lang="en-US" dirty="0" smtClean="0"/>
          </a:p>
        </p:txBody>
      </p:sp>
      <p:sp>
        <p:nvSpPr>
          <p:cNvPr id="30724"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r>
              <a:rPr lang="fi-FI" dirty="0" smtClean="0"/>
              <a:t>Arvo- ja hyväksyntäpohjainen lähestymistapa </a:t>
            </a:r>
            <a:r>
              <a:rPr lang="fi-FI" sz="1800" dirty="0" smtClean="0"/>
              <a:t>(Kangasniemi 2015)</a:t>
            </a:r>
            <a:endParaRPr lang="fi-FI" sz="1800" dirty="0"/>
          </a:p>
        </p:txBody>
      </p:sp>
      <p:sp>
        <p:nvSpPr>
          <p:cNvPr id="3" name="Sisällön paikkamerkki 2"/>
          <p:cNvSpPr>
            <a:spLocks noGrp="1"/>
          </p:cNvSpPr>
          <p:nvPr>
            <p:ph sz="quarter" idx="1"/>
          </p:nvPr>
        </p:nvSpPr>
        <p:spPr>
          <a:xfrm>
            <a:off x="457200" y="1600200"/>
            <a:ext cx="7467600" cy="4873625"/>
          </a:xfrm>
        </p:spPr>
        <p:txBody>
          <a:bodyPr/>
          <a:lstStyle/>
          <a:p>
            <a:pPr>
              <a:defRPr/>
            </a:pPr>
            <a:r>
              <a:rPr lang="fi-FI" dirty="0" smtClean="0"/>
              <a:t>elämäntapamuutosprosessia ohjataan vahvistamalla ihmisen omia arvostuksia ja arvoja elämässä</a:t>
            </a:r>
          </a:p>
          <a:p>
            <a:pPr marL="0" indent="0">
              <a:buFont typeface="Wingdings" panose="05000000000000000000" pitchFamily="2" charset="2"/>
              <a:buNone/>
              <a:defRPr/>
            </a:pPr>
            <a:r>
              <a:rPr lang="fi-FI" dirty="0" smtClean="0"/>
              <a:t>1) mitä ihminen  haluaa muutoksella saavuttaa ja miksi siihen tulisi pyrkiä </a:t>
            </a:r>
          </a:p>
          <a:p>
            <a:pPr marL="0" indent="0">
              <a:buFont typeface="Wingdings" panose="05000000000000000000" pitchFamily="2" charset="2"/>
              <a:buNone/>
              <a:defRPr/>
            </a:pPr>
            <a:r>
              <a:rPr lang="fi-FI" dirty="0" smtClean="0"/>
              <a:t>2) ihmisen omat tarpeet, toiveet ja käsitys hyvästä elämästä</a:t>
            </a:r>
          </a:p>
          <a:p>
            <a:pPr marL="0" indent="0">
              <a:buFont typeface="Wingdings" panose="05000000000000000000" pitchFamily="2" charset="2"/>
              <a:buNone/>
              <a:defRPr/>
            </a:pPr>
            <a:r>
              <a:rPr lang="fi-FI" dirty="0" smtClean="0"/>
              <a:t>http://www.likes.fi/ajankohtaista/kestavampaan-elamantapamuutokseen-uuden-menetelman-avulla</a:t>
            </a:r>
            <a:endParaRPr lang="fi-FI" dirty="0"/>
          </a:p>
        </p:txBody>
      </p:sp>
      <p:sp>
        <p:nvSpPr>
          <p:cNvPr id="31748"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fi-FI" smtClean="0"/>
              <a:t>Stages of Change</a:t>
            </a:r>
          </a:p>
        </p:txBody>
      </p:sp>
      <p:pic>
        <p:nvPicPr>
          <p:cNvPr id="32771" name="Picture 3" descr="ttm"/>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57300" y="1939925"/>
            <a:ext cx="5867400" cy="4194175"/>
          </a:xfrm>
        </p:spPr>
      </p:pic>
      <p:sp>
        <p:nvSpPr>
          <p:cNvPr id="32772" name="Alatunnisteen paikkamerkki 8"/>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
        <p:nvSpPr>
          <p:cNvPr id="32773" name="Text Box 4"/>
          <p:cNvSpPr txBox="1">
            <a:spLocks noChangeArrowheads="1"/>
          </p:cNvSpPr>
          <p:nvPr/>
        </p:nvSpPr>
        <p:spPr bwMode="auto">
          <a:xfrm>
            <a:off x="-36513" y="4718050"/>
            <a:ext cx="180022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a:t>Esiharkinta</a:t>
            </a:r>
          </a:p>
        </p:txBody>
      </p:sp>
      <p:sp>
        <p:nvSpPr>
          <p:cNvPr id="32774" name="Text Box 5"/>
          <p:cNvSpPr txBox="1">
            <a:spLocks noChangeArrowheads="1"/>
          </p:cNvSpPr>
          <p:nvPr/>
        </p:nvSpPr>
        <p:spPr bwMode="auto">
          <a:xfrm>
            <a:off x="5148263" y="429260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a:t>Valmistelu</a:t>
            </a:r>
          </a:p>
        </p:txBody>
      </p:sp>
      <p:sp>
        <p:nvSpPr>
          <p:cNvPr id="32775" name="Text Box 6"/>
          <p:cNvSpPr txBox="1">
            <a:spLocks noChangeArrowheads="1"/>
          </p:cNvSpPr>
          <p:nvPr/>
        </p:nvSpPr>
        <p:spPr bwMode="auto">
          <a:xfrm>
            <a:off x="3779912" y="3586997"/>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dirty="0"/>
              <a:t>Harkinta</a:t>
            </a:r>
          </a:p>
        </p:txBody>
      </p:sp>
      <p:sp>
        <p:nvSpPr>
          <p:cNvPr id="32776" name="Text Box 7"/>
          <p:cNvSpPr txBox="1">
            <a:spLocks noChangeArrowheads="1"/>
          </p:cNvSpPr>
          <p:nvPr/>
        </p:nvSpPr>
        <p:spPr bwMode="auto">
          <a:xfrm>
            <a:off x="2338424" y="2701132"/>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dirty="0"/>
              <a:t>Aloittelu</a:t>
            </a:r>
          </a:p>
        </p:txBody>
      </p:sp>
      <p:sp>
        <p:nvSpPr>
          <p:cNvPr id="32777" name="Text Box 8"/>
          <p:cNvSpPr txBox="1">
            <a:spLocks noChangeArrowheads="1"/>
          </p:cNvSpPr>
          <p:nvPr/>
        </p:nvSpPr>
        <p:spPr bwMode="auto">
          <a:xfrm>
            <a:off x="5435675" y="2365698"/>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dirty="0"/>
              <a:t>Ylläpito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a:xfrm>
            <a:off x="468313" y="476250"/>
            <a:ext cx="8229600" cy="1008063"/>
          </a:xfrm>
        </p:spPr>
        <p:txBody>
          <a:bodyPr>
            <a:normAutofit/>
          </a:bodyPr>
          <a:lstStyle/>
          <a:p>
            <a:pPr eaLnBrk="1" fontAlgn="auto" hangingPunct="1">
              <a:spcAft>
                <a:spcPts val="0"/>
              </a:spcAft>
              <a:defRPr/>
            </a:pPr>
            <a:r>
              <a:rPr lang="fi-FI" sz="4000" dirty="0" smtClean="0"/>
              <a:t>Muutosvaihemalli</a:t>
            </a:r>
            <a:r>
              <a:rPr lang="fi-FI" sz="1800" dirty="0" smtClean="0"/>
              <a:t> (</a:t>
            </a:r>
            <a:r>
              <a:rPr lang="fi-FI" sz="1800" dirty="0" err="1" smtClean="0"/>
              <a:t>Transteoreettinen</a:t>
            </a:r>
            <a:r>
              <a:rPr lang="fi-FI" sz="1800" dirty="0" smtClean="0"/>
              <a:t> malli, </a:t>
            </a:r>
            <a:r>
              <a:rPr lang="fi-FI" sz="1800" dirty="0" err="1" smtClean="0"/>
              <a:t>Prohaska</a:t>
            </a:r>
            <a:r>
              <a:rPr lang="fi-FI" sz="1800" dirty="0" smtClean="0"/>
              <a:t> </a:t>
            </a:r>
            <a:r>
              <a:rPr lang="fi-FI" sz="1800" dirty="0" err="1" smtClean="0"/>
              <a:t>ym</a:t>
            </a:r>
            <a:r>
              <a:rPr lang="fi-FI" sz="1800" dirty="0" smtClean="0"/>
              <a:t>)</a:t>
            </a:r>
          </a:p>
        </p:txBody>
      </p:sp>
      <p:sp>
        <p:nvSpPr>
          <p:cNvPr id="33795" name="Sisällön paikkamerkki 2"/>
          <p:cNvSpPr>
            <a:spLocks noGrp="1"/>
          </p:cNvSpPr>
          <p:nvPr>
            <p:ph sz="quarter" idx="1"/>
          </p:nvPr>
        </p:nvSpPr>
        <p:spPr>
          <a:xfrm>
            <a:off x="468313" y="1412875"/>
            <a:ext cx="8229600" cy="5184775"/>
          </a:xfrm>
        </p:spPr>
        <p:txBody>
          <a:bodyPr/>
          <a:lstStyle/>
          <a:p>
            <a:pPr eaLnBrk="1" hangingPunct="1">
              <a:lnSpc>
                <a:spcPct val="90000"/>
              </a:lnSpc>
              <a:buFontTx/>
              <a:buChar char="-"/>
            </a:pPr>
            <a:r>
              <a:rPr lang="fi-FI" altLang="fi-FI" sz="1600" dirty="0" smtClean="0"/>
              <a:t>käyttäytymisen muutos tapahtuu dynaamisesti vaiheesta toiseen, eikä ole suoraviivaista  </a:t>
            </a:r>
          </a:p>
          <a:p>
            <a:pPr eaLnBrk="1" hangingPunct="1">
              <a:lnSpc>
                <a:spcPct val="90000"/>
              </a:lnSpc>
              <a:buFontTx/>
              <a:buChar char="-"/>
            </a:pPr>
            <a:r>
              <a:rPr lang="fi-FI" altLang="fi-FI" sz="1600" dirty="0" smtClean="0"/>
              <a:t>esiharkintavaihe</a:t>
            </a:r>
          </a:p>
          <a:p>
            <a:pPr lvl="1" eaLnBrk="1" hangingPunct="1">
              <a:lnSpc>
                <a:spcPct val="90000"/>
              </a:lnSpc>
              <a:buFontTx/>
              <a:buChar char="-"/>
            </a:pPr>
            <a:r>
              <a:rPr lang="fi-FI" altLang="fi-FI" sz="1600" dirty="0" smtClean="0"/>
              <a:t>ei kiinnostunut liikunnan aloittamisesta</a:t>
            </a:r>
          </a:p>
          <a:p>
            <a:pPr lvl="1" eaLnBrk="1" hangingPunct="1">
              <a:lnSpc>
                <a:spcPct val="90000"/>
              </a:lnSpc>
              <a:buFontTx/>
              <a:buChar char="-"/>
            </a:pPr>
            <a:r>
              <a:rPr lang="fi-FI" altLang="fi-FI" sz="1600" dirty="0" smtClean="0"/>
              <a:t>tiedostuksen puute liikunnan merkityksestä</a:t>
            </a:r>
          </a:p>
          <a:p>
            <a:pPr lvl="1" eaLnBrk="1" hangingPunct="1">
              <a:lnSpc>
                <a:spcPct val="90000"/>
              </a:lnSpc>
              <a:buFontTx/>
              <a:buChar char="-"/>
            </a:pPr>
            <a:r>
              <a:rPr lang="fi-FI" altLang="fi-FI" sz="1600" dirty="0" smtClean="0"/>
              <a:t>aloittaminen liian vaikeaa siihen elämäntilanteeseen</a:t>
            </a:r>
          </a:p>
          <a:p>
            <a:pPr eaLnBrk="1" hangingPunct="1">
              <a:lnSpc>
                <a:spcPct val="90000"/>
              </a:lnSpc>
              <a:buFontTx/>
              <a:buChar char="-"/>
            </a:pPr>
            <a:r>
              <a:rPr lang="fi-FI" altLang="fi-FI" sz="1600" dirty="0" smtClean="0"/>
              <a:t>harkintavaihe</a:t>
            </a:r>
          </a:p>
          <a:p>
            <a:pPr lvl="1" eaLnBrk="1" hangingPunct="1">
              <a:lnSpc>
                <a:spcPct val="90000"/>
              </a:lnSpc>
              <a:buFontTx/>
              <a:buChar char="-"/>
            </a:pPr>
            <a:r>
              <a:rPr lang="fi-FI" altLang="fi-FI" sz="1600" dirty="0" smtClean="0"/>
              <a:t>harkitsee aloittamista</a:t>
            </a:r>
          </a:p>
          <a:p>
            <a:pPr lvl="1" eaLnBrk="1" hangingPunct="1">
              <a:lnSpc>
                <a:spcPct val="90000"/>
              </a:lnSpc>
              <a:buFontTx/>
              <a:buChar char="-"/>
            </a:pPr>
            <a:r>
              <a:rPr lang="fi-FI" altLang="fi-FI" sz="1600" dirty="0" smtClean="0"/>
              <a:t>tiedostaa jossain määrin liikunnan hyödyt tai tarpeen</a:t>
            </a:r>
          </a:p>
          <a:p>
            <a:pPr eaLnBrk="1" hangingPunct="1">
              <a:lnSpc>
                <a:spcPct val="90000"/>
              </a:lnSpc>
              <a:buFontTx/>
              <a:buChar char="-"/>
            </a:pPr>
            <a:r>
              <a:rPr lang="fi-FI" altLang="fi-FI" sz="1600" dirty="0" smtClean="0"/>
              <a:t>valmisteluvaihe</a:t>
            </a:r>
          </a:p>
          <a:p>
            <a:pPr lvl="1" eaLnBrk="1" hangingPunct="1">
              <a:lnSpc>
                <a:spcPct val="90000"/>
              </a:lnSpc>
              <a:buFontTx/>
              <a:buChar char="-"/>
            </a:pPr>
            <a:r>
              <a:rPr lang="fi-FI" altLang="fi-FI" sz="1600" dirty="0" smtClean="0"/>
              <a:t>vakava aikomus aloittaa, selvittelee mahdollisuuksia</a:t>
            </a:r>
          </a:p>
          <a:p>
            <a:pPr lvl="1" eaLnBrk="1" hangingPunct="1">
              <a:lnSpc>
                <a:spcPct val="90000"/>
              </a:lnSpc>
              <a:buFontTx/>
              <a:buChar char="-"/>
            </a:pPr>
            <a:r>
              <a:rPr lang="fi-FI" altLang="fi-FI" sz="1600" dirty="0" smtClean="0"/>
              <a:t>epäsäännöllinen osallistuminen </a:t>
            </a:r>
          </a:p>
          <a:p>
            <a:pPr eaLnBrk="1" hangingPunct="1">
              <a:lnSpc>
                <a:spcPct val="90000"/>
              </a:lnSpc>
              <a:buFontTx/>
              <a:buChar char="-"/>
            </a:pPr>
            <a:r>
              <a:rPr lang="fi-FI" altLang="fi-FI" sz="1600" dirty="0" smtClean="0"/>
              <a:t>aloitteluvaihe</a:t>
            </a:r>
          </a:p>
          <a:p>
            <a:pPr lvl="1" eaLnBrk="1" hangingPunct="1">
              <a:lnSpc>
                <a:spcPct val="90000"/>
              </a:lnSpc>
              <a:buFontTx/>
              <a:buChar char="-"/>
            </a:pPr>
            <a:r>
              <a:rPr lang="fi-FI" altLang="fi-FI" sz="1600" dirty="0" smtClean="0"/>
              <a:t>säännöllistä liikuntaa puolisen vuotta</a:t>
            </a:r>
          </a:p>
          <a:p>
            <a:pPr lvl="1" eaLnBrk="1" hangingPunct="1">
              <a:lnSpc>
                <a:spcPct val="90000"/>
              </a:lnSpc>
              <a:buFontTx/>
              <a:buChar char="-"/>
            </a:pPr>
            <a:r>
              <a:rPr lang="fi-FI" altLang="fi-FI" sz="1600" dirty="0" smtClean="0"/>
              <a:t>pyrkii jatkamaan (</a:t>
            </a:r>
            <a:r>
              <a:rPr lang="fi-FI" altLang="fi-FI" sz="1600" dirty="0" err="1" smtClean="0"/>
              <a:t>tutk</a:t>
            </a:r>
            <a:r>
              <a:rPr lang="fi-FI" altLang="fi-FI" sz="1600" dirty="0" smtClean="0"/>
              <a:t> mukaan suurin osa aloittaneista keskeyttää </a:t>
            </a:r>
            <a:r>
              <a:rPr lang="fi-FI" altLang="fi-FI" sz="1600" dirty="0" err="1" smtClean="0"/>
              <a:t>ensimm</a:t>
            </a:r>
            <a:r>
              <a:rPr lang="fi-FI" altLang="fi-FI" sz="1600" dirty="0" smtClean="0"/>
              <a:t> 6kk:den aikana)</a:t>
            </a:r>
          </a:p>
          <a:p>
            <a:pPr eaLnBrk="1" hangingPunct="1">
              <a:lnSpc>
                <a:spcPct val="90000"/>
              </a:lnSpc>
              <a:buFontTx/>
              <a:buChar char="-"/>
            </a:pPr>
            <a:r>
              <a:rPr lang="fi-FI" altLang="fi-FI" sz="1600" dirty="0" smtClean="0"/>
              <a:t>Ylläpitovaihe ja tavan kiteytyminen</a:t>
            </a:r>
          </a:p>
          <a:p>
            <a:pPr lvl="1" eaLnBrk="1" hangingPunct="1">
              <a:lnSpc>
                <a:spcPct val="90000"/>
              </a:lnSpc>
              <a:buFontTx/>
              <a:buChar char="-"/>
            </a:pPr>
            <a:r>
              <a:rPr lang="fi-FI" altLang="fi-FI" sz="1600" dirty="0" smtClean="0"/>
              <a:t>on </a:t>
            </a:r>
            <a:r>
              <a:rPr lang="fi-FI" altLang="fi-FI" sz="1600" dirty="0" err="1" smtClean="0"/>
              <a:t>osall</a:t>
            </a:r>
            <a:r>
              <a:rPr lang="fi-FI" altLang="fi-FI" sz="1600" dirty="0" smtClean="0"/>
              <a:t> </a:t>
            </a:r>
            <a:r>
              <a:rPr lang="fi-FI" altLang="fi-FI" sz="1600" dirty="0" err="1" smtClean="0"/>
              <a:t>väh</a:t>
            </a:r>
            <a:r>
              <a:rPr lang="fi-FI" altLang="fi-FI" sz="1600" dirty="0" smtClean="0"/>
              <a:t> ½ vuotta</a:t>
            </a:r>
          </a:p>
          <a:p>
            <a:pPr lvl="1" eaLnBrk="1" hangingPunct="1">
              <a:lnSpc>
                <a:spcPct val="90000"/>
              </a:lnSpc>
              <a:buFontTx/>
              <a:buChar char="-"/>
            </a:pPr>
            <a:r>
              <a:rPr lang="fi-FI" altLang="fi-FI" sz="1600" dirty="0" smtClean="0"/>
              <a:t>ei aikomusta muuttaa liikuntakäyttäytymistä</a:t>
            </a:r>
          </a:p>
          <a:p>
            <a:pPr eaLnBrk="1" hangingPunct="1">
              <a:lnSpc>
                <a:spcPct val="90000"/>
              </a:lnSpc>
              <a:buFontTx/>
              <a:buChar char="-"/>
            </a:pPr>
            <a:endParaRPr lang="fi-FI" altLang="fi-FI" sz="1000" dirty="0" smtClean="0"/>
          </a:p>
          <a:p>
            <a:pPr eaLnBrk="1" hangingPunct="1">
              <a:lnSpc>
                <a:spcPct val="90000"/>
              </a:lnSpc>
            </a:pPr>
            <a:endParaRPr lang="fi-FI" altLang="fi-FI" sz="1000" dirty="0" smtClean="0"/>
          </a:p>
          <a:p>
            <a:pPr eaLnBrk="1" hangingPunct="1"/>
            <a:endParaRPr lang="fi-FI" altLang="fi-FI" dirty="0" smtClean="0"/>
          </a:p>
        </p:txBody>
      </p:sp>
      <p:sp>
        <p:nvSpPr>
          <p:cNvPr id="33796"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457200" y="609600"/>
            <a:ext cx="2895600" cy="1905000"/>
          </a:xfrm>
          <a:prstGeom prst="ellipse">
            <a:avLst/>
          </a:prstGeom>
          <a:solidFill>
            <a:srgbClr val="CCFFCC"/>
          </a:soli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i-FI" altLang="fi-FI" sz="1200">
              <a:latin typeface="Times New Roman" panose="02020603050405020304" pitchFamily="18" charset="0"/>
            </a:endParaRPr>
          </a:p>
          <a:p>
            <a:pPr algn="ctr"/>
            <a:r>
              <a:rPr lang="fi-FI" altLang="fi-FI" sz="1200">
                <a:solidFill>
                  <a:srgbClr val="0B5395"/>
                </a:solidFill>
                <a:latin typeface="Times New Roman" panose="02020603050405020304" pitchFamily="18" charset="0"/>
              </a:rPr>
              <a:t>TERVEYSLIIKUNNAN EDISTÄMINEN</a:t>
            </a:r>
          </a:p>
          <a:p>
            <a:pPr algn="ctr"/>
            <a:endParaRPr lang="fi-FI" altLang="fi-FI" sz="1200">
              <a:solidFill>
                <a:srgbClr val="0B5395"/>
              </a:solidFill>
              <a:latin typeface="Times New Roman" panose="02020603050405020304" pitchFamily="18" charset="0"/>
            </a:endParaRPr>
          </a:p>
          <a:p>
            <a:pPr algn="ctr"/>
            <a:r>
              <a:rPr lang="fi-FI" altLang="fi-FI" sz="1200">
                <a:solidFill>
                  <a:srgbClr val="0B5395"/>
                </a:solidFill>
                <a:latin typeface="Times New Roman" panose="02020603050405020304" pitchFamily="18" charset="0"/>
              </a:rPr>
              <a:t>KÄYTTÄYTYMISEN MUUTOKSEN </a:t>
            </a:r>
          </a:p>
          <a:p>
            <a:pPr algn="ctr"/>
            <a:r>
              <a:rPr lang="fi-FI" altLang="fi-FI" sz="1200">
                <a:solidFill>
                  <a:srgbClr val="0B5395"/>
                </a:solidFill>
                <a:latin typeface="Times New Roman" panose="02020603050405020304" pitchFamily="18" charset="0"/>
              </a:rPr>
              <a:t>VAIHE –JA PROSESSIMALLIN</a:t>
            </a:r>
          </a:p>
          <a:p>
            <a:pPr algn="ctr"/>
            <a:r>
              <a:rPr lang="fi-FI" altLang="fi-FI" sz="1200">
                <a:solidFill>
                  <a:srgbClr val="0B5395"/>
                </a:solidFill>
                <a:latin typeface="Times New Roman" panose="02020603050405020304" pitchFamily="18" charset="0"/>
              </a:rPr>
              <a:t>NÄKÖKULMASTA</a:t>
            </a:r>
            <a:endParaRPr lang="en-GB" altLang="fi-FI" sz="1200">
              <a:solidFill>
                <a:srgbClr val="0B5395"/>
              </a:solidFill>
              <a:latin typeface="Times New Roman" panose="02020603050405020304" pitchFamily="18" charset="0"/>
            </a:endParaRPr>
          </a:p>
        </p:txBody>
      </p:sp>
      <p:sp>
        <p:nvSpPr>
          <p:cNvPr id="34819" name="Oval 3"/>
          <p:cNvSpPr>
            <a:spLocks noChangeArrowheads="1"/>
          </p:cNvSpPr>
          <p:nvPr/>
        </p:nvSpPr>
        <p:spPr bwMode="auto">
          <a:xfrm>
            <a:off x="1752600" y="3733800"/>
            <a:ext cx="2133600" cy="762000"/>
          </a:xfrm>
          <a:prstGeom prst="ellipse">
            <a:avLst/>
          </a:prstGeom>
          <a:gradFill rotWithShape="0">
            <a:gsLst>
              <a:gs pos="0">
                <a:srgbClr val="5E765E"/>
              </a:gs>
              <a:gs pos="50000">
                <a:srgbClr val="CCFFCC"/>
              </a:gs>
              <a:gs pos="100000">
                <a:srgbClr val="5E765E"/>
              </a:gs>
            </a:gsLst>
            <a:lin ang="5400000" scaled="1"/>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1200">
                <a:solidFill>
                  <a:srgbClr val="0B5395"/>
                </a:solidFill>
                <a:latin typeface="Times New Roman" panose="02020603050405020304" pitchFamily="18" charset="0"/>
              </a:rPr>
              <a:t>1. ESIHARKINTA</a:t>
            </a:r>
            <a:endParaRPr lang="en-GB" altLang="fi-FI" sz="1200">
              <a:solidFill>
                <a:srgbClr val="0B5395"/>
              </a:solidFill>
              <a:latin typeface="Times New Roman" panose="02020603050405020304" pitchFamily="18" charset="0"/>
            </a:endParaRPr>
          </a:p>
        </p:txBody>
      </p:sp>
      <p:sp>
        <p:nvSpPr>
          <p:cNvPr id="34820" name="Oval 4"/>
          <p:cNvSpPr>
            <a:spLocks noChangeArrowheads="1"/>
          </p:cNvSpPr>
          <p:nvPr/>
        </p:nvSpPr>
        <p:spPr bwMode="auto">
          <a:xfrm>
            <a:off x="2590800" y="3124200"/>
            <a:ext cx="2133600" cy="762000"/>
          </a:xfrm>
          <a:prstGeom prst="ellipse">
            <a:avLst/>
          </a:prstGeom>
          <a:gradFill rotWithShape="0">
            <a:gsLst>
              <a:gs pos="0">
                <a:srgbClr val="5E765E"/>
              </a:gs>
              <a:gs pos="50000">
                <a:srgbClr val="CCFFCC"/>
              </a:gs>
              <a:gs pos="100000">
                <a:srgbClr val="5E765E"/>
              </a:gs>
            </a:gsLst>
            <a:lin ang="5400000" scaled="1"/>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1200">
                <a:solidFill>
                  <a:srgbClr val="0B5395"/>
                </a:solidFill>
                <a:latin typeface="Times New Roman" panose="02020603050405020304" pitchFamily="18" charset="0"/>
              </a:rPr>
              <a:t>2. HARKINTA</a:t>
            </a:r>
            <a:endParaRPr lang="en-GB" altLang="fi-FI" sz="1200">
              <a:solidFill>
                <a:srgbClr val="0B5395"/>
              </a:solidFill>
              <a:latin typeface="Times New Roman" panose="02020603050405020304" pitchFamily="18" charset="0"/>
            </a:endParaRPr>
          </a:p>
        </p:txBody>
      </p:sp>
      <p:sp>
        <p:nvSpPr>
          <p:cNvPr id="34821" name="Oval 5"/>
          <p:cNvSpPr>
            <a:spLocks noChangeArrowheads="1"/>
          </p:cNvSpPr>
          <p:nvPr/>
        </p:nvSpPr>
        <p:spPr bwMode="auto">
          <a:xfrm>
            <a:off x="3429000" y="2514600"/>
            <a:ext cx="2133600" cy="762000"/>
          </a:xfrm>
          <a:prstGeom prst="ellipse">
            <a:avLst/>
          </a:prstGeom>
          <a:gradFill rotWithShape="0">
            <a:gsLst>
              <a:gs pos="0">
                <a:srgbClr val="5E765E"/>
              </a:gs>
              <a:gs pos="50000">
                <a:srgbClr val="CCFFCC"/>
              </a:gs>
              <a:gs pos="100000">
                <a:srgbClr val="5E765E"/>
              </a:gs>
            </a:gsLst>
            <a:lin ang="5400000" scaled="1"/>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1200">
                <a:solidFill>
                  <a:srgbClr val="0B5395"/>
                </a:solidFill>
                <a:latin typeface="Times New Roman" panose="02020603050405020304" pitchFamily="18" charset="0"/>
              </a:rPr>
              <a:t>3. VALMISTAUTUMINEN</a:t>
            </a:r>
            <a:endParaRPr lang="en-GB" altLang="fi-FI" sz="1200">
              <a:solidFill>
                <a:srgbClr val="0B5395"/>
              </a:solidFill>
              <a:latin typeface="Times New Roman" panose="02020603050405020304" pitchFamily="18" charset="0"/>
            </a:endParaRPr>
          </a:p>
        </p:txBody>
      </p:sp>
      <p:sp>
        <p:nvSpPr>
          <p:cNvPr id="34822" name="Oval 6"/>
          <p:cNvSpPr>
            <a:spLocks noChangeArrowheads="1"/>
          </p:cNvSpPr>
          <p:nvPr/>
        </p:nvSpPr>
        <p:spPr bwMode="auto">
          <a:xfrm>
            <a:off x="4038600" y="1905000"/>
            <a:ext cx="2133600" cy="762000"/>
          </a:xfrm>
          <a:prstGeom prst="ellipse">
            <a:avLst/>
          </a:prstGeom>
          <a:gradFill rotWithShape="0">
            <a:gsLst>
              <a:gs pos="0">
                <a:srgbClr val="5E765E"/>
              </a:gs>
              <a:gs pos="50000">
                <a:srgbClr val="CCFFCC"/>
              </a:gs>
              <a:gs pos="100000">
                <a:srgbClr val="5E765E"/>
              </a:gs>
            </a:gsLst>
            <a:lin ang="5400000" scaled="1"/>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1200">
                <a:solidFill>
                  <a:srgbClr val="0B5395"/>
                </a:solidFill>
                <a:latin typeface="Times New Roman" panose="02020603050405020304" pitchFamily="18" charset="0"/>
              </a:rPr>
              <a:t>4. TOIMINNAN </a:t>
            </a:r>
          </a:p>
          <a:p>
            <a:pPr algn="ctr"/>
            <a:r>
              <a:rPr lang="fi-FI" altLang="fi-FI" sz="1200">
                <a:solidFill>
                  <a:srgbClr val="0B5395"/>
                </a:solidFill>
                <a:latin typeface="Times New Roman" panose="02020603050405020304" pitchFamily="18" charset="0"/>
              </a:rPr>
              <a:t>ALOITTAMINEN</a:t>
            </a:r>
            <a:endParaRPr lang="en-GB" altLang="fi-FI" sz="1200">
              <a:solidFill>
                <a:srgbClr val="0B5395"/>
              </a:solidFill>
              <a:latin typeface="Times New Roman" panose="02020603050405020304" pitchFamily="18" charset="0"/>
            </a:endParaRPr>
          </a:p>
        </p:txBody>
      </p:sp>
      <p:sp>
        <p:nvSpPr>
          <p:cNvPr id="34823" name="Oval 7"/>
          <p:cNvSpPr>
            <a:spLocks noChangeArrowheads="1"/>
          </p:cNvSpPr>
          <p:nvPr/>
        </p:nvSpPr>
        <p:spPr bwMode="auto">
          <a:xfrm>
            <a:off x="4643438" y="1268413"/>
            <a:ext cx="2133600" cy="762000"/>
          </a:xfrm>
          <a:prstGeom prst="ellipse">
            <a:avLst/>
          </a:prstGeom>
          <a:gradFill rotWithShape="0">
            <a:gsLst>
              <a:gs pos="0">
                <a:srgbClr val="5E765E"/>
              </a:gs>
              <a:gs pos="50000">
                <a:srgbClr val="CCFFCC"/>
              </a:gs>
              <a:gs pos="100000">
                <a:srgbClr val="5E765E"/>
              </a:gs>
            </a:gsLst>
            <a:lin ang="5400000" scaled="1"/>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1200">
                <a:solidFill>
                  <a:srgbClr val="0B5395"/>
                </a:solidFill>
                <a:latin typeface="Times New Roman" panose="02020603050405020304" pitchFamily="18" charset="0"/>
              </a:rPr>
              <a:t>5. YLLÄPITO</a:t>
            </a:r>
            <a:endParaRPr lang="en-GB" altLang="fi-FI" sz="1200">
              <a:solidFill>
                <a:srgbClr val="0B5395"/>
              </a:solidFill>
              <a:latin typeface="Times New Roman" panose="02020603050405020304" pitchFamily="18" charset="0"/>
            </a:endParaRPr>
          </a:p>
        </p:txBody>
      </p:sp>
      <p:sp>
        <p:nvSpPr>
          <p:cNvPr id="34824" name="Oval 8"/>
          <p:cNvSpPr>
            <a:spLocks noChangeArrowheads="1"/>
          </p:cNvSpPr>
          <p:nvPr/>
        </p:nvSpPr>
        <p:spPr bwMode="auto">
          <a:xfrm>
            <a:off x="5105400" y="609600"/>
            <a:ext cx="2133600" cy="762000"/>
          </a:xfrm>
          <a:prstGeom prst="ellipse">
            <a:avLst/>
          </a:prstGeom>
          <a:gradFill rotWithShape="0">
            <a:gsLst>
              <a:gs pos="0">
                <a:srgbClr val="5E765E"/>
              </a:gs>
              <a:gs pos="50000">
                <a:srgbClr val="CCFFCC"/>
              </a:gs>
              <a:gs pos="100000">
                <a:srgbClr val="5E765E"/>
              </a:gs>
            </a:gsLst>
            <a:lin ang="5400000" scaled="1"/>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1200">
                <a:solidFill>
                  <a:srgbClr val="0B5395"/>
                </a:solidFill>
                <a:latin typeface="Times New Roman" panose="02020603050405020304" pitchFamily="18" charset="0"/>
              </a:rPr>
              <a:t>6. PÄÄTÖS/ </a:t>
            </a:r>
          </a:p>
          <a:p>
            <a:pPr algn="ctr"/>
            <a:r>
              <a:rPr lang="fi-FI" altLang="fi-FI" sz="1200">
                <a:solidFill>
                  <a:srgbClr val="0B5395"/>
                </a:solidFill>
                <a:latin typeface="Times New Roman" panose="02020603050405020304" pitchFamily="18" charset="0"/>
              </a:rPr>
              <a:t>TAVAN KITEYTYMINEN</a:t>
            </a:r>
            <a:endParaRPr lang="en-GB" altLang="fi-FI" sz="1200">
              <a:solidFill>
                <a:srgbClr val="0B5395"/>
              </a:solidFill>
              <a:latin typeface="Times New Roman" panose="02020603050405020304" pitchFamily="18" charset="0"/>
            </a:endParaRPr>
          </a:p>
        </p:txBody>
      </p:sp>
      <p:sp>
        <p:nvSpPr>
          <p:cNvPr id="34825" name="Text Box 9"/>
          <p:cNvSpPr txBox="1">
            <a:spLocks noChangeArrowheads="1"/>
          </p:cNvSpPr>
          <p:nvPr/>
        </p:nvSpPr>
        <p:spPr bwMode="auto">
          <a:xfrm>
            <a:off x="152400" y="48768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sz="1200">
                <a:latin typeface="Times New Roman" panose="02020603050405020304" pitchFamily="18" charset="0"/>
              </a:rPr>
              <a:t>MUUTOSVALMIUS</a:t>
            </a:r>
            <a:endParaRPr lang="en-GB" altLang="fi-FI" sz="1200">
              <a:latin typeface="Times New Roman" panose="02020603050405020304" pitchFamily="18" charset="0"/>
            </a:endParaRPr>
          </a:p>
        </p:txBody>
      </p:sp>
      <p:sp>
        <p:nvSpPr>
          <p:cNvPr id="34826" name="Text Box 10"/>
          <p:cNvSpPr txBox="1">
            <a:spLocks noChangeArrowheads="1"/>
          </p:cNvSpPr>
          <p:nvPr/>
        </p:nvSpPr>
        <p:spPr bwMode="auto">
          <a:xfrm>
            <a:off x="152400" y="3962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sz="1200">
                <a:latin typeface="Times New Roman" panose="02020603050405020304" pitchFamily="18" charset="0"/>
              </a:rPr>
              <a:t>KÄYTTÄYTYMISEN MUUTOKSEN VAIHE</a:t>
            </a:r>
            <a:endParaRPr lang="en-GB" altLang="fi-FI" sz="1200">
              <a:latin typeface="Times New Roman" panose="02020603050405020304" pitchFamily="18" charset="0"/>
            </a:endParaRPr>
          </a:p>
        </p:txBody>
      </p:sp>
      <p:sp>
        <p:nvSpPr>
          <p:cNvPr id="34827" name="Text Box 11"/>
          <p:cNvSpPr txBox="1">
            <a:spLocks noChangeArrowheads="1"/>
          </p:cNvSpPr>
          <p:nvPr/>
        </p:nvSpPr>
        <p:spPr bwMode="auto">
          <a:xfrm>
            <a:off x="152400" y="5715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sz="1200">
                <a:latin typeface="Times New Roman" panose="02020603050405020304" pitchFamily="18" charset="0"/>
              </a:rPr>
              <a:t>OHJAUS /     NEUVONTA</a:t>
            </a:r>
            <a:endParaRPr lang="en-GB" altLang="fi-FI" sz="1200">
              <a:latin typeface="Times New Roman" panose="02020603050405020304" pitchFamily="18" charset="0"/>
            </a:endParaRPr>
          </a:p>
        </p:txBody>
      </p:sp>
      <p:sp>
        <p:nvSpPr>
          <p:cNvPr id="34828" name="Line 12"/>
          <p:cNvSpPr>
            <a:spLocks noChangeShapeType="1"/>
          </p:cNvSpPr>
          <p:nvPr/>
        </p:nvSpPr>
        <p:spPr bwMode="auto">
          <a:xfrm>
            <a:off x="1981200" y="2514600"/>
            <a:ext cx="3048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9" name="Line 13"/>
          <p:cNvSpPr>
            <a:spLocks noChangeShapeType="1"/>
          </p:cNvSpPr>
          <p:nvPr/>
        </p:nvSpPr>
        <p:spPr bwMode="auto">
          <a:xfrm>
            <a:off x="2362200" y="24384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0" name="Line 14"/>
          <p:cNvSpPr>
            <a:spLocks noChangeShapeType="1"/>
          </p:cNvSpPr>
          <p:nvPr/>
        </p:nvSpPr>
        <p:spPr bwMode="auto">
          <a:xfrm>
            <a:off x="2895600" y="22860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1" name="Line 15"/>
          <p:cNvSpPr>
            <a:spLocks noChangeShapeType="1"/>
          </p:cNvSpPr>
          <p:nvPr/>
        </p:nvSpPr>
        <p:spPr bwMode="auto">
          <a:xfrm>
            <a:off x="3200400" y="1981200"/>
            <a:ext cx="838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2" name="Line 16"/>
          <p:cNvSpPr>
            <a:spLocks noChangeShapeType="1"/>
          </p:cNvSpPr>
          <p:nvPr/>
        </p:nvSpPr>
        <p:spPr bwMode="auto">
          <a:xfrm>
            <a:off x="3352800" y="1600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3" name="Line 17"/>
          <p:cNvSpPr>
            <a:spLocks noChangeShapeType="1"/>
          </p:cNvSpPr>
          <p:nvPr/>
        </p:nvSpPr>
        <p:spPr bwMode="auto">
          <a:xfrm flipV="1">
            <a:off x="3276600" y="990600"/>
            <a:ext cx="1828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4" name="Text Box 18"/>
          <p:cNvSpPr txBox="1">
            <a:spLocks noChangeArrowheads="1"/>
          </p:cNvSpPr>
          <p:nvPr/>
        </p:nvSpPr>
        <p:spPr bwMode="auto">
          <a:xfrm>
            <a:off x="1828800" y="4724400"/>
            <a:ext cx="152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välinpitämättämyys, ei edes ajattele muutosta</a:t>
            </a:r>
            <a:endParaRPr lang="en-GB" altLang="fi-FI" sz="1200">
              <a:latin typeface="Times New Roman" panose="02020603050405020304" pitchFamily="18" charset="0"/>
            </a:endParaRPr>
          </a:p>
        </p:txBody>
      </p:sp>
      <p:sp>
        <p:nvSpPr>
          <p:cNvPr id="34835" name="Text Box 19"/>
          <p:cNvSpPr txBox="1">
            <a:spLocks noChangeArrowheads="1"/>
          </p:cNvSpPr>
          <p:nvPr/>
        </p:nvSpPr>
        <p:spPr bwMode="auto">
          <a:xfrm>
            <a:off x="1828800" y="5638800"/>
            <a:ext cx="1295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tiedon välittäminen  (terveysliikunta ja sen vaikutukset)</a:t>
            </a:r>
          </a:p>
          <a:p>
            <a:pPr>
              <a:spcBef>
                <a:spcPct val="50000"/>
              </a:spcBef>
              <a:buFontTx/>
              <a:buChar char="•"/>
            </a:pPr>
            <a:r>
              <a:rPr lang="fi-FI" altLang="fi-FI" sz="1200">
                <a:latin typeface="Times New Roman" panose="02020603050405020304" pitchFamily="18" charset="0"/>
              </a:rPr>
              <a:t> motivointi</a:t>
            </a:r>
            <a:endParaRPr lang="en-GB" altLang="fi-FI" sz="1200">
              <a:latin typeface="Times New Roman" panose="02020603050405020304" pitchFamily="18" charset="0"/>
            </a:endParaRPr>
          </a:p>
        </p:txBody>
      </p:sp>
      <p:sp>
        <p:nvSpPr>
          <p:cNvPr id="34836" name="Text Box 20"/>
          <p:cNvSpPr txBox="1">
            <a:spLocks noChangeArrowheads="1"/>
          </p:cNvSpPr>
          <p:nvPr/>
        </p:nvSpPr>
        <p:spPr bwMode="auto">
          <a:xfrm>
            <a:off x="3276600" y="47244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kiinnostus / tiedostus</a:t>
            </a:r>
          </a:p>
          <a:p>
            <a:pPr>
              <a:spcBef>
                <a:spcPct val="50000"/>
              </a:spcBef>
              <a:buFontTx/>
              <a:buChar char="•"/>
            </a:pPr>
            <a:r>
              <a:rPr lang="fi-FI" altLang="fi-FI" sz="1200">
                <a:latin typeface="Times New Roman" panose="02020603050405020304" pitchFamily="18" charset="0"/>
              </a:rPr>
              <a:t> harkitsee    muutosta</a:t>
            </a:r>
            <a:endParaRPr lang="en-GB" altLang="fi-FI" sz="1200">
              <a:latin typeface="Times New Roman" panose="02020603050405020304" pitchFamily="18" charset="0"/>
            </a:endParaRPr>
          </a:p>
        </p:txBody>
      </p:sp>
      <p:sp>
        <p:nvSpPr>
          <p:cNvPr id="34837" name="Text Box 21"/>
          <p:cNvSpPr txBox="1">
            <a:spLocks noChangeArrowheads="1"/>
          </p:cNvSpPr>
          <p:nvPr/>
        </p:nvSpPr>
        <p:spPr bwMode="auto">
          <a:xfrm>
            <a:off x="4191000" y="4724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päätös muutoksesta</a:t>
            </a:r>
            <a:endParaRPr lang="en-GB" altLang="fi-FI" sz="1200">
              <a:latin typeface="Times New Roman" panose="02020603050405020304" pitchFamily="18" charset="0"/>
            </a:endParaRPr>
          </a:p>
        </p:txBody>
      </p:sp>
      <p:sp>
        <p:nvSpPr>
          <p:cNvPr id="34838" name="Text Box 22"/>
          <p:cNvSpPr txBox="1">
            <a:spLocks noChangeArrowheads="1"/>
          </p:cNvSpPr>
          <p:nvPr/>
        </p:nvSpPr>
        <p:spPr bwMode="auto">
          <a:xfrm>
            <a:off x="5181600" y="4724400"/>
            <a:ext cx="1066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muutos</a:t>
            </a:r>
          </a:p>
          <a:p>
            <a:pPr>
              <a:spcBef>
                <a:spcPct val="50000"/>
              </a:spcBef>
              <a:buFontTx/>
              <a:buChar char="•"/>
            </a:pPr>
            <a:r>
              <a:rPr lang="fi-FI" altLang="fi-FI" sz="1200">
                <a:latin typeface="Times New Roman" panose="02020603050405020304" pitchFamily="18" charset="0"/>
              </a:rPr>
              <a:t>kokeilu ja suunnittelu</a:t>
            </a:r>
            <a:endParaRPr lang="en-GB" altLang="fi-FI" sz="1200">
              <a:latin typeface="Times New Roman" panose="02020603050405020304" pitchFamily="18" charset="0"/>
            </a:endParaRPr>
          </a:p>
        </p:txBody>
      </p:sp>
      <p:sp>
        <p:nvSpPr>
          <p:cNvPr id="34839" name="Text Box 23"/>
          <p:cNvSpPr txBox="1">
            <a:spLocks noChangeArrowheads="1"/>
          </p:cNvSpPr>
          <p:nvPr/>
        </p:nvSpPr>
        <p:spPr bwMode="auto">
          <a:xfrm>
            <a:off x="6019800" y="47244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muutoksen ylläpito</a:t>
            </a:r>
          </a:p>
          <a:p>
            <a:pPr>
              <a:spcBef>
                <a:spcPct val="50000"/>
              </a:spcBef>
              <a:buFontTx/>
              <a:buChar char="•"/>
            </a:pPr>
            <a:r>
              <a:rPr lang="fi-FI" altLang="fi-FI" sz="1200">
                <a:latin typeface="Times New Roman" panose="02020603050405020304" pitchFamily="18" charset="0"/>
              </a:rPr>
              <a:t>harjoittelu ja seuranta</a:t>
            </a:r>
            <a:endParaRPr lang="en-GB" altLang="fi-FI" sz="1200">
              <a:latin typeface="Times New Roman" panose="02020603050405020304" pitchFamily="18" charset="0"/>
            </a:endParaRPr>
          </a:p>
        </p:txBody>
      </p:sp>
      <p:sp>
        <p:nvSpPr>
          <p:cNvPr id="34840" name="Text Box 24"/>
          <p:cNvSpPr txBox="1">
            <a:spLocks noChangeArrowheads="1"/>
          </p:cNvSpPr>
          <p:nvPr/>
        </p:nvSpPr>
        <p:spPr bwMode="auto">
          <a:xfrm>
            <a:off x="7010400" y="4724400"/>
            <a:ext cx="114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pysyvä käyttäytymisen  muutos</a:t>
            </a:r>
            <a:endParaRPr lang="en-GB" altLang="fi-FI" sz="1200">
              <a:latin typeface="Times New Roman" panose="02020603050405020304" pitchFamily="18" charset="0"/>
            </a:endParaRPr>
          </a:p>
        </p:txBody>
      </p:sp>
      <p:sp>
        <p:nvSpPr>
          <p:cNvPr id="34841" name="Line 25"/>
          <p:cNvSpPr>
            <a:spLocks noChangeShapeType="1"/>
          </p:cNvSpPr>
          <p:nvPr/>
        </p:nvSpPr>
        <p:spPr bwMode="auto">
          <a:xfrm flipV="1">
            <a:off x="25146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42" name="Line 26"/>
          <p:cNvSpPr>
            <a:spLocks noChangeShapeType="1"/>
          </p:cNvSpPr>
          <p:nvPr/>
        </p:nvSpPr>
        <p:spPr bwMode="auto">
          <a:xfrm flipV="1">
            <a:off x="3962400" y="3962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43" name="Line 27"/>
          <p:cNvSpPr>
            <a:spLocks noChangeShapeType="1"/>
          </p:cNvSpPr>
          <p:nvPr/>
        </p:nvSpPr>
        <p:spPr bwMode="auto">
          <a:xfrm flipV="1">
            <a:off x="4876800" y="33528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44" name="Line 28"/>
          <p:cNvSpPr>
            <a:spLocks noChangeShapeType="1"/>
          </p:cNvSpPr>
          <p:nvPr/>
        </p:nvSpPr>
        <p:spPr bwMode="auto">
          <a:xfrm flipV="1">
            <a:off x="5715000" y="2743200"/>
            <a:ext cx="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45" name="Line 29"/>
          <p:cNvSpPr>
            <a:spLocks noChangeShapeType="1"/>
          </p:cNvSpPr>
          <p:nvPr/>
        </p:nvSpPr>
        <p:spPr bwMode="auto">
          <a:xfrm flipV="1">
            <a:off x="6477000" y="2133600"/>
            <a:ext cx="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46" name="Line 30"/>
          <p:cNvSpPr>
            <a:spLocks noChangeShapeType="1"/>
          </p:cNvSpPr>
          <p:nvPr/>
        </p:nvSpPr>
        <p:spPr bwMode="auto">
          <a:xfrm flipV="1">
            <a:off x="7162800" y="1371600"/>
            <a:ext cx="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47" name="Text Box 31"/>
          <p:cNvSpPr txBox="1">
            <a:spLocks noChangeArrowheads="1"/>
          </p:cNvSpPr>
          <p:nvPr/>
        </p:nvSpPr>
        <p:spPr bwMode="auto">
          <a:xfrm>
            <a:off x="3276600" y="56388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solidFill>
                  <a:srgbClr val="0B5395"/>
                </a:solidFill>
                <a:latin typeface="Times New Roman" panose="02020603050405020304" pitchFamily="18" charset="0"/>
              </a:rPr>
              <a:t> </a:t>
            </a:r>
            <a:r>
              <a:rPr lang="fi-FI" altLang="fi-FI" sz="1200">
                <a:latin typeface="Times New Roman" panose="02020603050405020304" pitchFamily="18" charset="0"/>
              </a:rPr>
              <a:t>liikunta- tottumusten kartoitus</a:t>
            </a:r>
          </a:p>
          <a:p>
            <a:pPr>
              <a:spcBef>
                <a:spcPct val="50000"/>
              </a:spcBef>
              <a:buFontTx/>
              <a:buChar char="•"/>
            </a:pPr>
            <a:r>
              <a:rPr lang="fi-FI" altLang="fi-FI" sz="1200">
                <a:latin typeface="Times New Roman" panose="02020603050405020304" pitchFamily="18" charset="0"/>
              </a:rPr>
              <a:t> motivointi</a:t>
            </a:r>
            <a:endParaRPr lang="en-GB" altLang="fi-FI" sz="1200">
              <a:latin typeface="Times New Roman" panose="02020603050405020304" pitchFamily="18" charset="0"/>
            </a:endParaRPr>
          </a:p>
        </p:txBody>
      </p:sp>
      <p:sp>
        <p:nvSpPr>
          <p:cNvPr id="34848" name="Text Box 32"/>
          <p:cNvSpPr txBox="1">
            <a:spLocks noChangeArrowheads="1"/>
          </p:cNvSpPr>
          <p:nvPr/>
        </p:nvSpPr>
        <p:spPr bwMode="auto">
          <a:xfrm>
            <a:off x="4191000" y="5638800"/>
            <a:ext cx="99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solidFill>
                  <a:srgbClr val="0B5395"/>
                </a:solidFill>
                <a:latin typeface="Times New Roman" panose="02020603050405020304" pitchFamily="18" charset="0"/>
              </a:rPr>
              <a:t> </a:t>
            </a:r>
            <a:r>
              <a:rPr lang="fi-FI" altLang="fi-FI" sz="1200">
                <a:latin typeface="Times New Roman" panose="02020603050405020304" pitchFamily="18" charset="0"/>
              </a:rPr>
              <a:t>tukevien ja haittaavien seikkojen kartoitus</a:t>
            </a:r>
          </a:p>
          <a:p>
            <a:pPr>
              <a:spcBef>
                <a:spcPct val="50000"/>
              </a:spcBef>
              <a:buFontTx/>
              <a:buChar char="•"/>
            </a:pPr>
            <a:r>
              <a:rPr lang="fi-FI" altLang="fi-FI" sz="1200">
                <a:latin typeface="Times New Roman" panose="02020603050405020304" pitchFamily="18" charset="0"/>
              </a:rPr>
              <a:t> tavoitteet</a:t>
            </a:r>
            <a:endParaRPr lang="en-GB" altLang="fi-FI" sz="1200">
              <a:latin typeface="Times New Roman" panose="02020603050405020304" pitchFamily="18" charset="0"/>
            </a:endParaRPr>
          </a:p>
        </p:txBody>
      </p:sp>
      <p:sp>
        <p:nvSpPr>
          <p:cNvPr id="34849" name="Text Box 33"/>
          <p:cNvSpPr txBox="1">
            <a:spLocks noChangeArrowheads="1"/>
          </p:cNvSpPr>
          <p:nvPr/>
        </p:nvSpPr>
        <p:spPr bwMode="auto">
          <a:xfrm>
            <a:off x="5181600" y="5638800"/>
            <a:ext cx="91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solidFill>
                  <a:srgbClr val="0B5395"/>
                </a:solidFill>
                <a:latin typeface="Times New Roman" panose="02020603050405020304" pitchFamily="18" charset="0"/>
              </a:rPr>
              <a:t> </a:t>
            </a:r>
            <a:r>
              <a:rPr lang="fi-FI" altLang="fi-FI" sz="1200">
                <a:latin typeface="Times New Roman" panose="02020603050405020304" pitchFamily="18" charset="0"/>
              </a:rPr>
              <a:t>ohjelman suunnittelu ja seuranta</a:t>
            </a:r>
          </a:p>
          <a:p>
            <a:pPr>
              <a:spcBef>
                <a:spcPct val="50000"/>
              </a:spcBef>
              <a:buFontTx/>
              <a:buChar char="•"/>
            </a:pPr>
            <a:r>
              <a:rPr lang="fi-FI" altLang="fi-FI" sz="1200">
                <a:latin typeface="Times New Roman" panose="02020603050405020304" pitchFamily="18" charset="0"/>
              </a:rPr>
              <a:t>asiantunti-juus</a:t>
            </a:r>
            <a:endParaRPr lang="en-GB" altLang="fi-FI" sz="1200">
              <a:latin typeface="Times New Roman" panose="02020603050405020304" pitchFamily="18" charset="0"/>
            </a:endParaRPr>
          </a:p>
        </p:txBody>
      </p:sp>
      <p:sp>
        <p:nvSpPr>
          <p:cNvPr id="34850" name="Text Box 34"/>
          <p:cNvSpPr txBox="1">
            <a:spLocks noChangeArrowheads="1"/>
          </p:cNvSpPr>
          <p:nvPr/>
        </p:nvSpPr>
        <p:spPr bwMode="auto">
          <a:xfrm>
            <a:off x="6019800" y="5638800"/>
            <a:ext cx="106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solidFill>
                  <a:srgbClr val="0B5395"/>
                </a:solidFill>
                <a:latin typeface="Times New Roman" panose="02020603050405020304" pitchFamily="18" charset="0"/>
              </a:rPr>
              <a:t> </a:t>
            </a:r>
            <a:r>
              <a:rPr lang="fi-FI" altLang="fi-FI" sz="1200">
                <a:latin typeface="Times New Roman" panose="02020603050405020304" pitchFamily="18" charset="0"/>
              </a:rPr>
              <a:t>seuranta</a:t>
            </a:r>
          </a:p>
          <a:p>
            <a:pPr>
              <a:spcBef>
                <a:spcPct val="50000"/>
              </a:spcBef>
              <a:buFontTx/>
              <a:buChar char="•"/>
            </a:pPr>
            <a:r>
              <a:rPr lang="fi-FI" altLang="fi-FI" sz="1200">
                <a:latin typeface="Times New Roman" panose="02020603050405020304" pitchFamily="18" charset="0"/>
              </a:rPr>
              <a:t> motivointi</a:t>
            </a:r>
          </a:p>
          <a:p>
            <a:pPr>
              <a:spcBef>
                <a:spcPct val="50000"/>
              </a:spcBef>
              <a:buFontTx/>
              <a:buChar char="•"/>
            </a:pPr>
            <a:r>
              <a:rPr lang="fi-FI" altLang="fi-FI" sz="1200">
                <a:latin typeface="Times New Roman" panose="02020603050405020304" pitchFamily="18" charset="0"/>
              </a:rPr>
              <a:t> asiantunti- juus</a:t>
            </a:r>
            <a:endParaRPr lang="en-GB" altLang="fi-FI" sz="1200">
              <a:latin typeface="Times New Roman" panose="02020603050405020304" pitchFamily="18" charset="0"/>
            </a:endParaRPr>
          </a:p>
        </p:txBody>
      </p:sp>
      <p:sp>
        <p:nvSpPr>
          <p:cNvPr id="34851" name="Text Box 35"/>
          <p:cNvSpPr txBox="1">
            <a:spLocks noChangeArrowheads="1"/>
          </p:cNvSpPr>
          <p:nvPr/>
        </p:nvSpPr>
        <p:spPr bwMode="auto">
          <a:xfrm>
            <a:off x="7010400" y="5638800"/>
            <a:ext cx="121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kannustaminen </a:t>
            </a:r>
          </a:p>
          <a:p>
            <a:pPr>
              <a:spcBef>
                <a:spcPct val="50000"/>
              </a:spcBef>
              <a:buFontTx/>
              <a:buChar char="•"/>
            </a:pPr>
            <a:r>
              <a:rPr lang="fi-FI" altLang="fi-FI" sz="1200">
                <a:latin typeface="Times New Roman" panose="02020603050405020304" pitchFamily="18" charset="0"/>
              </a:rPr>
              <a:t> analysointi</a:t>
            </a:r>
            <a:endParaRPr lang="en-GB" altLang="fi-FI" sz="1200">
              <a:latin typeface="Times New Roman" panose="02020603050405020304" pitchFamily="18" charset="0"/>
            </a:endParaRPr>
          </a:p>
        </p:txBody>
      </p:sp>
      <p:sp>
        <p:nvSpPr>
          <p:cNvPr id="34852" name="Text Box 36"/>
          <p:cNvSpPr txBox="1">
            <a:spLocks noChangeArrowheads="1"/>
          </p:cNvSpPr>
          <p:nvPr/>
        </p:nvSpPr>
        <p:spPr bwMode="auto">
          <a:xfrm>
            <a:off x="7620000" y="2057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fi-FI" altLang="fi-FI" sz="1200">
                <a:latin typeface="Times New Roman" panose="02020603050405020304" pitchFamily="18" charset="0"/>
              </a:rPr>
              <a:t> </a:t>
            </a:r>
            <a:r>
              <a:rPr lang="fi-FI" altLang="fi-FI" sz="1200">
                <a:solidFill>
                  <a:srgbClr val="FF0000"/>
                </a:solidFill>
                <a:latin typeface="Times New Roman" panose="02020603050405020304" pitchFamily="18" charset="0"/>
              </a:rPr>
              <a:t>tauko tai lopettaminen</a:t>
            </a:r>
            <a:endParaRPr lang="en-GB" altLang="fi-FI" sz="1200">
              <a:solidFill>
                <a:srgbClr val="FF0000"/>
              </a:solidFill>
              <a:latin typeface="Times New Roman" panose="02020603050405020304" pitchFamily="18" charset="0"/>
            </a:endParaRPr>
          </a:p>
        </p:txBody>
      </p:sp>
      <p:sp>
        <p:nvSpPr>
          <p:cNvPr id="34853" name="Line 37"/>
          <p:cNvSpPr>
            <a:spLocks noChangeShapeType="1"/>
          </p:cNvSpPr>
          <p:nvPr/>
        </p:nvSpPr>
        <p:spPr bwMode="auto">
          <a:xfrm>
            <a:off x="6858000" y="1828800"/>
            <a:ext cx="7620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54" name="Line 38"/>
          <p:cNvSpPr>
            <a:spLocks noChangeShapeType="1"/>
          </p:cNvSpPr>
          <p:nvPr/>
        </p:nvSpPr>
        <p:spPr bwMode="auto">
          <a:xfrm>
            <a:off x="6172200" y="2362200"/>
            <a:ext cx="1371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34855" name="Alatunnisteen paikkamerkki 3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fontAlgn="auto" hangingPunct="1">
              <a:spcAft>
                <a:spcPts val="0"/>
              </a:spcAft>
              <a:defRPr/>
            </a:pPr>
            <a:r>
              <a:rPr lang="fi-FI" sz="3600" b="1" smtClean="0">
                <a:solidFill>
                  <a:schemeClr val="hlink"/>
                </a:solidFill>
              </a:rPr>
              <a:t>Neuvonnassa huomioitavia asioita</a:t>
            </a:r>
          </a:p>
        </p:txBody>
      </p:sp>
      <p:sp>
        <p:nvSpPr>
          <p:cNvPr id="35843" name="Content Placeholder 2"/>
          <p:cNvSpPr>
            <a:spLocks noGrp="1"/>
          </p:cNvSpPr>
          <p:nvPr>
            <p:ph sz="quarter" idx="1"/>
          </p:nvPr>
        </p:nvSpPr>
        <p:spPr>
          <a:xfrm>
            <a:off x="457200" y="1600200"/>
            <a:ext cx="7467600" cy="4873625"/>
          </a:xfrm>
        </p:spPr>
        <p:txBody>
          <a:bodyPr/>
          <a:lstStyle/>
          <a:p>
            <a:pPr eaLnBrk="1" hangingPunct="1"/>
            <a:r>
              <a:rPr lang="fi-FI" altLang="fi-FI" dirty="0" smtClean="0"/>
              <a:t>Positiivinen palaute</a:t>
            </a:r>
          </a:p>
          <a:p>
            <a:pPr eaLnBrk="1" hangingPunct="1"/>
            <a:r>
              <a:rPr lang="fi-FI" altLang="fi-FI" dirty="0" smtClean="0"/>
              <a:t>Kuuntelu</a:t>
            </a:r>
          </a:p>
          <a:p>
            <a:pPr eaLnBrk="1" hangingPunct="1"/>
            <a:r>
              <a:rPr lang="fi-FI" altLang="fi-FI" dirty="0" smtClean="0"/>
              <a:t>Kiireettömyys</a:t>
            </a:r>
          </a:p>
          <a:p>
            <a:pPr eaLnBrk="1" hangingPunct="1"/>
            <a:r>
              <a:rPr lang="fi-FI" altLang="fi-FI" dirty="0" smtClean="0"/>
              <a:t>Aidon kiinnostuksen osoittaminen</a:t>
            </a:r>
          </a:p>
          <a:p>
            <a:pPr eaLnBrk="1" hangingPunct="1"/>
            <a:r>
              <a:rPr lang="fi-FI" altLang="fi-FI" dirty="0" smtClean="0"/>
              <a:t>Kyky huomioida asiakkaan elämäntilanne</a:t>
            </a:r>
          </a:p>
          <a:p>
            <a:pPr eaLnBrk="1" hangingPunct="1"/>
            <a:r>
              <a:rPr lang="fi-FI" altLang="fi-FI" dirty="0" smtClean="0"/>
              <a:t>Peräänantamattomuus</a:t>
            </a:r>
          </a:p>
          <a:p>
            <a:pPr eaLnBrk="1" hangingPunct="1"/>
            <a:r>
              <a:rPr lang="fi-FI" altLang="fi-FI" b="1" dirty="0" smtClean="0"/>
              <a:t>Sallivuus</a:t>
            </a:r>
          </a:p>
          <a:p>
            <a:pPr eaLnBrk="1" hangingPunct="1"/>
            <a:r>
              <a:rPr lang="fi-FI" altLang="fi-FI" b="1" dirty="0" smtClean="0"/>
              <a:t>Sitoutuminen</a:t>
            </a:r>
          </a:p>
          <a:p>
            <a:pPr eaLnBrk="1" hangingPunct="1">
              <a:buFont typeface="Wingdings" panose="05000000000000000000" pitchFamily="2" charset="2"/>
              <a:buNone/>
            </a:pPr>
            <a:r>
              <a:rPr lang="fi-FI" altLang="fi-FI" b="1" dirty="0" smtClean="0">
                <a:solidFill>
                  <a:schemeClr val="hlink"/>
                </a:solidFill>
              </a:rPr>
              <a:t> </a:t>
            </a:r>
            <a:endParaRPr lang="fi-FI" altLang="fi-FI" sz="2000" b="1" dirty="0" smtClean="0"/>
          </a:p>
          <a:p>
            <a:pPr eaLnBrk="1" hangingPunct="1"/>
            <a:endParaRPr lang="fi-FI" altLang="fi-FI" b="1" dirty="0" smtClean="0"/>
          </a:p>
        </p:txBody>
      </p:sp>
      <p:sp>
        <p:nvSpPr>
          <p:cNvPr id="35844"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fi-FI" sz="3600" dirty="0" smtClean="0"/>
              <a:t>Henkilökohtaisessa ohjauksessa tärkeää</a:t>
            </a:r>
            <a:endParaRPr lang="fi-FI" sz="3600" dirty="0"/>
          </a:p>
        </p:txBody>
      </p:sp>
      <p:sp>
        <p:nvSpPr>
          <p:cNvPr id="3" name="Sisällön paikkamerkki 2"/>
          <p:cNvSpPr>
            <a:spLocks noGrp="1"/>
          </p:cNvSpPr>
          <p:nvPr>
            <p:ph idx="1"/>
          </p:nvPr>
        </p:nvSpPr>
        <p:spPr>
          <a:xfrm>
            <a:off x="457200" y="1600200"/>
            <a:ext cx="7467600" cy="4873625"/>
          </a:xfrm>
        </p:spPr>
        <p:txBody>
          <a:bodyPr>
            <a:normAutofit fontScale="92500" lnSpcReduction="10000"/>
          </a:bodyPr>
          <a:lstStyle/>
          <a:p>
            <a:pPr marL="274320" indent="-274320" eaLnBrk="1" fontAlgn="auto" hangingPunct="1">
              <a:spcAft>
                <a:spcPts val="0"/>
              </a:spcAft>
              <a:buFont typeface="Wingdings 2"/>
              <a:buChar char=""/>
              <a:defRPr/>
            </a:pPr>
            <a:r>
              <a:rPr lang="fi-FI" sz="2800" dirty="0" smtClean="0"/>
              <a:t>Liikunnasta saa rohkeutta kohdata uusia asioita</a:t>
            </a:r>
          </a:p>
          <a:p>
            <a:pPr marL="274320" indent="-274320" eaLnBrk="1" fontAlgn="auto" hangingPunct="1">
              <a:spcAft>
                <a:spcPts val="0"/>
              </a:spcAft>
              <a:buFont typeface="Wingdings 2"/>
              <a:buChar char=""/>
              <a:defRPr/>
            </a:pPr>
            <a:r>
              <a:rPr lang="fi-FI" sz="2800" dirty="0" smtClean="0"/>
              <a:t>Liikunta on myös sosiaalista kuntoutusta, osallistuminen lisää uskallusta olla muiden ihmisten kanssa</a:t>
            </a:r>
          </a:p>
          <a:p>
            <a:pPr marL="274320" indent="-274320" eaLnBrk="1" fontAlgn="auto" hangingPunct="1">
              <a:spcAft>
                <a:spcPts val="0"/>
              </a:spcAft>
              <a:buFont typeface="Wingdings 2"/>
              <a:buChar char=""/>
              <a:defRPr/>
            </a:pPr>
            <a:r>
              <a:rPr lang="fi-FI" sz="2800" dirty="0" smtClean="0"/>
              <a:t>Ohjaamisen henkilökohtaisuus on tärkeää – istutaan, jutellaan ja hyväksytään</a:t>
            </a:r>
          </a:p>
          <a:p>
            <a:pPr marL="274320" indent="-274320" eaLnBrk="1" fontAlgn="auto" hangingPunct="1">
              <a:spcAft>
                <a:spcPts val="0"/>
              </a:spcAft>
              <a:buFont typeface="Wingdings 2"/>
              <a:buChar char=""/>
              <a:defRPr/>
            </a:pPr>
            <a:r>
              <a:rPr lang="fi-FI" sz="2800" dirty="0" smtClean="0"/>
              <a:t>Suunnitelmallisuus ja säännöllisyys ovat hyviä periaatteita, toteutusta kannattaa kirjata  </a:t>
            </a:r>
          </a:p>
          <a:p>
            <a:pPr marL="274320" indent="-274320" eaLnBrk="1" fontAlgn="auto" hangingPunct="1">
              <a:spcAft>
                <a:spcPts val="0"/>
              </a:spcAft>
              <a:buFont typeface="Wingdings 2"/>
              <a:buChar char=""/>
              <a:defRPr/>
            </a:pPr>
            <a:r>
              <a:rPr lang="fi-FI" sz="2800" dirty="0" smtClean="0"/>
              <a:t>Testaaminen on useimmiten positiivinen asia ja jämäköittää neuvontaa</a:t>
            </a:r>
          </a:p>
          <a:p>
            <a:pPr marL="274320" indent="-274320" eaLnBrk="1" fontAlgn="auto" hangingPunct="1">
              <a:spcAft>
                <a:spcPts val="0"/>
              </a:spcAft>
              <a:buFont typeface="Wingdings 2"/>
              <a:buChar char=""/>
              <a:defRPr/>
            </a:pPr>
            <a:endParaRPr lang="fi-FI" dirty="0"/>
          </a:p>
        </p:txBody>
      </p:sp>
      <p:sp>
        <p:nvSpPr>
          <p:cNvPr id="37892"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285750" y="260350"/>
            <a:ext cx="8643938" cy="1008063"/>
          </a:xfrm>
        </p:spPr>
        <p:txBody>
          <a:bodyPr/>
          <a:lstStyle/>
          <a:p>
            <a:pPr eaLnBrk="1" hangingPunct="1">
              <a:defRPr/>
            </a:pPr>
            <a:r>
              <a:rPr lang="fi-FI" altLang="fi-FI" sz="2800" dirty="0" smtClean="0"/>
              <a:t>Liikunnan perustelua kysyessä kannattaa haarukoida laajempi alue</a:t>
            </a:r>
          </a:p>
        </p:txBody>
      </p:sp>
      <p:sp>
        <p:nvSpPr>
          <p:cNvPr id="36867" name="Sisällön paikkamerkki 2"/>
          <p:cNvSpPr>
            <a:spLocks noGrp="1"/>
          </p:cNvSpPr>
          <p:nvPr>
            <p:ph idx="1"/>
          </p:nvPr>
        </p:nvSpPr>
        <p:spPr>
          <a:xfrm>
            <a:off x="395288" y="1412875"/>
            <a:ext cx="8229600" cy="4525963"/>
          </a:xfrm>
        </p:spPr>
        <p:txBody>
          <a:bodyPr/>
          <a:lstStyle/>
          <a:p>
            <a:pPr eaLnBrk="1" hangingPunct="1"/>
            <a:r>
              <a:rPr lang="fi-FI" altLang="fi-FI" smtClean="0"/>
              <a:t>Painon hallinta, ulkonäkö</a:t>
            </a:r>
          </a:p>
          <a:p>
            <a:pPr eaLnBrk="1" hangingPunct="1"/>
            <a:r>
              <a:rPr lang="fi-FI" altLang="fi-FI" smtClean="0"/>
              <a:t>Hyvinvointi ja sairauksien ehkäisy </a:t>
            </a:r>
          </a:p>
          <a:p>
            <a:pPr eaLnBrk="1" hangingPunct="1"/>
            <a:r>
              <a:rPr lang="fi-FI" altLang="fi-FI" smtClean="0"/>
              <a:t>Työkyky, toimintakyky ja fyysinen kunto   </a:t>
            </a:r>
          </a:p>
          <a:p>
            <a:pPr eaLnBrk="1" hangingPunct="1">
              <a:buFontTx/>
              <a:buNone/>
            </a:pPr>
            <a:endParaRPr lang="fi-FI" altLang="fi-FI" smtClean="0"/>
          </a:p>
          <a:p>
            <a:pPr eaLnBrk="1" hangingPunct="1"/>
            <a:r>
              <a:rPr lang="fi-FI" altLang="fi-FI" smtClean="0"/>
              <a:t>Sosiaalinen merkitys</a:t>
            </a:r>
          </a:p>
          <a:p>
            <a:pPr eaLnBrk="1" hangingPunct="1"/>
            <a:r>
              <a:rPr lang="fi-FI" altLang="fi-FI" smtClean="0"/>
              <a:t>Psyykkinen merkitys, virkistys, uuden oppiminen, onnistuminen, hyvä jälkitunne, elämykset, tuntee tehneensä jotain</a:t>
            </a:r>
          </a:p>
          <a:p>
            <a:pPr eaLnBrk="1" hangingPunct="1"/>
            <a:endParaRPr lang="fi-FI" altLang="fi-FI" smtClean="0"/>
          </a:p>
        </p:txBody>
      </p:sp>
      <p:sp>
        <p:nvSpPr>
          <p:cNvPr id="36868"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a:xfrm>
            <a:off x="395288" y="188913"/>
            <a:ext cx="7239000" cy="1143000"/>
          </a:xfrm>
        </p:spPr>
        <p:txBody>
          <a:bodyPr>
            <a:normAutofit fontScale="90000"/>
          </a:bodyPr>
          <a:lstStyle/>
          <a:p>
            <a:pPr eaLnBrk="1" fontAlgn="auto" hangingPunct="1">
              <a:spcAft>
                <a:spcPts val="0"/>
              </a:spcAft>
              <a:defRPr/>
            </a:pPr>
            <a:r>
              <a:rPr lang="fi-FI" sz="3600" smtClean="0"/>
              <a:t>Minkälainen liikuntaneuvonta tuntuu hyvältä? </a:t>
            </a:r>
          </a:p>
        </p:txBody>
      </p:sp>
      <p:sp>
        <p:nvSpPr>
          <p:cNvPr id="38915" name="Alatunnisteen paikkamerkki 1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0575"/>
            <a:ext cx="7096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89363"/>
            <a:ext cx="6886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kstikehys 6"/>
          <p:cNvSpPr txBox="1">
            <a:spLocks noChangeArrowheads="1"/>
          </p:cNvSpPr>
          <p:nvPr/>
        </p:nvSpPr>
        <p:spPr bwMode="auto">
          <a:xfrm>
            <a:off x="1116013" y="1619250"/>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2000"/>
              <a:t>Pekka, 30-vuotta</a:t>
            </a:r>
          </a:p>
        </p:txBody>
      </p:sp>
      <p:sp>
        <p:nvSpPr>
          <p:cNvPr id="38919" name="Tekstikehys 7"/>
          <p:cNvSpPr txBox="1">
            <a:spLocks noChangeArrowheads="1"/>
          </p:cNvSpPr>
          <p:nvPr/>
        </p:nvSpPr>
        <p:spPr bwMode="auto">
          <a:xfrm>
            <a:off x="1116013" y="3100388"/>
            <a:ext cx="2759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i-FI" altLang="fi-FI" sz="2000"/>
          </a:p>
          <a:p>
            <a:r>
              <a:rPr lang="fi-FI" altLang="fi-FI" sz="2000"/>
              <a:t>Matti 42-vuotta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r>
              <a:rPr lang="fi-FI" dirty="0" smtClean="0"/>
              <a:t>Aikuisen liikunta tänään  </a:t>
            </a:r>
            <a:endParaRPr lang="fi-FI" dirty="0"/>
          </a:p>
        </p:txBody>
      </p:sp>
      <p:sp>
        <p:nvSpPr>
          <p:cNvPr id="3" name="Sisällön paikkamerkki 2"/>
          <p:cNvSpPr>
            <a:spLocks noGrp="1"/>
          </p:cNvSpPr>
          <p:nvPr>
            <p:ph sz="quarter" idx="1"/>
          </p:nvPr>
        </p:nvSpPr>
        <p:spPr>
          <a:xfrm>
            <a:off x="457200" y="1600200"/>
            <a:ext cx="8291513" cy="4873625"/>
          </a:xfrm>
        </p:spPr>
        <p:txBody>
          <a:bodyPr/>
          <a:lstStyle/>
          <a:p>
            <a:pPr>
              <a:defRPr/>
            </a:pPr>
            <a:r>
              <a:rPr lang="fi-FI" dirty="0" smtClean="0"/>
              <a:t>30-40-vuotiaan liikkujakuva,  entä ennen?</a:t>
            </a:r>
          </a:p>
          <a:p>
            <a:pPr>
              <a:defRPr/>
            </a:pPr>
            <a:endParaRPr lang="fi-FI" dirty="0"/>
          </a:p>
          <a:p>
            <a:pPr>
              <a:defRPr/>
            </a:pPr>
            <a:endParaRPr lang="fi-FI" dirty="0" smtClean="0"/>
          </a:p>
          <a:p>
            <a:pPr>
              <a:defRPr/>
            </a:pPr>
            <a:endParaRPr lang="fi-FI" dirty="0"/>
          </a:p>
          <a:p>
            <a:pPr>
              <a:defRPr/>
            </a:pPr>
            <a:endParaRPr lang="fi-FI" dirty="0" smtClean="0"/>
          </a:p>
          <a:p>
            <a:pPr marL="0" indent="0">
              <a:buFont typeface="Wingdings" panose="05000000000000000000" pitchFamily="2" charset="2"/>
              <a:buNone/>
              <a:defRPr/>
            </a:pPr>
            <a:endParaRPr lang="fi-FI" dirty="0" smtClean="0"/>
          </a:p>
          <a:p>
            <a:pPr>
              <a:defRPr/>
            </a:pPr>
            <a:r>
              <a:rPr lang="fi-FI" dirty="0" smtClean="0"/>
              <a:t>40-50-vuotiaan henkilön liikkujakuva,   entä ennen?</a:t>
            </a:r>
            <a:endParaRPr lang="fi-FI" dirty="0"/>
          </a:p>
        </p:txBody>
      </p:sp>
      <p:sp>
        <p:nvSpPr>
          <p:cNvPr id="12292"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122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133600"/>
            <a:ext cx="5186362" cy="177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0"/>
            <a:ext cx="22288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4749800"/>
            <a:ext cx="5083175"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2157413"/>
            <a:ext cx="5876925"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Sairaudet ja liikunta</a:t>
            </a:r>
            <a:endParaRPr lang="fi-FI" dirty="0"/>
          </a:p>
        </p:txBody>
      </p:sp>
      <p:sp>
        <p:nvSpPr>
          <p:cNvPr id="3" name="Content Placeholder 2"/>
          <p:cNvSpPr>
            <a:spLocks noGrp="1"/>
          </p:cNvSpPr>
          <p:nvPr>
            <p:ph sz="quarter" idx="1"/>
          </p:nvPr>
        </p:nvSpPr>
        <p:spPr/>
        <p:txBody>
          <a:bodyPr/>
          <a:lstStyle/>
          <a:p>
            <a:r>
              <a:rPr lang="fi-FI" dirty="0">
                <a:hlinkClick r:id="rId2"/>
              </a:rPr>
              <a:t>http://</a:t>
            </a:r>
            <a:r>
              <a:rPr lang="fi-FI" dirty="0" smtClean="0">
                <a:hlinkClick r:id="rId2"/>
              </a:rPr>
              <a:t>www.terveysverkko.fi/tietopankki/tyoikaisille/liikuntasuositukset</a:t>
            </a:r>
            <a:endParaRPr lang="fi-FI" dirty="0" smtClean="0"/>
          </a:p>
          <a:p>
            <a:endParaRPr lang="fi-FI" dirty="0"/>
          </a:p>
          <a:p>
            <a:r>
              <a:rPr lang="fi-FI" dirty="0">
                <a:hlinkClick r:id="rId3"/>
              </a:rPr>
              <a:t>http://</a:t>
            </a:r>
            <a:r>
              <a:rPr lang="fi-FI" dirty="0" smtClean="0">
                <a:hlinkClick r:id="rId3"/>
              </a:rPr>
              <a:t>www.terveyskirjasto.fi/terveyskirjasto/tk.koti?p_artikkeli=khp00077</a:t>
            </a:r>
            <a:endParaRPr lang="fi-FI" dirty="0" smtClean="0"/>
          </a:p>
          <a:p>
            <a:endParaRPr lang="fi-FI" dirty="0"/>
          </a:p>
        </p:txBody>
      </p:sp>
      <p:sp>
        <p:nvSpPr>
          <p:cNvPr id="4" name="Footer Placeholder 3"/>
          <p:cNvSpPr>
            <a:spLocks noGrp="1"/>
          </p:cNvSpPr>
          <p:nvPr>
            <p:ph type="ftr" sz="quarter" idx="12"/>
          </p:nvPr>
        </p:nvSpPr>
        <p:spPr/>
        <p:txBody>
          <a:bodyPr/>
          <a:lstStyle/>
          <a:p>
            <a:pPr>
              <a:defRPr/>
            </a:pPr>
            <a:r>
              <a:rPr lang="en-US" smtClean="0"/>
              <a:t>MH2019</a:t>
            </a:r>
            <a:endParaRPr lang="en-US"/>
          </a:p>
        </p:txBody>
      </p:sp>
      <p:pic>
        <p:nvPicPr>
          <p:cNvPr id="5" name="Kuva 4"/>
          <p:cNvPicPr>
            <a:picLocks noChangeAspect="1"/>
          </p:cNvPicPr>
          <p:nvPr/>
        </p:nvPicPr>
        <p:blipFill>
          <a:blip r:embed="rId4"/>
          <a:stretch>
            <a:fillRect/>
          </a:stretch>
        </p:blipFill>
        <p:spPr>
          <a:xfrm>
            <a:off x="5652120" y="3347443"/>
            <a:ext cx="2016224" cy="3126509"/>
          </a:xfrm>
          <a:prstGeom prst="rect">
            <a:avLst/>
          </a:prstGeom>
        </p:spPr>
      </p:pic>
    </p:spTree>
    <p:extLst>
      <p:ext uri="{BB962C8B-B14F-4D97-AF65-F5344CB8AC3E}">
        <p14:creationId xmlns:p14="http://schemas.microsoft.com/office/powerpoint/2010/main" val="1291792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r>
              <a:rPr lang="fi-FI" dirty="0" smtClean="0"/>
              <a:t>KKI-ohjelma </a:t>
            </a:r>
            <a:r>
              <a:rPr lang="fi-FI" smtClean="0"/>
              <a:t>- Materiaaliapu</a:t>
            </a:r>
            <a:endParaRPr lang="fi-FI" dirty="0"/>
          </a:p>
        </p:txBody>
      </p:sp>
      <p:sp>
        <p:nvSpPr>
          <p:cNvPr id="41987" name="Sisällön paikkamerkki 2"/>
          <p:cNvSpPr>
            <a:spLocks noGrp="1"/>
          </p:cNvSpPr>
          <p:nvPr>
            <p:ph sz="quarter" idx="1"/>
          </p:nvPr>
        </p:nvSpPr>
        <p:spPr>
          <a:xfrm>
            <a:off x="457200" y="1600200"/>
            <a:ext cx="7467600" cy="4873625"/>
          </a:xfrm>
        </p:spPr>
        <p:txBody>
          <a:bodyPr/>
          <a:lstStyle/>
          <a:p>
            <a:r>
              <a:rPr lang="fi-FI" altLang="fi-FI" dirty="0" smtClean="0">
                <a:hlinkClick r:id="rId3"/>
              </a:rPr>
              <a:t>http://www.kkiohjelma.fi/</a:t>
            </a:r>
            <a:endParaRPr lang="fi-FI" altLang="fi-FI" dirty="0" smtClean="0"/>
          </a:p>
          <a:p>
            <a:r>
              <a:rPr lang="fi-FI" altLang="fi-FI" dirty="0">
                <a:hlinkClick r:id="rId4"/>
              </a:rPr>
              <a:t>http://</a:t>
            </a:r>
            <a:r>
              <a:rPr lang="fi-FI" altLang="fi-FI" dirty="0" smtClean="0">
                <a:hlinkClick r:id="rId4"/>
              </a:rPr>
              <a:t>www.kkiohjelma.fi/filebank/1385-matka_hyvaan_kuntoon_netti.pdf</a:t>
            </a:r>
            <a:endParaRPr lang="fi-FI" altLang="fi-FI" dirty="0" smtClean="0"/>
          </a:p>
          <a:p>
            <a:pPr marL="0" indent="0">
              <a:buNone/>
            </a:pPr>
            <a:endParaRPr lang="fi-FI" altLang="fi-FI" dirty="0" smtClean="0"/>
          </a:p>
          <a:p>
            <a:r>
              <a:rPr lang="fi-FI" altLang="fi-FI" dirty="0" smtClean="0"/>
              <a:t>”Kunnossa kaiken ikää (KKI) -ohjelman tavoitteena on arkisen liikkumisen, liikunnan harrastamisen ja terveellisten ruokailutottumusten sekä arkiliikkumista suosivan ympäristön avulla lisätä työikäisten ja juuri eläkkeelle siirtyneiden terveyttä ja hyvinvointia”. </a:t>
            </a:r>
          </a:p>
        </p:txBody>
      </p:sp>
      <p:sp>
        <p:nvSpPr>
          <p:cNvPr id="41988"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3" name="Kuva 2"/>
          <p:cNvPicPr>
            <a:picLocks noChangeAspect="1"/>
          </p:cNvPicPr>
          <p:nvPr/>
        </p:nvPicPr>
        <p:blipFill>
          <a:blip r:embed="rId5"/>
          <a:stretch>
            <a:fillRect/>
          </a:stretch>
        </p:blipFill>
        <p:spPr>
          <a:xfrm>
            <a:off x="6681417" y="279995"/>
            <a:ext cx="2091109" cy="312142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288" y="692150"/>
            <a:ext cx="8229600" cy="1143000"/>
          </a:xfrm>
        </p:spPr>
        <p:txBody>
          <a:bodyPr>
            <a:normAutofit fontScale="90000"/>
          </a:bodyPr>
          <a:lstStyle/>
          <a:p>
            <a:pPr eaLnBrk="1" fontAlgn="auto" hangingPunct="1">
              <a:spcAft>
                <a:spcPts val="0"/>
              </a:spcAft>
              <a:defRPr/>
            </a:pPr>
            <a:r>
              <a:rPr lang="fi-FI" sz="3600" dirty="0" smtClean="0"/>
              <a:t>TAI Luentotehtävä: </a:t>
            </a:r>
            <a:br>
              <a:rPr lang="fi-FI" sz="3600" dirty="0" smtClean="0"/>
            </a:br>
            <a:r>
              <a:rPr lang="fi-FI" sz="3600" dirty="0" smtClean="0"/>
              <a:t>Ikääntyminen</a:t>
            </a:r>
            <a:br>
              <a:rPr lang="fi-FI" sz="3600" dirty="0" smtClean="0"/>
            </a:br>
            <a:endParaRPr lang="fi-FI" sz="3600" dirty="0"/>
          </a:p>
        </p:txBody>
      </p:sp>
      <p:sp>
        <p:nvSpPr>
          <p:cNvPr id="59395" name="Sisällön paikkamerkki 2"/>
          <p:cNvSpPr>
            <a:spLocks noGrp="1"/>
          </p:cNvSpPr>
          <p:nvPr>
            <p:ph sz="quarter" idx="1"/>
          </p:nvPr>
        </p:nvSpPr>
        <p:spPr>
          <a:xfrm>
            <a:off x="395288" y="2233613"/>
            <a:ext cx="8229600" cy="3883025"/>
          </a:xfrm>
        </p:spPr>
        <p:txBody>
          <a:bodyPr/>
          <a:lstStyle/>
          <a:p>
            <a:pPr eaLnBrk="1" hangingPunct="1"/>
            <a:r>
              <a:rPr lang="fi-FI" altLang="fi-FI" dirty="0" smtClean="0"/>
              <a:t>Haastattele ja tee pieni toimintakykytesti mummolle, papalle tai muulle tutulle ikääntyvälle tai iäkkäälle henkilölle. </a:t>
            </a:r>
            <a:r>
              <a:rPr lang="fi-FI" altLang="fi-FI" dirty="0" smtClean="0"/>
              <a:t>Selvitä </a:t>
            </a:r>
            <a:r>
              <a:rPr lang="fi-FI" altLang="fi-FI" dirty="0" smtClean="0"/>
              <a:t>ja kuvaa myös hänen liikkujan identiteettiään, minkälainen liikkujan hän on ollut elämänsä aikana</a:t>
            </a:r>
          </a:p>
          <a:p>
            <a:pPr lvl="1" eaLnBrk="1" hangingPunct="1"/>
            <a:r>
              <a:rPr lang="fi-FI" altLang="fi-FI" dirty="0" smtClean="0"/>
              <a:t>Toimintakykytesti  (löydät ohjeet </a:t>
            </a:r>
            <a:r>
              <a:rPr lang="fi-FI" altLang="fi-FI" dirty="0" err="1" smtClean="0"/>
              <a:t>THL:n</a:t>
            </a:r>
            <a:r>
              <a:rPr lang="fi-FI" altLang="fi-FI" dirty="0" smtClean="0"/>
              <a:t> sivuilta SPPB-testi </a:t>
            </a:r>
            <a:r>
              <a:rPr lang="fi-FI" altLang="fi-FI" dirty="0" smtClean="0">
                <a:hlinkClick r:id="rId3"/>
              </a:rPr>
              <a:t>https://www.thl.fi/documents/567861/1449805/Lyhyt+fyysisen+suorituskyvyn+testi.pdf/09df308f-8ef7-415e-a530-45e87590a48e</a:t>
            </a:r>
            <a:endParaRPr lang="fi-FI" altLang="fi-FI" dirty="0" smtClean="0"/>
          </a:p>
          <a:p>
            <a:pPr eaLnBrk="1" hangingPunct="1"/>
            <a:r>
              <a:rPr lang="fi-FI" altLang="fi-FI" dirty="0" smtClean="0"/>
              <a:t>Minkälaisia ohjeita antaisit hänen tulevaisuuden toimintakykynsä ylläpitämiseksi? </a:t>
            </a:r>
          </a:p>
          <a:p>
            <a:pPr eaLnBrk="1" hangingPunct="1"/>
            <a:endParaRPr lang="fi-FI" altLang="fi-FI" dirty="0" smtClean="0"/>
          </a:p>
        </p:txBody>
      </p:sp>
      <p:pic>
        <p:nvPicPr>
          <p:cNvPr id="593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96838"/>
            <a:ext cx="2849562"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Alatunnisteen paikkamerkki 2"/>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295186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86000" y="3124200"/>
            <a:ext cx="6172200" cy="1893888"/>
          </a:xfrm>
        </p:spPr>
        <p:txBody>
          <a:bodyPr/>
          <a:lstStyle/>
          <a:p>
            <a:pPr>
              <a:defRPr/>
            </a:pPr>
            <a:r>
              <a:rPr lang="fi-FI" dirty="0" smtClean="0"/>
              <a:t>Ikääntyminen ja liikunta</a:t>
            </a:r>
            <a:endParaRPr lang="fi-FI" dirty="0"/>
          </a:p>
        </p:txBody>
      </p:sp>
      <p:sp>
        <p:nvSpPr>
          <p:cNvPr id="43011" name="Alaotsikko 2"/>
          <p:cNvSpPr>
            <a:spLocks noGrp="1"/>
          </p:cNvSpPr>
          <p:nvPr>
            <p:ph type="subTitle" idx="1"/>
          </p:nvPr>
        </p:nvSpPr>
        <p:spPr>
          <a:xfrm>
            <a:off x="2286000" y="5003800"/>
            <a:ext cx="6172200" cy="1371600"/>
          </a:xfrm>
        </p:spPr>
        <p:txBody>
          <a:bodyPr/>
          <a:lstStyle/>
          <a:p>
            <a:r>
              <a:rPr lang="fi-FI" altLang="fi-FI" dirty="0"/>
              <a:t>https://www.youtube.com/watch?v=-6TqdhB5ye0</a:t>
            </a:r>
            <a:endParaRPr lang="fi-FI" altLang="fi-FI" dirty="0" smtClean="0"/>
          </a:p>
        </p:txBody>
      </p:sp>
      <p:sp>
        <p:nvSpPr>
          <p:cNvPr id="43012" name="Alatunnisteen paikkamerkki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611188" y="620713"/>
            <a:ext cx="7772400" cy="4733925"/>
          </a:xfrm>
        </p:spPr>
        <p:txBody>
          <a:bodyPr/>
          <a:lstStyle/>
          <a:p>
            <a:pPr eaLnBrk="1" hangingPunct="1">
              <a:buFontTx/>
              <a:buNone/>
            </a:pPr>
            <a:r>
              <a:rPr lang="fi-FI" altLang="fi-FI" dirty="0" smtClean="0"/>
              <a:t>Ikääntymismuutoksista johtuen ihmisestä </a:t>
            </a:r>
          </a:p>
          <a:p>
            <a:pPr eaLnBrk="1" hangingPunct="1">
              <a:buFontTx/>
              <a:buNone/>
            </a:pPr>
            <a:r>
              <a:rPr lang="fi-FI" altLang="fi-FI" dirty="0" smtClean="0"/>
              <a:t>voi tuntua, että</a:t>
            </a:r>
            <a:r>
              <a:rPr lang="fi-FI" altLang="fi-FI" b="1" dirty="0" smtClean="0"/>
              <a:t> y</a:t>
            </a:r>
            <a:r>
              <a:rPr lang="fi-FI" altLang="fi-FI" dirty="0" smtClean="0"/>
              <a:t>mpäristö täyttyy </a:t>
            </a:r>
            <a:r>
              <a:rPr lang="fi-FI" altLang="fi-FI" b="1" dirty="0" smtClean="0"/>
              <a:t>esteillä:</a:t>
            </a:r>
          </a:p>
          <a:p>
            <a:pPr eaLnBrk="1" hangingPunct="1">
              <a:buFontTx/>
              <a:buNone/>
            </a:pPr>
            <a:endParaRPr lang="fi-FI" altLang="fi-FI" dirty="0" smtClean="0"/>
          </a:p>
          <a:p>
            <a:pPr eaLnBrk="1" hangingPunct="1">
              <a:buFontTx/>
              <a:buNone/>
            </a:pPr>
            <a:r>
              <a:rPr lang="fi-FI" altLang="fi-FI" dirty="0" smtClean="0"/>
              <a:t>kynnyksiä, liukkautta, </a:t>
            </a:r>
          </a:p>
          <a:p>
            <a:pPr eaLnBrk="1" hangingPunct="1">
              <a:buFontTx/>
              <a:buNone/>
            </a:pPr>
            <a:r>
              <a:rPr lang="fi-FI" altLang="fi-FI" dirty="0" smtClean="0"/>
              <a:t>vaikeakulkuisia portaita, </a:t>
            </a:r>
          </a:p>
          <a:p>
            <a:pPr eaLnBrk="1" hangingPunct="1">
              <a:buFontTx/>
              <a:buNone/>
            </a:pPr>
            <a:r>
              <a:rPr lang="fi-FI" altLang="fi-FI" dirty="0" smtClean="0"/>
              <a:t>pitkiä matkoja, oma kotikin </a:t>
            </a:r>
          </a:p>
          <a:p>
            <a:pPr eaLnBrk="1" hangingPunct="1">
              <a:buFontTx/>
              <a:buNone/>
            </a:pPr>
            <a:r>
              <a:rPr lang="fi-FI" altLang="fi-FI" dirty="0" smtClean="0"/>
              <a:t>on liian vaikea paikka</a:t>
            </a:r>
          </a:p>
          <a:p>
            <a:pPr eaLnBrk="1" hangingPunct="1">
              <a:buFontTx/>
              <a:buNone/>
            </a:pPr>
            <a:endParaRPr lang="fi-FI" altLang="fi-FI" dirty="0" smtClean="0"/>
          </a:p>
          <a:p>
            <a:pPr eaLnBrk="1" hangingPunct="1">
              <a:buFontTx/>
              <a:buNone/>
            </a:pPr>
            <a:r>
              <a:rPr lang="fi-FI" altLang="fi-FI" dirty="0" smtClean="0"/>
              <a:t>Ihmisellä on siis toiminnanvajaus </a:t>
            </a:r>
          </a:p>
          <a:p>
            <a:pPr eaLnBrk="1" hangingPunct="1">
              <a:buFontTx/>
              <a:buNone/>
            </a:pPr>
            <a:r>
              <a:rPr lang="fi-FI" altLang="fi-FI" dirty="0" smtClean="0"/>
              <a:t>suhteessa ympäristön vaatimuksiin. </a:t>
            </a:r>
          </a:p>
          <a:p>
            <a:pPr eaLnBrk="1" hangingPunct="1">
              <a:buFontTx/>
              <a:buNone/>
            </a:pPr>
            <a:r>
              <a:rPr lang="fi-FI" altLang="fi-FI" dirty="0" smtClean="0"/>
              <a:t>Sairaudet pahentavat edelleen </a:t>
            </a:r>
          </a:p>
          <a:p>
            <a:pPr eaLnBrk="1" hangingPunct="1">
              <a:buFontTx/>
              <a:buNone/>
            </a:pPr>
            <a:r>
              <a:rPr lang="fi-FI" altLang="fi-FI" dirty="0" smtClean="0"/>
              <a:t>toiminnanvajausta.</a:t>
            </a:r>
          </a:p>
        </p:txBody>
      </p:sp>
      <p:sp>
        <p:nvSpPr>
          <p:cNvPr id="49156"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3" name="Kuva 2"/>
          <p:cNvPicPr>
            <a:picLocks noChangeAspect="1"/>
          </p:cNvPicPr>
          <p:nvPr/>
        </p:nvPicPr>
        <p:blipFill>
          <a:blip r:embed="rId2"/>
          <a:stretch>
            <a:fillRect/>
          </a:stretch>
        </p:blipFill>
        <p:spPr>
          <a:xfrm>
            <a:off x="5868144" y="1899869"/>
            <a:ext cx="2892887" cy="4361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dissolve">
                                      <p:cBhvr>
                                        <p:cTn id="27" dur="500"/>
                                        <p:tgtEl>
                                          <p:spTgt spid="81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dissolve">
                                      <p:cBhvr>
                                        <p:cTn id="32" dur="500"/>
                                        <p:tgtEl>
                                          <p:spTgt spid="819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dissolve">
                                      <p:cBhvr>
                                        <p:cTn id="37" dur="500"/>
                                        <p:tgtEl>
                                          <p:spTgt spid="819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5">
                                            <p:txEl>
                                              <p:pRg st="9" end="9"/>
                                            </p:txEl>
                                          </p:spTgt>
                                        </p:tgtEl>
                                        <p:attrNameLst>
                                          <p:attrName>style.visibility</p:attrName>
                                        </p:attrNameLst>
                                      </p:cBhvr>
                                      <p:to>
                                        <p:strVal val="visible"/>
                                      </p:to>
                                    </p:set>
                                    <p:animEffect transition="in" filter="dissolve">
                                      <p:cBhvr>
                                        <p:cTn id="42" dur="500"/>
                                        <p:tgtEl>
                                          <p:spTgt spid="819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95">
                                            <p:txEl>
                                              <p:pRg st="10" end="10"/>
                                            </p:txEl>
                                          </p:spTgt>
                                        </p:tgtEl>
                                        <p:attrNameLst>
                                          <p:attrName>style.visibility</p:attrName>
                                        </p:attrNameLst>
                                      </p:cBhvr>
                                      <p:to>
                                        <p:strVal val="visible"/>
                                      </p:to>
                                    </p:set>
                                    <p:animEffect transition="in" filter="dissolve">
                                      <p:cBhvr>
                                        <p:cTn id="47" dur="500"/>
                                        <p:tgtEl>
                                          <p:spTgt spid="8195">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195">
                                            <p:txEl>
                                              <p:pRg st="11" end="11"/>
                                            </p:txEl>
                                          </p:spTgt>
                                        </p:tgtEl>
                                        <p:attrNameLst>
                                          <p:attrName>style.visibility</p:attrName>
                                        </p:attrNameLst>
                                      </p:cBhvr>
                                      <p:to>
                                        <p:strVal val="visible"/>
                                      </p:to>
                                    </p:set>
                                    <p:animEffect transition="in" filter="dissolve">
                                      <p:cBhvr>
                                        <p:cTn id="52" dur="500"/>
                                        <p:tgtEl>
                                          <p:spTgt spid="8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sz="quarter" idx="1"/>
          </p:nvPr>
        </p:nvSpPr>
        <p:spPr>
          <a:xfrm>
            <a:off x="395288" y="836613"/>
            <a:ext cx="8748712" cy="5000625"/>
          </a:xfrm>
        </p:spPr>
        <p:txBody>
          <a:bodyPr/>
          <a:lstStyle/>
          <a:p>
            <a:pPr eaLnBrk="1" hangingPunct="1">
              <a:buFontTx/>
              <a:buNone/>
            </a:pPr>
            <a:r>
              <a:rPr lang="fi-FI" altLang="fi-FI" dirty="0" smtClean="0"/>
              <a:t>	Liikunnalla on erityisen tärkeä rooli juuri hitaasti kehittyvien toiminnan vajauksien ehkäisyssä, koska sairauksien lisäksi ne johtuvat mm. liian vähäisestä liikunnasta eli </a:t>
            </a:r>
            <a:r>
              <a:rPr lang="fi-FI" altLang="fi-FI" b="1" dirty="0" smtClean="0"/>
              <a:t>käytön puutteesta.</a:t>
            </a:r>
            <a:r>
              <a:rPr lang="fi-FI" altLang="fi-FI" dirty="0" smtClean="0"/>
              <a:t> Liikunnalla on todettu olevan myös laajempaa merkitystä ihmisille:</a:t>
            </a:r>
          </a:p>
          <a:p>
            <a:pPr eaLnBrk="1" hangingPunct="1">
              <a:buFontTx/>
              <a:buNone/>
            </a:pPr>
            <a:endParaRPr lang="fi-FI" altLang="fi-FI" dirty="0" smtClean="0"/>
          </a:p>
          <a:p>
            <a:pPr eaLnBrk="1" hangingPunct="1">
              <a:buFontTx/>
              <a:buNone/>
            </a:pPr>
            <a:r>
              <a:rPr lang="fi-FI" altLang="fi-FI" dirty="0" smtClean="0"/>
              <a:t>	Säännöllinen liikunnanharrastus </a:t>
            </a:r>
          </a:p>
          <a:p>
            <a:pPr eaLnBrk="1" hangingPunct="1">
              <a:buFontTx/>
              <a:buNone/>
            </a:pPr>
            <a:r>
              <a:rPr lang="fi-FI" altLang="fi-FI" dirty="0"/>
              <a:t>	</a:t>
            </a:r>
            <a:r>
              <a:rPr lang="fi-FI" altLang="fi-FI" dirty="0" smtClean="0"/>
              <a:t>ja muut vapaa‑ajan harrastukset </a:t>
            </a:r>
          </a:p>
          <a:p>
            <a:pPr eaLnBrk="1" hangingPunct="1">
              <a:buFontTx/>
              <a:buNone/>
            </a:pPr>
            <a:r>
              <a:rPr lang="fi-FI" altLang="fi-FI" dirty="0"/>
              <a:t>	</a:t>
            </a:r>
            <a:r>
              <a:rPr lang="fi-FI" altLang="fi-FI" dirty="0" smtClean="0"/>
              <a:t>ovat yhteydessä lisääntyneeseen </a:t>
            </a:r>
          </a:p>
          <a:p>
            <a:pPr eaLnBrk="1" hangingPunct="1">
              <a:buFontTx/>
              <a:buNone/>
            </a:pPr>
            <a:r>
              <a:rPr lang="fi-FI" altLang="fi-FI" dirty="0"/>
              <a:t> </a:t>
            </a:r>
            <a:r>
              <a:rPr lang="fi-FI" altLang="fi-FI" dirty="0" smtClean="0"/>
              <a:t>  elämään tyytyväisyyteen ja </a:t>
            </a:r>
          </a:p>
          <a:p>
            <a:pPr eaLnBrk="1" hangingPunct="1">
              <a:buFontTx/>
              <a:buNone/>
            </a:pPr>
            <a:r>
              <a:rPr lang="fi-FI" altLang="fi-FI" dirty="0"/>
              <a:t> </a:t>
            </a:r>
            <a:r>
              <a:rPr lang="fi-FI" altLang="fi-FI" dirty="0" smtClean="0"/>
              <a:t>  terveyteen kts seuraava dia</a:t>
            </a:r>
          </a:p>
          <a:p>
            <a:pPr eaLnBrk="1" hangingPunct="1">
              <a:buFontTx/>
              <a:buNone/>
            </a:pPr>
            <a:endParaRPr lang="fi-FI" altLang="fi-FI" dirty="0" smtClean="0"/>
          </a:p>
          <a:p>
            <a:pPr eaLnBrk="1" hangingPunct="1"/>
            <a:endParaRPr lang="fi-FI" altLang="fi-FI" dirty="0" smtClean="0"/>
          </a:p>
        </p:txBody>
      </p:sp>
      <p:sp>
        <p:nvSpPr>
          <p:cNvPr id="50179"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2" name="Kuva 1"/>
          <p:cNvPicPr>
            <a:picLocks noChangeAspect="1"/>
          </p:cNvPicPr>
          <p:nvPr/>
        </p:nvPicPr>
        <p:blipFill>
          <a:blip r:embed="rId2"/>
          <a:stretch>
            <a:fillRect/>
          </a:stretch>
        </p:blipFill>
        <p:spPr>
          <a:xfrm>
            <a:off x="5883437" y="2780928"/>
            <a:ext cx="2523963" cy="383471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p:cNvSpPr>
            <a:spLocks noGrp="1"/>
          </p:cNvSpPr>
          <p:nvPr>
            <p:ph type="title"/>
          </p:nvPr>
        </p:nvSpPr>
        <p:spPr/>
        <p:txBody>
          <a:bodyPr/>
          <a:lstStyle/>
          <a:p>
            <a:pPr eaLnBrk="1" fontAlgn="auto" hangingPunct="1">
              <a:spcAft>
                <a:spcPts val="0"/>
              </a:spcAft>
              <a:defRPr/>
            </a:pPr>
            <a:endParaRPr lang="fi-FI" smtClean="0"/>
          </a:p>
        </p:txBody>
      </p:sp>
      <p:graphicFrame>
        <p:nvGraphicFramePr>
          <p:cNvPr id="4" name="Sisällön paikkamerkki 3"/>
          <p:cNvGraphicFramePr>
            <a:graphicFrameLocks noGrp="1"/>
          </p:cNvGraphicFramePr>
          <p:nvPr>
            <p:ph sz="quarter" idx="1"/>
          </p:nvPr>
        </p:nvGraphicFramePr>
        <p:xfrm>
          <a:off x="684213" y="333375"/>
          <a:ext cx="7777162" cy="5780084"/>
        </p:xfrm>
        <a:graphic>
          <a:graphicData uri="http://schemas.openxmlformats.org/drawingml/2006/table">
            <a:tbl>
              <a:tblPr/>
              <a:tblGrid>
                <a:gridCol w="5710460">
                  <a:extLst>
                    <a:ext uri="{9D8B030D-6E8A-4147-A177-3AD203B41FA5}">
                      <a16:colId xmlns:a16="http://schemas.microsoft.com/office/drawing/2014/main" val="20000"/>
                    </a:ext>
                  </a:extLst>
                </a:gridCol>
                <a:gridCol w="2066702">
                  <a:extLst>
                    <a:ext uri="{9D8B030D-6E8A-4147-A177-3AD203B41FA5}">
                      <a16:colId xmlns:a16="http://schemas.microsoft.com/office/drawing/2014/main" val="20001"/>
                    </a:ext>
                  </a:extLst>
                </a:gridCol>
              </a:tblGrid>
              <a:tr h="57988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1" i="0" u="none" strike="noStrike" cap="none" normalizeH="0" baseline="0" dirty="0" smtClean="0">
                          <a:ln>
                            <a:noFill/>
                          </a:ln>
                          <a:solidFill>
                            <a:schemeClr val="tx1"/>
                          </a:solidFill>
                          <a:effectLst/>
                          <a:latin typeface="Arial" charset="0"/>
                          <a:cs typeface="Times New Roman" pitchFamily="18" charset="0"/>
                        </a:rPr>
                        <a:t>Ominaisuus</a:t>
                      </a:r>
                      <a:endParaRPr kumimoji="0" lang="fi-FI"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1" i="0" u="none" strike="noStrike" cap="none" normalizeH="0" baseline="0" smtClean="0">
                          <a:ln>
                            <a:noFill/>
                          </a:ln>
                          <a:solidFill>
                            <a:srgbClr val="B3EAF2"/>
                          </a:solidFill>
                          <a:effectLst/>
                          <a:latin typeface="Arial" charset="0"/>
                          <a:cs typeface="Times New Roman" pitchFamily="18" charset="0"/>
                        </a:rPr>
                        <a:t>Liikunnan vaikutus osoitettu</a:t>
                      </a:r>
                      <a:endParaRPr kumimoji="0" lang="fi-FI" sz="1600" b="1" i="0" u="none" strike="noStrike" cap="none" normalizeH="0" baseline="0" smtClean="0">
                        <a:ln>
                          <a:noFill/>
                        </a:ln>
                        <a:solidFill>
                          <a:srgbClr val="B3EAF2"/>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cs typeface="Times New Roman" pitchFamily="18" charset="0"/>
                        </a:rPr>
                        <a:t>Aerobinen kapasiteetti</a:t>
                      </a:r>
                      <a:endParaRPr kumimoji="0" lang="fi-FI"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cs typeface="Times New Roman" pitchFamily="18" charset="0"/>
                        </a:rPr>
                        <a:t>Lihasvoima</a:t>
                      </a:r>
                      <a:endParaRPr kumimoji="0" lang="fi-FI"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Lihaskestävyys</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Tasapaino</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Notkeus</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Koordinaatio</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Näkö</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Kuulo</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cs typeface="Times New Roman" pitchFamily="18" charset="0"/>
                        </a:rPr>
                        <a:t>Psyykkinen toimintakyky</a:t>
                      </a:r>
                      <a:endParaRPr kumimoji="0" lang="fi-FI"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i-FI" sz="1600" b="0" i="0" u="none" strike="noStrike" cap="none" normalizeH="0" baseline="0" smtClean="0">
                        <a:ln>
                          <a:noFill/>
                        </a:ln>
                        <a:solidFill>
                          <a:srgbClr val="000000"/>
                        </a:solidFill>
                        <a:effectLst/>
                        <a:latin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cs typeface="Times New Roman" pitchFamily="18" charset="0"/>
                        </a:rPr>
                        <a:t>-kognitiivinen suorituskyky</a:t>
                      </a:r>
                      <a:endParaRPr kumimoji="0" lang="fi-FI"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cs typeface="Times New Roman" pitchFamily="18" charset="0"/>
                        </a:rPr>
                        <a:t>-depressiivisyys</a:t>
                      </a:r>
                      <a:endParaRPr kumimoji="0" lang="fi-FI"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11"/>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dirty="0" smtClean="0">
                          <a:ln>
                            <a:noFill/>
                          </a:ln>
                          <a:solidFill>
                            <a:srgbClr val="000000"/>
                          </a:solidFill>
                          <a:effectLst/>
                          <a:latin typeface="Arial" charset="0"/>
                          <a:cs typeface="Times New Roman" pitchFamily="18" charset="0"/>
                        </a:rPr>
                        <a:t>-hallinnan tunne</a:t>
                      </a:r>
                      <a:endParaRPr kumimoji="0" lang="fi-FI"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2"/>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Liikkumiskyky</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smtClean="0">
                          <a:ln>
                            <a:noFill/>
                          </a:ln>
                          <a:solidFill>
                            <a:srgbClr val="000000"/>
                          </a:solidFill>
                          <a:effectLst/>
                          <a:latin typeface="Arial" charset="0"/>
                          <a:cs typeface="Times New Roman" pitchFamily="18" charset="0"/>
                        </a:rPr>
                        <a:t>+++</a:t>
                      </a:r>
                      <a:endParaRPr kumimoji="0" lang="fi-FI"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13"/>
                  </a:ext>
                </a:extLst>
              </a:tr>
              <a:tr h="3714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Kaatumisherkkyys</a:t>
                      </a:r>
                      <a:endParaRPr kumimoji="0" lang="fi-FI"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i-FI" sz="1600" b="0" i="0" u="none" strike="noStrike" cap="none" normalizeH="0" baseline="0" dirty="0" smtClean="0">
                          <a:ln>
                            <a:noFill/>
                          </a:ln>
                          <a:solidFill>
                            <a:srgbClr val="000000"/>
                          </a:solidFill>
                          <a:effectLst/>
                          <a:latin typeface="Arial" charset="0"/>
                          <a:cs typeface="Times New Roman" pitchFamily="18" charset="0"/>
                        </a:rPr>
                        <a:t>++</a:t>
                      </a:r>
                      <a:endParaRPr kumimoji="0" lang="fi-FI"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9524" marR="9524" marT="9524" marB="95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4"/>
                  </a:ext>
                </a:extLst>
              </a:tr>
            </a:tbl>
          </a:graphicData>
        </a:graphic>
      </p:graphicFrame>
      <p:sp>
        <p:nvSpPr>
          <p:cNvPr id="48181" name="Alatunnisteen paikkamerkki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endParaRPr lang="en-US" smtClean="0"/>
          </a:p>
        </p:txBody>
      </p:sp>
      <p:graphicFrame>
        <p:nvGraphicFramePr>
          <p:cNvPr id="4" name="Content Placeholder 3"/>
          <p:cNvGraphicFramePr>
            <a:graphicFrameLocks noGrp="1"/>
          </p:cNvGraphicFramePr>
          <p:nvPr>
            <p:ph sz="quarter" idx="1"/>
          </p:nvPr>
        </p:nvGraphicFramePr>
        <p:xfrm>
          <a:off x="428625" y="428625"/>
          <a:ext cx="8229600" cy="64008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1" i="0" u="none" strike="noStrike" cap="none" normalizeH="0" baseline="0" smtClean="0">
                          <a:ln>
                            <a:noFill/>
                          </a:ln>
                          <a:solidFill>
                            <a:srgbClr val="000000"/>
                          </a:solidFill>
                          <a:effectLst/>
                          <a:latin typeface="Arial Black" pitchFamily="34" charset="0"/>
                          <a:cs typeface="Times New Roman" pitchFamily="18" charset="0"/>
                        </a:rPr>
                        <a:t>LIIKUNTASUOSITUS YLI-65-VUOTIAILLE</a:t>
                      </a:r>
                    </a:p>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1" i="0" u="none" strike="noStrike" cap="none" normalizeH="0" baseline="0" smtClean="0">
                          <a:ln>
                            <a:noFill/>
                          </a:ln>
                          <a:solidFill>
                            <a:srgbClr val="000000"/>
                          </a:solidFill>
                          <a:effectLst/>
                          <a:latin typeface="Arial Black" pitchFamily="34" charset="0"/>
                          <a:cs typeface="Times New Roman" pitchFamily="18" charset="0"/>
                        </a:rPr>
                        <a:t>JA PITKÄAIKAISAIRAUKSIA SAIRASTAVILLE yli 50-vuotiaille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1" i="0" u="none" strike="noStrike" cap="none" normalizeH="0" baseline="0" smtClean="0">
                          <a:ln>
                            <a:noFill/>
                          </a:ln>
                          <a:solidFill>
                            <a:srgbClr val="000000"/>
                          </a:solidFill>
                          <a:effectLst/>
                          <a:latin typeface="Arial Black" pitchFamily="34" charset="0"/>
                          <a:cs typeface="Times New Roman" pitchFamily="18" charset="0"/>
                        </a:rPr>
                        <a:t>(NELSON YM. 2007,  ACSM/AHA)</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fi-FI" sz="1400" b="1" i="0" u="none" strike="noStrike" cap="none" normalizeH="0" baseline="0" smtClean="0">
                        <a:ln>
                          <a:noFill/>
                        </a:ln>
                        <a:solidFill>
                          <a:srgbClr val="000000"/>
                        </a:solidFill>
                        <a:effectLst/>
                        <a:latin typeface="Arial Black"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Terveys ja hyvinvointi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Liikunnallinen elämäntapa ja suosituksen noudattaminen.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Terveyden ja hyvinvoinnin parantaminen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Rasituksen ja toistomäärien nostaminen vähimmäissuositusten yli, asteittain, turvallisella tavalla.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Kestävyys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Kestävyysliikuntaa kuten kävelyä vähintään 30 min kohtalaisella intensiteetillä 5x viikossa tai 20 min reipasta liikuntaa 3x viikossa.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Voima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Voiman ja lihaskestävyyden harjoittelua vähintään kahtena päivänä viikossa.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Liikkuvuus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Liikkuvuuden ylläpitämiseksi tulisi venytellä ainakin 10 min kahtena päivänä viikossa.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Tasapaino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Black" pitchFamily="34" charset="0"/>
                          <a:cs typeface="Times New Roman" pitchFamily="18" charset="0"/>
                        </a:rPr>
                        <a:t>Tasapainoharjoittelua tulee harrastaa säännöllisesti, jos kaatumisriski on olemassa.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extLst>
                  <a:ext uri="{0D108BD9-81ED-4DB2-BD59-A6C34878D82A}">
                    <a16:rowId xmlns:a16="http://schemas.microsoft.com/office/drawing/2014/main" val="10006"/>
                  </a:ext>
                </a:extLst>
              </a:tr>
            </a:tbl>
          </a:graphicData>
        </a:graphic>
      </p:graphicFrame>
      <p:sp>
        <p:nvSpPr>
          <p:cNvPr id="55325" name="Alatunnisteen paikkamerkki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553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708275"/>
            <a:ext cx="1906587"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endParaRPr lang="fi-FI"/>
          </a:p>
        </p:txBody>
      </p:sp>
      <p:graphicFrame>
        <p:nvGraphicFramePr>
          <p:cNvPr id="5" name="Sisällön paikkamerkki 4"/>
          <p:cNvGraphicFramePr>
            <a:graphicFrameLocks noGrp="1"/>
          </p:cNvGraphicFramePr>
          <p:nvPr>
            <p:ph sz="quarter" idx="1"/>
          </p:nvPr>
        </p:nvGraphicFramePr>
        <p:xfrm>
          <a:off x="250825" y="115888"/>
          <a:ext cx="8569325" cy="6715124"/>
        </p:xfrm>
        <a:graphic>
          <a:graphicData uri="http://schemas.openxmlformats.org/drawingml/2006/table">
            <a:tbl>
              <a:tblPr firstRow="1" bandRow="1">
                <a:tableStyleId>{5C22544A-7EE6-4342-B048-85BDC9FD1C3A}</a:tableStyleId>
              </a:tblPr>
              <a:tblGrid>
                <a:gridCol w="8569325">
                  <a:extLst>
                    <a:ext uri="{9D8B030D-6E8A-4147-A177-3AD203B41FA5}">
                      <a16:colId xmlns:a16="http://schemas.microsoft.com/office/drawing/2014/main" val="20000"/>
                    </a:ext>
                  </a:extLst>
                </a:gridCol>
              </a:tblGrid>
              <a:tr h="610901">
                <a:tc>
                  <a:txBody>
                    <a:bodyPr/>
                    <a:lstStyle/>
                    <a:p>
                      <a:pPr>
                        <a:lnSpc>
                          <a:spcPct val="120000"/>
                        </a:lnSpc>
                        <a:spcAft>
                          <a:spcPts val="0"/>
                        </a:spcAft>
                      </a:pPr>
                      <a:r>
                        <a:rPr lang="fi-FI" sz="1400" b="1" dirty="0">
                          <a:solidFill>
                            <a:srgbClr val="000000"/>
                          </a:solidFill>
                          <a:effectLst/>
                          <a:latin typeface="ITC Franklin Gothic Demi"/>
                          <a:ea typeface="Times New Roman"/>
                          <a:cs typeface="ITC Franklin Gothic Demi"/>
                        </a:rPr>
                        <a:t>Yksilölliset esteet</a:t>
                      </a:r>
                    </a:p>
                  </a:txBody>
                  <a:tcPr marL="44452" marR="44452" marT="46990" marB="46990"/>
                </a:tc>
                <a:extLst>
                  <a:ext uri="{0D108BD9-81ED-4DB2-BD59-A6C34878D82A}">
                    <a16:rowId xmlns:a16="http://schemas.microsoft.com/office/drawing/2014/main" val="10000"/>
                  </a:ext>
                </a:extLst>
              </a:tr>
              <a:tr h="862076">
                <a:tc>
                  <a:txBody>
                    <a:bodyPr/>
                    <a:lstStyle/>
                    <a:p>
                      <a:pPr>
                        <a:lnSpc>
                          <a:spcPct val="120000"/>
                        </a:lnSpc>
                        <a:spcAft>
                          <a:spcPts val="0"/>
                        </a:spcAft>
                      </a:pPr>
                      <a:r>
                        <a:rPr lang="fi-FI" sz="1400">
                          <a:solidFill>
                            <a:srgbClr val="000000"/>
                          </a:solidFill>
                          <a:effectLst/>
                          <a:latin typeface="ITC Franklin Gothic Book"/>
                          <a:ea typeface="Times New Roman"/>
                          <a:cs typeface="ITC Franklin Gothic Book"/>
                        </a:rPr>
                        <a:t>Yksinäisyys, tulevaisuuden tavoitteettomuus, asuinpaikka syrjäseudulla, terveydelliset esteet, vähäiset tulot ja heikko koulutustaso, pelot, tiedon, ajan tai kiinnostuksen puute, liikuntatilanteen ja varusteiden epämukavuus.</a:t>
                      </a:r>
                    </a:p>
                  </a:txBody>
                  <a:tcPr marL="44452" marR="44452" marT="46990" marB="46990"/>
                </a:tc>
                <a:extLst>
                  <a:ext uri="{0D108BD9-81ED-4DB2-BD59-A6C34878D82A}">
                    <a16:rowId xmlns:a16="http://schemas.microsoft.com/office/drawing/2014/main" val="10001"/>
                  </a:ext>
                </a:extLst>
              </a:tr>
              <a:tr h="610901">
                <a:tc>
                  <a:txBody>
                    <a:bodyPr/>
                    <a:lstStyle/>
                    <a:p>
                      <a:pPr>
                        <a:lnSpc>
                          <a:spcPct val="120000"/>
                        </a:lnSpc>
                        <a:spcAft>
                          <a:spcPts val="0"/>
                        </a:spcAft>
                      </a:pPr>
                      <a:r>
                        <a:rPr lang="fi-FI" sz="1400" b="1">
                          <a:solidFill>
                            <a:srgbClr val="000000"/>
                          </a:solidFill>
                          <a:effectLst/>
                          <a:latin typeface="ITC Franklin Gothic Demi"/>
                          <a:ea typeface="Times New Roman"/>
                          <a:cs typeface="ITC Franklin Gothic Demi"/>
                        </a:rPr>
                        <a:t>Ympäristölliset esteet</a:t>
                      </a:r>
                    </a:p>
                  </a:txBody>
                  <a:tcPr marL="44452" marR="44452" marT="46990" marB="46990"/>
                </a:tc>
                <a:extLst>
                  <a:ext uri="{0D108BD9-81ED-4DB2-BD59-A6C34878D82A}">
                    <a16:rowId xmlns:a16="http://schemas.microsoft.com/office/drawing/2014/main" val="10002"/>
                  </a:ext>
                </a:extLst>
              </a:tr>
              <a:tr h="636842">
                <a:tc>
                  <a:txBody>
                    <a:bodyPr/>
                    <a:lstStyle/>
                    <a:p>
                      <a:pPr>
                        <a:lnSpc>
                          <a:spcPct val="120000"/>
                        </a:lnSpc>
                        <a:spcAft>
                          <a:spcPts val="0"/>
                        </a:spcAft>
                      </a:pPr>
                      <a:r>
                        <a:rPr lang="fi-FI" sz="1400">
                          <a:solidFill>
                            <a:srgbClr val="000000"/>
                          </a:solidFill>
                          <a:effectLst/>
                          <a:latin typeface="ITC Franklin Gothic Book"/>
                          <a:ea typeface="Times New Roman"/>
                          <a:cs typeface="ITC Franklin Gothic Book"/>
                        </a:rPr>
                        <a:t>Vuodenaikojen vaihtelu, lumen määrä, valon määrä, katujen hoito, kävelytiet, maaston muodot, rakennetun ympäristön vaikeus (vain autolla saavutettavat kohteet, liukuportaat).</a:t>
                      </a:r>
                    </a:p>
                  </a:txBody>
                  <a:tcPr marL="44452" marR="44452" marT="46990" marB="46990"/>
                </a:tc>
                <a:extLst>
                  <a:ext uri="{0D108BD9-81ED-4DB2-BD59-A6C34878D82A}">
                    <a16:rowId xmlns:a16="http://schemas.microsoft.com/office/drawing/2014/main" val="10003"/>
                  </a:ext>
                </a:extLst>
              </a:tr>
              <a:tr h="610901">
                <a:tc>
                  <a:txBody>
                    <a:bodyPr/>
                    <a:lstStyle/>
                    <a:p>
                      <a:pPr>
                        <a:lnSpc>
                          <a:spcPct val="120000"/>
                        </a:lnSpc>
                        <a:spcAft>
                          <a:spcPts val="0"/>
                        </a:spcAft>
                      </a:pPr>
                      <a:r>
                        <a:rPr lang="fi-FI" sz="1400" b="1">
                          <a:solidFill>
                            <a:srgbClr val="000000"/>
                          </a:solidFill>
                          <a:effectLst/>
                          <a:latin typeface="ITC Franklin Gothic Demi"/>
                          <a:ea typeface="Times New Roman"/>
                          <a:cs typeface="ITC Franklin Gothic Demi"/>
                        </a:rPr>
                        <a:t>Yhteisön tai yhteiskunnan ratkaisut</a:t>
                      </a:r>
                    </a:p>
                  </a:txBody>
                  <a:tcPr marL="44452" marR="44452" marT="46990" marB="46990"/>
                </a:tc>
                <a:extLst>
                  <a:ext uri="{0D108BD9-81ED-4DB2-BD59-A6C34878D82A}">
                    <a16:rowId xmlns:a16="http://schemas.microsoft.com/office/drawing/2014/main" val="10004"/>
                  </a:ext>
                </a:extLst>
              </a:tr>
              <a:tr h="862076">
                <a:tc>
                  <a:txBody>
                    <a:bodyPr/>
                    <a:lstStyle/>
                    <a:p>
                      <a:pPr>
                        <a:lnSpc>
                          <a:spcPct val="120000"/>
                        </a:lnSpc>
                        <a:spcAft>
                          <a:spcPts val="0"/>
                        </a:spcAft>
                      </a:pPr>
                      <a:r>
                        <a:rPr lang="fi-FI" sz="1400">
                          <a:solidFill>
                            <a:srgbClr val="000000"/>
                          </a:solidFill>
                          <a:effectLst/>
                          <a:latin typeface="ITC Franklin Gothic Book"/>
                          <a:ea typeface="Times New Roman"/>
                          <a:cs typeface="ITC Franklin Gothic Book"/>
                        </a:rPr>
                        <a:t>Sairauksien hoitokeskeinen terveydenhoito (ehkäisyn ja kuntoutuksen vähäisyys), kaavoitus-, liikenne- ja ympäristönhoitoratkaisut tehdään toimintakykyisten ehdoilla, liikunta- ja vapaa-aikarakentaminen ja tarjonta ei suuntaudu iäkkäisiin riittävästi.</a:t>
                      </a:r>
                    </a:p>
                  </a:txBody>
                  <a:tcPr marL="44452" marR="44452" marT="46990" marB="46990"/>
                </a:tc>
                <a:extLst>
                  <a:ext uri="{0D108BD9-81ED-4DB2-BD59-A6C34878D82A}">
                    <a16:rowId xmlns:a16="http://schemas.microsoft.com/office/drawing/2014/main" val="10005"/>
                  </a:ext>
                </a:extLst>
              </a:tr>
              <a:tr h="610901">
                <a:tc>
                  <a:txBody>
                    <a:bodyPr/>
                    <a:lstStyle/>
                    <a:p>
                      <a:pPr>
                        <a:lnSpc>
                          <a:spcPct val="120000"/>
                        </a:lnSpc>
                        <a:spcAft>
                          <a:spcPts val="0"/>
                        </a:spcAft>
                      </a:pPr>
                      <a:r>
                        <a:rPr lang="fi-FI" sz="1400" b="1">
                          <a:solidFill>
                            <a:srgbClr val="000000"/>
                          </a:solidFill>
                          <a:effectLst/>
                          <a:latin typeface="ITC Franklin Gothic Demi"/>
                          <a:ea typeface="Times New Roman"/>
                          <a:cs typeface="ITC Franklin Gothic Demi"/>
                        </a:rPr>
                        <a:t>Yleiset sosiaaliset esteet</a:t>
                      </a:r>
                    </a:p>
                  </a:txBody>
                  <a:tcPr marL="44452" marR="44452" marT="46990" marB="46990"/>
                </a:tc>
                <a:extLst>
                  <a:ext uri="{0D108BD9-81ED-4DB2-BD59-A6C34878D82A}">
                    <a16:rowId xmlns:a16="http://schemas.microsoft.com/office/drawing/2014/main" val="10006"/>
                  </a:ext>
                </a:extLst>
              </a:tr>
              <a:tr h="636842">
                <a:tc>
                  <a:txBody>
                    <a:bodyPr/>
                    <a:lstStyle/>
                    <a:p>
                      <a:pPr>
                        <a:lnSpc>
                          <a:spcPct val="120000"/>
                        </a:lnSpc>
                        <a:spcAft>
                          <a:spcPts val="0"/>
                        </a:spcAft>
                        <a:tabLst>
                          <a:tab pos="144145" algn="l"/>
                          <a:tab pos="252095" algn="l"/>
                        </a:tabLst>
                      </a:pPr>
                      <a:r>
                        <a:rPr lang="fi-FI" sz="1400" dirty="0" smtClean="0">
                          <a:solidFill>
                            <a:srgbClr val="000000"/>
                          </a:solidFill>
                          <a:effectLst/>
                          <a:latin typeface="ITC Franklin Gothic Book"/>
                          <a:ea typeface="Times New Roman"/>
                          <a:cs typeface="ITC Franklin Gothic Book"/>
                        </a:rPr>
                        <a:t>Ikärasismi </a:t>
                      </a:r>
                      <a:r>
                        <a:rPr lang="fi-FI" sz="1400" dirty="0">
                          <a:solidFill>
                            <a:srgbClr val="000000"/>
                          </a:solidFill>
                          <a:effectLst/>
                          <a:latin typeface="ITC Franklin Gothic Book"/>
                          <a:ea typeface="Times New Roman"/>
                          <a:cs typeface="ITC Franklin Gothic Book"/>
                        </a:rPr>
                        <a:t>– iäkkäille ei ole tarjolla mahdollisuuksia monipuoliseen, heille itselleen soveltuvaan </a:t>
                      </a:r>
                      <a:br>
                        <a:rPr lang="fi-FI" sz="1400" dirty="0">
                          <a:solidFill>
                            <a:srgbClr val="000000"/>
                          </a:solidFill>
                          <a:effectLst/>
                          <a:latin typeface="ITC Franklin Gothic Book"/>
                          <a:ea typeface="Times New Roman"/>
                          <a:cs typeface="ITC Franklin Gothic Book"/>
                        </a:rPr>
                      </a:br>
                      <a:r>
                        <a:rPr lang="fi-FI" sz="1400" dirty="0" smtClean="0">
                          <a:solidFill>
                            <a:srgbClr val="000000"/>
                          </a:solidFill>
                          <a:effectLst/>
                          <a:latin typeface="ITC Franklin Gothic Book"/>
                          <a:ea typeface="Times New Roman"/>
                          <a:cs typeface="ITC Franklin Gothic Book"/>
                        </a:rPr>
                        <a:t>liikuntaan</a:t>
                      </a:r>
                      <a:r>
                        <a:rPr lang="fi-FI" sz="1400" dirty="0">
                          <a:solidFill>
                            <a:srgbClr val="000000"/>
                          </a:solidFill>
                          <a:effectLst/>
                          <a:latin typeface="ITC Franklin Gothic Book"/>
                          <a:ea typeface="Times New Roman"/>
                          <a:cs typeface="ITC Franklin Gothic Book"/>
                        </a:rPr>
                        <a:t>. </a:t>
                      </a:r>
                    </a:p>
                  </a:txBody>
                  <a:tcPr marL="44452" marR="44452" marT="46990" marB="46990"/>
                </a:tc>
                <a:extLst>
                  <a:ext uri="{0D108BD9-81ED-4DB2-BD59-A6C34878D82A}">
                    <a16:rowId xmlns:a16="http://schemas.microsoft.com/office/drawing/2014/main" val="10007"/>
                  </a:ext>
                </a:extLst>
              </a:tr>
              <a:tr h="636842">
                <a:tc>
                  <a:txBody>
                    <a:bodyPr/>
                    <a:lstStyle/>
                    <a:p>
                      <a:pPr>
                        <a:lnSpc>
                          <a:spcPct val="120000"/>
                        </a:lnSpc>
                        <a:spcAft>
                          <a:spcPts val="0"/>
                        </a:spcAft>
                        <a:tabLst>
                          <a:tab pos="144145" algn="l"/>
                          <a:tab pos="252095" algn="l"/>
                        </a:tabLst>
                      </a:pPr>
                      <a:r>
                        <a:rPr lang="fi-FI" sz="1400" dirty="0" smtClean="0">
                          <a:solidFill>
                            <a:srgbClr val="000000"/>
                          </a:solidFill>
                          <a:effectLst/>
                          <a:latin typeface="ITC Franklin Gothic Book"/>
                          <a:ea typeface="Times New Roman"/>
                          <a:cs typeface="ITC Franklin Gothic Book"/>
                        </a:rPr>
                        <a:t>Normatiiviset  </a:t>
                      </a:r>
                      <a:r>
                        <a:rPr lang="fi-FI" sz="1400" dirty="0">
                          <a:solidFill>
                            <a:srgbClr val="000000"/>
                          </a:solidFill>
                          <a:effectLst/>
                          <a:latin typeface="ITC Franklin Gothic Book"/>
                          <a:ea typeface="Times New Roman"/>
                          <a:cs typeface="ITC Franklin Gothic Book"/>
                        </a:rPr>
                        <a:t>käsitykset – ”act </a:t>
                      </a:r>
                      <a:r>
                        <a:rPr lang="fi-FI" sz="1400" dirty="0" err="1">
                          <a:solidFill>
                            <a:srgbClr val="000000"/>
                          </a:solidFill>
                          <a:effectLst/>
                          <a:latin typeface="ITC Franklin Gothic Book"/>
                          <a:ea typeface="Times New Roman"/>
                          <a:cs typeface="ITC Franklin Gothic Book"/>
                        </a:rPr>
                        <a:t>your</a:t>
                      </a:r>
                      <a:r>
                        <a:rPr lang="fi-FI" sz="1400" dirty="0">
                          <a:solidFill>
                            <a:srgbClr val="000000"/>
                          </a:solidFill>
                          <a:effectLst/>
                          <a:latin typeface="ITC Franklin Gothic Book"/>
                          <a:ea typeface="Times New Roman"/>
                          <a:cs typeface="ITC Franklin Gothic Book"/>
                        </a:rPr>
                        <a:t> </a:t>
                      </a:r>
                      <a:r>
                        <a:rPr lang="fi-FI" sz="1400" dirty="0" err="1">
                          <a:solidFill>
                            <a:srgbClr val="000000"/>
                          </a:solidFill>
                          <a:effectLst/>
                          <a:latin typeface="ITC Franklin Gothic Book"/>
                          <a:ea typeface="Times New Roman"/>
                          <a:cs typeface="ITC Franklin Gothic Book"/>
                        </a:rPr>
                        <a:t>age</a:t>
                      </a:r>
                      <a:r>
                        <a:rPr lang="fi-FI" sz="1400" dirty="0">
                          <a:solidFill>
                            <a:srgbClr val="000000"/>
                          </a:solidFill>
                          <a:effectLst/>
                          <a:latin typeface="ITC Franklin Gothic Book"/>
                          <a:ea typeface="Times New Roman"/>
                          <a:cs typeface="ITC Franklin Gothic Book"/>
                        </a:rPr>
                        <a:t>” – käyttäydy niin kuin vanhojen ihmisten kuuluu käyttäytyä</a:t>
                      </a:r>
                      <a:br>
                        <a:rPr lang="fi-FI" sz="1400" dirty="0">
                          <a:solidFill>
                            <a:srgbClr val="000000"/>
                          </a:solidFill>
                          <a:effectLst/>
                          <a:latin typeface="ITC Franklin Gothic Book"/>
                          <a:ea typeface="Times New Roman"/>
                          <a:cs typeface="ITC Franklin Gothic Book"/>
                        </a:rPr>
                      </a:br>
                      <a:r>
                        <a:rPr lang="fi-FI" sz="1400" dirty="0" smtClean="0">
                          <a:solidFill>
                            <a:srgbClr val="000000"/>
                          </a:solidFill>
                          <a:effectLst/>
                          <a:latin typeface="ITC Franklin Gothic Book"/>
                          <a:ea typeface="Times New Roman"/>
                          <a:cs typeface="ITC Franklin Gothic Book"/>
                        </a:rPr>
                        <a:t>tai </a:t>
                      </a:r>
                      <a:r>
                        <a:rPr lang="fi-FI" sz="1400" dirty="0">
                          <a:solidFill>
                            <a:srgbClr val="000000"/>
                          </a:solidFill>
                          <a:effectLst/>
                          <a:latin typeface="ITC Franklin Gothic Book"/>
                          <a:ea typeface="Times New Roman"/>
                          <a:cs typeface="ITC Franklin Gothic Book"/>
                        </a:rPr>
                        <a:t>että, liikunta voi olla vaarallista terveydelle, koska kaatumisriski lisääntyy. </a:t>
                      </a:r>
                    </a:p>
                  </a:txBody>
                  <a:tcPr marL="44452" marR="44452" marT="46990" marB="46990"/>
                </a:tc>
                <a:extLst>
                  <a:ext uri="{0D108BD9-81ED-4DB2-BD59-A6C34878D82A}">
                    <a16:rowId xmlns:a16="http://schemas.microsoft.com/office/drawing/2014/main" val="10008"/>
                  </a:ext>
                </a:extLst>
              </a:tr>
              <a:tr h="636842">
                <a:tc>
                  <a:txBody>
                    <a:bodyPr/>
                    <a:lstStyle/>
                    <a:p>
                      <a:pPr>
                        <a:lnSpc>
                          <a:spcPct val="120000"/>
                        </a:lnSpc>
                        <a:spcAft>
                          <a:spcPts val="0"/>
                        </a:spcAft>
                        <a:tabLst>
                          <a:tab pos="144145" algn="l"/>
                          <a:tab pos="252095" algn="l"/>
                        </a:tabLst>
                      </a:pPr>
                      <a:r>
                        <a:rPr lang="fi-FI" sz="1400" dirty="0" smtClean="0">
                          <a:solidFill>
                            <a:srgbClr val="000000"/>
                          </a:solidFill>
                          <a:effectLst/>
                          <a:latin typeface="ITC Franklin Gothic Book"/>
                          <a:ea typeface="Times New Roman"/>
                          <a:cs typeface="ITC Franklin Gothic Book"/>
                        </a:rPr>
                        <a:t>Opittu </a:t>
                      </a:r>
                      <a:r>
                        <a:rPr lang="fi-FI" sz="1400" dirty="0">
                          <a:solidFill>
                            <a:srgbClr val="000000"/>
                          </a:solidFill>
                          <a:effectLst/>
                          <a:latin typeface="ITC Franklin Gothic Book"/>
                          <a:ea typeface="Times New Roman"/>
                          <a:cs typeface="ITC Franklin Gothic Book"/>
                        </a:rPr>
                        <a:t>avuttomuus -normit vahvistavat asennetta ”minun pitää hidastaa tahtia”.  </a:t>
                      </a:r>
                      <a:br>
                        <a:rPr lang="fi-FI" sz="1400" dirty="0">
                          <a:solidFill>
                            <a:srgbClr val="000000"/>
                          </a:solidFill>
                          <a:effectLst/>
                          <a:latin typeface="ITC Franklin Gothic Book"/>
                          <a:ea typeface="Times New Roman"/>
                          <a:cs typeface="ITC Franklin Gothic Book"/>
                        </a:rPr>
                      </a:br>
                      <a:r>
                        <a:rPr lang="fi-FI" sz="1400" dirty="0" smtClean="0">
                          <a:solidFill>
                            <a:srgbClr val="000000"/>
                          </a:solidFill>
                          <a:effectLst/>
                          <a:latin typeface="ITC Franklin Gothic Book"/>
                          <a:ea typeface="Times New Roman"/>
                          <a:cs typeface="ITC Franklin Gothic Book"/>
                        </a:rPr>
                        <a:t>Aktiivisen </a:t>
                      </a:r>
                      <a:r>
                        <a:rPr lang="fi-FI" sz="1400" dirty="0">
                          <a:solidFill>
                            <a:srgbClr val="000000"/>
                          </a:solidFill>
                          <a:effectLst/>
                          <a:latin typeface="ITC Franklin Gothic Book"/>
                          <a:ea typeface="Times New Roman"/>
                          <a:cs typeface="ITC Franklin Gothic Book"/>
                        </a:rPr>
                        <a:t>liikkujan roolimalli puuttuu lähipiiristä. </a:t>
                      </a:r>
                    </a:p>
                  </a:txBody>
                  <a:tcPr marL="44452" marR="44452" marT="46990" marB="46990"/>
                </a:tc>
                <a:extLst>
                  <a:ext uri="{0D108BD9-81ED-4DB2-BD59-A6C34878D82A}">
                    <a16:rowId xmlns:a16="http://schemas.microsoft.com/office/drawing/2014/main" val="10009"/>
                  </a:ext>
                </a:extLst>
              </a:tr>
            </a:tbl>
          </a:graphicData>
        </a:graphic>
      </p:graphicFrame>
      <p:sp>
        <p:nvSpPr>
          <p:cNvPr id="53275"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52400" y="692150"/>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i-FI" altLang="fi-FI" sz="2800" dirty="0">
                <a:cs typeface="Times New Roman" panose="02020603050405020304" pitchFamily="18" charset="0"/>
              </a:rPr>
              <a:t>	Ikääntyvien liikunnan periaatteet</a:t>
            </a:r>
          </a:p>
          <a:p>
            <a:pPr>
              <a:spcBef>
                <a:spcPct val="50000"/>
              </a:spcBef>
            </a:pPr>
            <a:r>
              <a:rPr lang="fi-FI" altLang="fi-FI" sz="2800" dirty="0"/>
              <a:t>	Kestävyyskunto-, lihaskunto-, ja 	tasapainoharjoittelu osaksi päivittäisiä toimintoja</a:t>
            </a:r>
          </a:p>
          <a:p>
            <a:pPr>
              <a:spcBef>
                <a:spcPct val="50000"/>
              </a:spcBef>
            </a:pPr>
            <a:r>
              <a:rPr lang="fi-FI" altLang="fi-FI" sz="2800" dirty="0"/>
              <a:t>	</a:t>
            </a:r>
            <a:r>
              <a:rPr lang="fi-FI" altLang="fi-FI" sz="2800" b="1" dirty="0"/>
              <a:t>Heikompikuntoisille lihaskunto- ja 	tasapainoharjoittelua ennen 	kestävyyskuntoharjoittelua</a:t>
            </a:r>
          </a:p>
          <a:p>
            <a:pPr>
              <a:spcBef>
                <a:spcPct val="50000"/>
              </a:spcBef>
            </a:pPr>
            <a:r>
              <a:rPr lang="fi-FI" altLang="fi-FI" sz="2800" dirty="0"/>
              <a:t>	Yksilöllistä ja progressiivista liikuntaa</a:t>
            </a:r>
          </a:p>
          <a:p>
            <a:pPr>
              <a:spcBef>
                <a:spcPct val="50000"/>
              </a:spcBef>
            </a:pPr>
            <a:r>
              <a:rPr lang="fi-FI" altLang="fi-FI" sz="2800" dirty="0"/>
              <a:t>	Kevyesti tai kohtalaisesti kuormittavaa, joka ei 	kaikilla välttämättä paranna suorituskykyä, mutta 	edistää terveyttä ja toimintakykyä</a:t>
            </a:r>
            <a:endParaRPr lang="en-GB" altLang="fi-FI" sz="2800" dirty="0"/>
          </a:p>
        </p:txBody>
      </p:sp>
      <p:sp>
        <p:nvSpPr>
          <p:cNvPr id="56323" name="Alatunnisteen paikkamerkki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fi-FI" dirty="0" smtClean="0"/>
              <a:t>Milloin aikuisuus </a:t>
            </a:r>
            <a:r>
              <a:rPr lang="fi-FI" dirty="0" err="1" smtClean="0"/>
              <a:t>alakaa</a:t>
            </a:r>
            <a:r>
              <a:rPr lang="fi-FI" dirty="0" smtClean="0"/>
              <a:t>?</a:t>
            </a:r>
            <a:br>
              <a:rPr lang="fi-FI" dirty="0" smtClean="0"/>
            </a:br>
            <a:r>
              <a:rPr lang="fi-FI" dirty="0" smtClean="0"/>
              <a:t>Aikuisuuteen siirtyminen</a:t>
            </a:r>
            <a:endParaRPr lang="fi-FI" dirty="0"/>
          </a:p>
        </p:txBody>
      </p:sp>
      <p:sp>
        <p:nvSpPr>
          <p:cNvPr id="11267" name="Sisällön paikkamerkki 2"/>
          <p:cNvSpPr>
            <a:spLocks noGrp="1"/>
          </p:cNvSpPr>
          <p:nvPr>
            <p:ph sz="quarter" idx="1"/>
          </p:nvPr>
        </p:nvSpPr>
        <p:spPr>
          <a:xfrm>
            <a:off x="457200" y="1600200"/>
            <a:ext cx="7467600" cy="4873625"/>
          </a:xfrm>
        </p:spPr>
        <p:txBody>
          <a:bodyPr/>
          <a:lstStyle/>
          <a:p>
            <a:pPr eaLnBrk="1" hangingPunct="1"/>
            <a:r>
              <a:rPr lang="fi-FI" altLang="fi-FI" smtClean="0"/>
              <a:t>Vastuunotto omasta itsestä</a:t>
            </a:r>
          </a:p>
          <a:p>
            <a:pPr eaLnBrk="1" hangingPunct="1"/>
            <a:r>
              <a:rPr lang="fi-FI" altLang="fi-FI" smtClean="0"/>
              <a:t>Itsenäinen päätöksenteko</a:t>
            </a:r>
          </a:p>
          <a:p>
            <a:pPr eaLnBrk="1" hangingPunct="1"/>
            <a:r>
              <a:rPr lang="fi-FI" altLang="fi-FI" smtClean="0"/>
              <a:t>Taloudellinen itsenäisyys</a:t>
            </a:r>
          </a:p>
          <a:p>
            <a:pPr lvl="2" indent="0" eaLnBrk="1" hangingPunct="1">
              <a:buFont typeface="Wingdings" panose="05000000000000000000" pitchFamily="2" charset="2"/>
              <a:buNone/>
            </a:pPr>
            <a:r>
              <a:rPr lang="fi-FI" altLang="fi-FI" smtClean="0"/>
              <a:t>(Arnett 2000)</a:t>
            </a:r>
          </a:p>
        </p:txBody>
      </p:sp>
      <p:sp>
        <p:nvSpPr>
          <p:cNvPr id="11268"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2210860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19138" y="765175"/>
            <a:ext cx="7772400" cy="1143000"/>
          </a:xfrm>
        </p:spPr>
        <p:txBody>
          <a:bodyPr>
            <a:normAutofit fontScale="90000"/>
          </a:bodyPr>
          <a:lstStyle/>
          <a:p>
            <a:pPr eaLnBrk="1" fontAlgn="auto" hangingPunct="1">
              <a:spcAft>
                <a:spcPts val="0"/>
              </a:spcAft>
              <a:defRPr/>
            </a:pPr>
            <a:r>
              <a:rPr lang="fi-FI" sz="3200" dirty="0" smtClean="0"/>
              <a:t>Voimaa vanhuuteen – suomalainen strategia iäkkäiden ihmisten liikunnan lisäämiseksi</a:t>
            </a:r>
            <a:br>
              <a:rPr lang="fi-FI" sz="3200" dirty="0" smtClean="0"/>
            </a:br>
            <a:r>
              <a:rPr lang="fi-FI" sz="2400" dirty="0" smtClean="0"/>
              <a:t>Ikäinstituutti</a:t>
            </a:r>
          </a:p>
        </p:txBody>
      </p:sp>
      <p:sp>
        <p:nvSpPr>
          <p:cNvPr id="58371" name="Rectangle 3"/>
          <p:cNvSpPr>
            <a:spLocks noGrp="1" noChangeArrowheads="1"/>
          </p:cNvSpPr>
          <p:nvPr>
            <p:ph sz="quarter" idx="1"/>
          </p:nvPr>
        </p:nvSpPr>
        <p:spPr>
          <a:xfrm>
            <a:off x="250825" y="1484313"/>
            <a:ext cx="8763000" cy="5029200"/>
          </a:xfrm>
        </p:spPr>
        <p:txBody>
          <a:bodyPr/>
          <a:lstStyle/>
          <a:p>
            <a:pPr eaLnBrk="1" hangingPunct="1">
              <a:buFontTx/>
              <a:buNone/>
            </a:pPr>
            <a:r>
              <a:rPr lang="fi-FI" altLang="fi-FI" sz="2800" smtClean="0"/>
              <a:t>	</a:t>
            </a:r>
          </a:p>
          <a:p>
            <a:pPr eaLnBrk="1" hangingPunct="1">
              <a:buFontTx/>
              <a:buNone/>
            </a:pPr>
            <a:endParaRPr lang="fi-FI" altLang="fi-FI" sz="2800" smtClean="0"/>
          </a:p>
        </p:txBody>
      </p:sp>
      <p:sp>
        <p:nvSpPr>
          <p:cNvPr id="58372" name="Alatunnisteen paikkamerkki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pic>
        <p:nvPicPr>
          <p:cNvPr id="58373" name="Picture 4" descr="KuminauhaJa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20938"/>
            <a:ext cx="239871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descr="Tauno Laitinen sauvakävelyll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420938"/>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descr="ÄitiLaps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420938"/>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404813"/>
            <a:ext cx="8896350"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Alatunnisteen paikkamerkki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291152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15326" cy="1143000"/>
          </a:xfrm>
        </p:spPr>
        <p:txBody>
          <a:bodyPr>
            <a:normAutofit/>
          </a:bodyPr>
          <a:lstStyle/>
          <a:p>
            <a:r>
              <a:rPr lang="fi-FI" altLang="fi-FI" dirty="0">
                <a:cs typeface="Arial" panose="020B0604020202020204" pitchFamily="34" charset="0"/>
              </a:rPr>
              <a:t>Aikuisuuden kehitystehtävät (</a:t>
            </a:r>
            <a:r>
              <a:rPr lang="fi-FI" altLang="fi-FI" dirty="0" err="1" smtClean="0">
                <a:cs typeface="Arial" panose="020B0604020202020204" pitchFamily="34" charset="0"/>
              </a:rPr>
              <a:t>Aiken</a:t>
            </a:r>
            <a:r>
              <a:rPr lang="fi-FI" altLang="fi-FI" dirty="0" smtClean="0">
                <a:cs typeface="Arial" panose="020B0604020202020204" pitchFamily="34" charset="0"/>
              </a:rPr>
              <a:t> 1998)</a:t>
            </a:r>
            <a:r>
              <a:rPr lang="fi-FI" altLang="fi-FI" dirty="0">
                <a:cs typeface="Arial" panose="020B0604020202020204" pitchFamily="34" charset="0"/>
              </a:rPr>
              <a:t/>
            </a:r>
            <a:br>
              <a:rPr lang="fi-FI" altLang="fi-FI" dirty="0">
                <a:cs typeface="Arial" panose="020B0604020202020204" pitchFamily="34" charset="0"/>
              </a:rPr>
            </a:br>
            <a:endParaRPr lang="fi-FI" dirty="0"/>
          </a:p>
        </p:txBody>
      </p:sp>
      <p:sp>
        <p:nvSpPr>
          <p:cNvPr id="3" name="Content Placeholder 2"/>
          <p:cNvSpPr>
            <a:spLocks noGrp="1"/>
          </p:cNvSpPr>
          <p:nvPr>
            <p:ph sz="quarter" idx="1"/>
          </p:nvPr>
        </p:nvSpPr>
        <p:spPr/>
        <p:txBody>
          <a:bodyPr/>
          <a:lstStyle/>
          <a:p>
            <a:r>
              <a:rPr lang="fi-FI" altLang="fi-FI" dirty="0" smtClean="0">
                <a:cs typeface="Arial" panose="020B0604020202020204" pitchFamily="34" charset="0"/>
              </a:rPr>
              <a:t>Ammattitaidon </a:t>
            </a:r>
            <a:r>
              <a:rPr lang="fi-FI" altLang="fi-FI" dirty="0">
                <a:cs typeface="Arial" panose="020B0604020202020204" pitchFamily="34" charset="0"/>
              </a:rPr>
              <a:t>hankkiminen ja ylläpito</a:t>
            </a:r>
          </a:p>
          <a:p>
            <a:r>
              <a:rPr lang="fi-FI" altLang="fi-FI" dirty="0">
                <a:cs typeface="Arial" panose="020B0604020202020204" pitchFamily="34" charset="0"/>
              </a:rPr>
              <a:t>Työuran hankkiminen ja siihen liittyviin ehtoihin sopeutuminen</a:t>
            </a:r>
          </a:p>
          <a:p>
            <a:r>
              <a:rPr lang="fi-FI" altLang="fi-FI" dirty="0">
                <a:cs typeface="Arial" panose="020B0604020202020204" pitchFamily="34" charset="0"/>
              </a:rPr>
              <a:t>Parisuhteen muodostaminen</a:t>
            </a:r>
          </a:p>
          <a:p>
            <a:r>
              <a:rPr lang="fi-FI" altLang="fi-FI" dirty="0">
                <a:cs typeface="Arial" panose="020B0604020202020204" pitchFamily="34" charset="0"/>
              </a:rPr>
              <a:t>Lasten saaminen ja kasvattaminen</a:t>
            </a:r>
          </a:p>
          <a:p>
            <a:r>
              <a:rPr lang="fi-FI" altLang="fi-FI" dirty="0">
                <a:cs typeface="Arial" panose="020B0604020202020204" pitchFamily="34" charset="0"/>
              </a:rPr>
              <a:t>Yhteiskunnallinen toiminta</a:t>
            </a:r>
          </a:p>
          <a:p>
            <a:r>
              <a:rPr lang="fi-FI" altLang="fi-FI" dirty="0">
                <a:cs typeface="Arial" panose="020B0604020202020204" pitchFamily="34" charset="0"/>
              </a:rPr>
              <a:t>Taloudellisen perustan luominen</a:t>
            </a:r>
          </a:p>
          <a:p>
            <a:r>
              <a:rPr lang="fi-FI" altLang="fi-FI" dirty="0">
                <a:cs typeface="Arial" panose="020B0604020202020204" pitchFamily="34" charset="0"/>
              </a:rPr>
              <a:t>Vapaa-ajan osallistuminen</a:t>
            </a:r>
          </a:p>
          <a:p>
            <a:r>
              <a:rPr lang="fi-FI" altLang="fi-FI" dirty="0">
                <a:cs typeface="Arial" panose="020B0604020202020204" pitchFamily="34" charset="0"/>
              </a:rPr>
              <a:t>Henkinen ja eettinen kehittyminen</a:t>
            </a:r>
          </a:p>
          <a:p>
            <a:r>
              <a:rPr lang="fi-FI" altLang="fi-FI" dirty="0">
                <a:cs typeface="Arial" panose="020B0604020202020204" pitchFamily="34" charset="0"/>
              </a:rPr>
              <a:t>Fyysisiin muutoksiin sopeutuminen</a:t>
            </a:r>
          </a:p>
          <a:p>
            <a:endParaRPr lang="fi-FI" dirty="0"/>
          </a:p>
        </p:txBody>
      </p:sp>
      <p:sp>
        <p:nvSpPr>
          <p:cNvPr id="4" name="Footer Placeholder 3"/>
          <p:cNvSpPr>
            <a:spLocks noGrp="1"/>
          </p:cNvSpPr>
          <p:nvPr>
            <p:ph type="ftr" sz="quarter" idx="12"/>
          </p:nvPr>
        </p:nvSpPr>
        <p:spPr/>
        <p:txBody>
          <a:bodyPr/>
          <a:lstStyle/>
          <a:p>
            <a:pPr>
              <a:defRPr/>
            </a:pPr>
            <a:r>
              <a:rPr lang="en-US" smtClean="0"/>
              <a:t>MH2019</a:t>
            </a:r>
            <a:endParaRPr lang="en-US"/>
          </a:p>
        </p:txBody>
      </p:sp>
    </p:spTree>
    <p:extLst>
      <p:ext uri="{BB962C8B-B14F-4D97-AF65-F5344CB8AC3E}">
        <p14:creationId xmlns:p14="http://schemas.microsoft.com/office/powerpoint/2010/main" val="175795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fi-FI" sz="3200" dirty="0" smtClean="0"/>
              <a:t>Aikuisuuden psykososiaaliset kriisit ja niiden ratkaiseminen</a:t>
            </a:r>
            <a:endParaRPr lang="fi-FI" sz="3200" dirty="0"/>
          </a:p>
        </p:txBody>
      </p:sp>
      <p:sp>
        <p:nvSpPr>
          <p:cNvPr id="3" name="Sisällön paikkamerkki 2"/>
          <p:cNvSpPr>
            <a:spLocks noGrp="1"/>
          </p:cNvSpPr>
          <p:nvPr>
            <p:ph sz="quarter" idx="1"/>
          </p:nvPr>
        </p:nvSpPr>
        <p:spPr>
          <a:xfrm>
            <a:off x="457200" y="1600200"/>
            <a:ext cx="7467600" cy="4873625"/>
          </a:xfrm>
        </p:spPr>
        <p:txBody>
          <a:bodyPr>
            <a:normAutofit/>
          </a:bodyPr>
          <a:lstStyle/>
          <a:p>
            <a:pPr marL="457200" lvl="1" indent="0" eaLnBrk="1" fontAlgn="auto" hangingPunct="1">
              <a:spcAft>
                <a:spcPts val="0"/>
              </a:spcAft>
              <a:buFontTx/>
              <a:buNone/>
              <a:defRPr/>
            </a:pPr>
            <a:r>
              <a:rPr lang="fi-FI" sz="3200" dirty="0" err="1" smtClean="0"/>
              <a:t>Eriksonin</a:t>
            </a:r>
            <a:r>
              <a:rPr lang="fi-FI" sz="3200" dirty="0" smtClean="0"/>
              <a:t> vaiheteoria (1950)</a:t>
            </a:r>
          </a:p>
          <a:p>
            <a:pPr marL="640080" lvl="1" indent="-274320" eaLnBrk="1" fontAlgn="auto" hangingPunct="1">
              <a:spcAft>
                <a:spcPts val="0"/>
              </a:spcAft>
              <a:buFont typeface="Wingdings 2"/>
              <a:buChar char=""/>
              <a:defRPr/>
            </a:pPr>
            <a:r>
              <a:rPr lang="fi-FI" dirty="0" smtClean="0"/>
              <a:t>Läheisyyden syntyminen</a:t>
            </a:r>
          </a:p>
          <a:p>
            <a:pPr marL="640080" lvl="1" indent="-274320" eaLnBrk="1" fontAlgn="auto" hangingPunct="1">
              <a:spcAft>
                <a:spcPts val="0"/>
              </a:spcAft>
              <a:buFont typeface="Wingdings 2"/>
              <a:buChar char=""/>
              <a:defRPr/>
            </a:pPr>
            <a:r>
              <a:rPr lang="fi-FI" dirty="0" smtClean="0"/>
              <a:t>Generatiivisuus (hoiva, vastuu)</a:t>
            </a:r>
          </a:p>
          <a:p>
            <a:pPr marL="640080" lvl="1" indent="-274320" eaLnBrk="1" fontAlgn="auto" hangingPunct="1">
              <a:spcAft>
                <a:spcPts val="0"/>
              </a:spcAft>
              <a:buFont typeface="Wingdings 2"/>
              <a:buChar char=""/>
              <a:defRPr/>
            </a:pPr>
            <a:r>
              <a:rPr lang="fi-FI" dirty="0" smtClean="0"/>
              <a:t>Ilman edellä mainittuja kokemuksia voi syntyä psykososiaalista lamaantumista</a:t>
            </a:r>
          </a:p>
          <a:p>
            <a:pPr marL="274320" indent="-274320" eaLnBrk="1" fontAlgn="auto" hangingPunct="1">
              <a:spcAft>
                <a:spcPts val="0"/>
              </a:spcAft>
              <a:buFont typeface="Wingdings"/>
              <a:buChar char=""/>
              <a:defRPr/>
            </a:pPr>
            <a:endParaRPr lang="fi-FI" dirty="0" smtClean="0"/>
          </a:p>
          <a:p>
            <a:pPr marL="0" indent="0" eaLnBrk="1" fontAlgn="auto" hangingPunct="1">
              <a:spcAft>
                <a:spcPts val="0"/>
              </a:spcAft>
              <a:buFont typeface="Wingdings" panose="05000000000000000000" pitchFamily="2" charset="2"/>
              <a:buNone/>
              <a:defRPr/>
            </a:pPr>
            <a:r>
              <a:rPr lang="fi-FI" dirty="0" smtClean="0"/>
              <a:t>     </a:t>
            </a:r>
            <a:r>
              <a:rPr lang="fi-FI" dirty="0" err="1" smtClean="0"/>
              <a:t>Helson</a:t>
            </a:r>
            <a:r>
              <a:rPr lang="fi-FI" dirty="0" smtClean="0"/>
              <a:t> </a:t>
            </a:r>
            <a:r>
              <a:rPr lang="fi-FI" dirty="0" err="1" smtClean="0"/>
              <a:t>ym</a:t>
            </a:r>
            <a:r>
              <a:rPr lang="fi-FI" dirty="0" smtClean="0"/>
              <a:t> (2006) persoonallisuuden         	</a:t>
            </a:r>
            <a:r>
              <a:rPr lang="fi-FI" sz="2800" dirty="0" smtClean="0"/>
              <a:t>kehityksen vaiheet: nouseva, 	toimeenpaneva ja hyväksyvä</a:t>
            </a:r>
          </a:p>
          <a:p>
            <a:pPr marL="640080" lvl="1" indent="-274320" eaLnBrk="1" fontAlgn="auto" hangingPunct="1">
              <a:spcAft>
                <a:spcPts val="0"/>
              </a:spcAft>
              <a:buFont typeface="Wingdings 2"/>
              <a:buChar char=""/>
              <a:defRPr/>
            </a:pPr>
            <a:endParaRPr lang="fi-FI" dirty="0" smtClean="0"/>
          </a:p>
        </p:txBody>
      </p:sp>
      <p:sp>
        <p:nvSpPr>
          <p:cNvPr id="14340"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121415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r>
              <a:rPr lang="fi-FI" dirty="0" smtClean="0"/>
              <a:t>Persoonallisuuden </a:t>
            </a:r>
            <a:r>
              <a:rPr lang="fi-FI" dirty="0"/>
              <a:t>kehitys - Muuttuuko persoonallisuus?</a:t>
            </a:r>
          </a:p>
        </p:txBody>
      </p:sp>
      <p:sp>
        <p:nvSpPr>
          <p:cNvPr id="3" name="Sisällön paikkamerkki 2"/>
          <p:cNvSpPr>
            <a:spLocks noGrp="1"/>
          </p:cNvSpPr>
          <p:nvPr>
            <p:ph sz="quarter" idx="1"/>
          </p:nvPr>
        </p:nvSpPr>
        <p:spPr>
          <a:xfrm>
            <a:off x="457200" y="1600200"/>
            <a:ext cx="7467600" cy="4873625"/>
          </a:xfrm>
        </p:spPr>
        <p:txBody>
          <a:bodyPr>
            <a:normAutofit fontScale="92500" lnSpcReduction="20000"/>
          </a:bodyPr>
          <a:lstStyle/>
          <a:p>
            <a:pPr marL="274320" indent="-274320" eaLnBrk="1" fontAlgn="auto" hangingPunct="1">
              <a:spcAft>
                <a:spcPts val="0"/>
              </a:spcAft>
              <a:buFont typeface="Wingdings"/>
              <a:buChar char=""/>
              <a:defRPr/>
            </a:pPr>
            <a:r>
              <a:rPr lang="fi-FI" sz="2800" dirty="0" smtClean="0"/>
              <a:t>Ihmisen psykofyysisten ominaisuuksien dynaaminen kokonaisuus, joka vaikuttaa hänen sopeutumiseensa ympäristöön, luonteenomaiseen käyttäytymiseen ja ajatteluun</a:t>
            </a:r>
          </a:p>
          <a:p>
            <a:pPr marL="274320" indent="-274320" eaLnBrk="1" fontAlgn="auto" hangingPunct="1">
              <a:spcAft>
                <a:spcPts val="0"/>
              </a:spcAft>
              <a:buFont typeface="Wingdings"/>
              <a:buChar char=""/>
              <a:defRPr/>
            </a:pPr>
            <a:r>
              <a:rPr lang="fi-FI" sz="2800" dirty="0" smtClean="0"/>
              <a:t>Aikuisuudessa persoonallisuus muuttuu </a:t>
            </a:r>
            <a:r>
              <a:rPr lang="fi-FI" sz="2800" dirty="0" err="1" smtClean="0"/>
              <a:t>esim</a:t>
            </a:r>
            <a:r>
              <a:rPr lang="fi-FI" sz="2800" dirty="0" smtClean="0"/>
              <a:t> neuroottisuus vähenee, myönteisyys kasvaa, naisten tunnollisuus kasvaa </a:t>
            </a:r>
            <a:r>
              <a:rPr lang="fi-FI" sz="2800" dirty="0" err="1" smtClean="0"/>
              <a:t>jne</a:t>
            </a:r>
            <a:r>
              <a:rPr lang="fi-FI" sz="2800" dirty="0"/>
              <a:t>	</a:t>
            </a:r>
            <a:r>
              <a:rPr lang="fi-FI" sz="2800" dirty="0" smtClean="0"/>
              <a:t>- suhteellinen pysyvyys kuitenkin korkea, ihmisten välinen järjestys säilyy – rakenteellinen pysyvyys eli persoonallisuuden profiili säilyy</a:t>
            </a:r>
          </a:p>
          <a:p>
            <a:pPr marL="274320" indent="-274320" eaLnBrk="1" fontAlgn="auto" hangingPunct="1">
              <a:spcAft>
                <a:spcPts val="0"/>
              </a:spcAft>
              <a:buFont typeface="Wingdings"/>
              <a:buChar char=""/>
              <a:defRPr/>
            </a:pPr>
            <a:r>
              <a:rPr lang="fi-FI" sz="2800" dirty="0" smtClean="0"/>
              <a:t>Itsearvostus paranee</a:t>
            </a:r>
          </a:p>
          <a:p>
            <a:pPr marL="0" indent="0" eaLnBrk="1" fontAlgn="auto" hangingPunct="1">
              <a:spcAft>
                <a:spcPts val="0"/>
              </a:spcAft>
              <a:buFont typeface="Wingdings" panose="05000000000000000000" pitchFamily="2" charset="2"/>
              <a:buNone/>
              <a:defRPr/>
            </a:pPr>
            <a:endParaRPr lang="fi-FI" dirty="0" smtClean="0"/>
          </a:p>
          <a:p>
            <a:pPr marL="0" indent="0" eaLnBrk="1" fontAlgn="auto" hangingPunct="1">
              <a:spcAft>
                <a:spcPts val="0"/>
              </a:spcAft>
              <a:buFont typeface="Wingdings" panose="05000000000000000000" pitchFamily="2" charset="2"/>
              <a:buNone/>
              <a:defRPr/>
            </a:pPr>
            <a:endParaRPr lang="fi-FI" dirty="0" smtClean="0"/>
          </a:p>
        </p:txBody>
      </p:sp>
      <p:sp>
        <p:nvSpPr>
          <p:cNvPr id="15364" name="Alatunnisteen paikkamerkki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mtClean="0">
                <a:solidFill>
                  <a:schemeClr val="tx2"/>
                </a:solidFill>
              </a:rPr>
              <a:t>MH2019</a:t>
            </a:r>
          </a:p>
        </p:txBody>
      </p:sp>
    </p:spTree>
    <p:extLst>
      <p:ext uri="{BB962C8B-B14F-4D97-AF65-F5344CB8AC3E}">
        <p14:creationId xmlns:p14="http://schemas.microsoft.com/office/powerpoint/2010/main" val="204128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rkkeri">
  <a:themeElements>
    <a:clrScheme name="Erkkeri">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keri">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rkkeri">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rkkeri">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2405</TotalTime>
  <Words>2484</Words>
  <Application>Microsoft Office PowerPoint</Application>
  <PresentationFormat>Näytössä katseltava diaesitys (4:3)</PresentationFormat>
  <Paragraphs>526</Paragraphs>
  <Slides>50</Slides>
  <Notes>21</Notes>
  <HiddenSlides>0</HiddenSlides>
  <MMClips>0</MMClips>
  <ScaleCrop>false</ScaleCrop>
  <HeadingPairs>
    <vt:vector size="8" baseType="variant">
      <vt:variant>
        <vt:lpstr>Käytetyt fontit</vt:lpstr>
      </vt:variant>
      <vt:variant>
        <vt:i4>10</vt:i4>
      </vt:variant>
      <vt:variant>
        <vt:lpstr>Teema</vt:lpstr>
      </vt:variant>
      <vt:variant>
        <vt:i4>1</vt:i4>
      </vt:variant>
      <vt:variant>
        <vt:lpstr>Upotetut OLE-palvelimet</vt:lpstr>
      </vt:variant>
      <vt:variant>
        <vt:i4>1</vt:i4>
      </vt:variant>
      <vt:variant>
        <vt:lpstr>Dian otsikot</vt:lpstr>
      </vt:variant>
      <vt:variant>
        <vt:i4>50</vt:i4>
      </vt:variant>
    </vt:vector>
  </HeadingPairs>
  <TitlesOfParts>
    <vt:vector size="62" baseType="lpstr">
      <vt:lpstr>Arial</vt:lpstr>
      <vt:lpstr>Arial Black</vt:lpstr>
      <vt:lpstr>Calibri</vt:lpstr>
      <vt:lpstr>Century Schoolbook</vt:lpstr>
      <vt:lpstr>Helvetica</vt:lpstr>
      <vt:lpstr>ITC Franklin Gothic Book</vt:lpstr>
      <vt:lpstr>ITC Franklin Gothic Demi</vt:lpstr>
      <vt:lpstr>Times New Roman</vt:lpstr>
      <vt:lpstr>Wingdings</vt:lpstr>
      <vt:lpstr>Wingdings 2</vt:lpstr>
      <vt:lpstr>Erkkeri</vt:lpstr>
      <vt:lpstr>Slide</vt:lpstr>
      <vt:lpstr>Aikuisuus ja  ikääntyminen  </vt:lpstr>
      <vt:lpstr>Elämäkaari ja elämänkulku näkökulma</vt:lpstr>
      <vt:lpstr>Elämänkulku (Elder ym)</vt:lpstr>
      <vt:lpstr>Aikuisen liikunta tänään  </vt:lpstr>
      <vt:lpstr>Milloin aikuisuus alakaa? Aikuisuuteen siirtyminen</vt:lpstr>
      <vt:lpstr>PowerPoint-esitys</vt:lpstr>
      <vt:lpstr>Aikuisuuden kehitystehtävät (Aiken 1998) </vt:lpstr>
      <vt:lpstr>Aikuisuuden psykososiaaliset kriisit ja niiden ratkaiseminen</vt:lpstr>
      <vt:lpstr>Persoonallisuuden kehitys - Muuttuuko persoonallisuus?</vt:lpstr>
      <vt:lpstr>PowerPoint-esitys</vt:lpstr>
      <vt:lpstr>Kognitiiviset muutokset</vt:lpstr>
      <vt:lpstr>Siirtymävaiheet ja elämäntapahtumat</vt:lpstr>
      <vt:lpstr>PowerPoint-esitys</vt:lpstr>
      <vt:lpstr>Elämänkulku</vt:lpstr>
      <vt:lpstr>5 kategoriaa  ja muutos liikunta-aktiivisuudessa Allender ym [2006]  </vt:lpstr>
      <vt:lpstr>PowerPoint-esitys</vt:lpstr>
      <vt:lpstr>Muutostrendit viime vuosikymmeniltä</vt:lpstr>
      <vt:lpstr>PowerPoint-esitys</vt:lpstr>
      <vt:lpstr>"Kuinka paljon liikutte ja rasitatte itseänne ruumiillisesti vapaa-aikana? Älkää laskeko mukaan työmatkaliikuntaa." </vt:lpstr>
      <vt:lpstr>PowerPoint-esitys</vt:lpstr>
      <vt:lpstr>PowerPoint-esitys</vt:lpstr>
      <vt:lpstr>PowerPoint-esitys</vt:lpstr>
      <vt:lpstr>Liikuntasuositus</vt:lpstr>
      <vt:lpstr>Suomalaisen aikuisen liikunta ja kestävyyskunto Liikunnan ja kansanterveyden julkaisuja 247 (www.likes.fi)</vt:lpstr>
      <vt:lpstr>Aikuisen elämäntapamuutoksen tukeminen  </vt:lpstr>
      <vt:lpstr>Liikuntakäyttäytymisen lähtökohtia</vt:lpstr>
      <vt:lpstr>Lähtökohtia…</vt:lpstr>
      <vt:lpstr>Mikä on sinun/äitisi/isoisäsi syy liikkua?</vt:lpstr>
      <vt:lpstr>Liikunnan perustelu</vt:lpstr>
      <vt:lpstr>Liikuntaan yhteydessä olevat tekijät</vt:lpstr>
      <vt:lpstr>Liikuntaharrastuksen tukemisen tärkeät periaatteet </vt:lpstr>
      <vt:lpstr>Arvo- ja hyväksyntäpohjainen lähestymistapa (Kangasniemi 2015)</vt:lpstr>
      <vt:lpstr>Stages of Change</vt:lpstr>
      <vt:lpstr>Muutosvaihemalli (Transteoreettinen malli, Prohaska ym)</vt:lpstr>
      <vt:lpstr>PowerPoint-esitys</vt:lpstr>
      <vt:lpstr>Neuvonnassa huomioitavia asioita</vt:lpstr>
      <vt:lpstr>Henkilökohtaisessa ohjauksessa tärkeää</vt:lpstr>
      <vt:lpstr>Liikunnan perustelua kysyessä kannattaa haarukoida laajempi alue</vt:lpstr>
      <vt:lpstr>Minkälainen liikuntaneuvonta tuntuu hyvältä? </vt:lpstr>
      <vt:lpstr>Sairaudet ja liikunta</vt:lpstr>
      <vt:lpstr>KKI-ohjelma - Materiaaliapu</vt:lpstr>
      <vt:lpstr>TAI Luentotehtävä:  Ikääntyminen </vt:lpstr>
      <vt:lpstr>Ikääntyminen ja liikunta</vt:lpstr>
      <vt:lpstr>PowerPoint-esitys</vt:lpstr>
      <vt:lpstr>PowerPoint-esitys</vt:lpstr>
      <vt:lpstr>PowerPoint-esitys</vt:lpstr>
      <vt:lpstr>PowerPoint-esitys</vt:lpstr>
      <vt:lpstr>PowerPoint-esitys</vt:lpstr>
      <vt:lpstr>PowerPoint-esitys</vt:lpstr>
      <vt:lpstr>Voimaa vanhuuteen – suomalainen strategia iäkkäiden ihmisten liikunnan lisäämiseksi Ikäinstituutti</vt:lpstr>
    </vt:vector>
  </TitlesOfParts>
  <Company>Liikuntakasvatuksen laitos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Miten ihmiset saadaan liikkumaan ?</dc:title>
  <dc:creator>Mirja Hirvensalo</dc:creator>
  <cp:lastModifiedBy>Hirvensalo, Mirja</cp:lastModifiedBy>
  <cp:revision>200</cp:revision>
  <cp:lastPrinted>2003-09-30T10:41:22Z</cp:lastPrinted>
  <dcterms:created xsi:type="dcterms:W3CDTF">2002-02-05T15:51:43Z</dcterms:created>
  <dcterms:modified xsi:type="dcterms:W3CDTF">2019-02-02T08:15:44Z</dcterms:modified>
</cp:coreProperties>
</file>